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4"/>
  </p:notesMasterIdLst>
  <p:sldIdLst>
    <p:sldId id="256" r:id="rId2"/>
    <p:sldId id="257" r:id="rId3"/>
    <p:sldId id="258" r:id="rId4"/>
    <p:sldId id="266" r:id="rId5"/>
    <p:sldId id="260" r:id="rId6"/>
    <p:sldId id="261" r:id="rId7"/>
    <p:sldId id="262" r:id="rId8"/>
    <p:sldId id="263" r:id="rId9"/>
    <p:sldId id="264" r:id="rId10"/>
    <p:sldId id="282" r:id="rId11"/>
    <p:sldId id="284" r:id="rId12"/>
    <p:sldId id="281" r:id="rId13"/>
    <p:sldId id="267" r:id="rId14"/>
    <p:sldId id="268" r:id="rId15"/>
    <p:sldId id="269" r:id="rId16"/>
    <p:sldId id="272" r:id="rId17"/>
    <p:sldId id="273" r:id="rId18"/>
    <p:sldId id="274" r:id="rId19"/>
    <p:sldId id="275" r:id="rId20"/>
    <p:sldId id="280" r:id="rId21"/>
    <p:sldId id="283" r:id="rId22"/>
    <p:sldId id="279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97" autoAdjust="0"/>
    <p:restoredTop sz="96067" autoAdjust="0"/>
  </p:normalViewPr>
  <p:slideViewPr>
    <p:cSldViewPr>
      <p:cViewPr>
        <p:scale>
          <a:sx n="68" d="100"/>
          <a:sy n="68" d="100"/>
        </p:scale>
        <p:origin x="-1404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1908AF-7059-44CD-9CFD-42794E2BC2C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384C470-B8AD-4901-92D5-173B3AB245DE}">
      <dgm:prSet/>
      <dgm:spPr>
        <a:solidFill>
          <a:schemeClr val="accent2"/>
        </a:solidFill>
      </dgm:spPr>
      <dgm:t>
        <a:bodyPr/>
        <a:lstStyle/>
        <a:p>
          <a:pPr rtl="0"/>
          <a:r>
            <a:rPr lang="ru-RU" dirty="0" smtClean="0"/>
            <a:t>4. </a:t>
          </a:r>
          <a:r>
            <a:rPr lang="ru-RU" dirty="0" err="1" smtClean="0"/>
            <a:t>Үзенең</a:t>
          </a:r>
          <a:r>
            <a:rPr lang="ru-RU" dirty="0" smtClean="0"/>
            <a:t> </a:t>
          </a:r>
          <a:r>
            <a:rPr lang="ru-RU" dirty="0" err="1" smtClean="0"/>
            <a:t>үсеш</a:t>
          </a:r>
          <a:r>
            <a:rPr lang="ru-RU" dirty="0" smtClean="0"/>
            <a:t> </a:t>
          </a:r>
          <a:r>
            <a:rPr lang="ru-RU" dirty="0" err="1" smtClean="0"/>
            <a:t>чорында</a:t>
          </a:r>
          <a:r>
            <a:rPr lang="ru-RU" dirty="0" smtClean="0"/>
            <a:t>  1 златоглазка </a:t>
          </a:r>
          <a:r>
            <a:rPr lang="ru-RU" dirty="0" err="1" smtClean="0"/>
            <a:t>личинкасы</a:t>
          </a:r>
          <a:r>
            <a:rPr lang="ru-RU" dirty="0" smtClean="0"/>
            <a:t>  1130 га </a:t>
          </a:r>
          <a:r>
            <a:rPr lang="ru-RU" dirty="0" err="1" smtClean="0"/>
            <a:t>якын</a:t>
          </a:r>
          <a:r>
            <a:rPr lang="ru-RU" dirty="0" smtClean="0"/>
            <a:t> </a:t>
          </a:r>
          <a:r>
            <a:rPr lang="ru-RU" dirty="0" err="1" smtClean="0"/>
            <a:t>үсемлек</a:t>
          </a:r>
          <a:r>
            <a:rPr lang="ru-RU" dirty="0" smtClean="0"/>
            <a:t> </a:t>
          </a:r>
          <a:r>
            <a:rPr lang="ru-RU" dirty="0" err="1" smtClean="0"/>
            <a:t>бетен</a:t>
          </a:r>
          <a:r>
            <a:rPr lang="ru-RU" dirty="0" smtClean="0"/>
            <a:t>  </a:t>
          </a:r>
          <a:r>
            <a:rPr lang="ru-RU" dirty="0" err="1" smtClean="0"/>
            <a:t>юк</a:t>
          </a:r>
          <a:r>
            <a:rPr lang="ru-RU" dirty="0" smtClean="0"/>
            <a:t> </a:t>
          </a:r>
          <a:r>
            <a:rPr lang="ru-RU" dirty="0" err="1" smtClean="0"/>
            <a:t>итә</a:t>
          </a:r>
          <a:r>
            <a:rPr lang="ru-RU" dirty="0" smtClean="0"/>
            <a:t>.  15820  </a:t>
          </a:r>
          <a:r>
            <a:rPr lang="ru-RU" dirty="0" err="1" smtClean="0"/>
            <a:t>үсемлек</a:t>
          </a:r>
          <a:r>
            <a:rPr lang="ru-RU" dirty="0" smtClean="0"/>
            <a:t> </a:t>
          </a:r>
          <a:r>
            <a:rPr lang="ru-RU" dirty="0" err="1" smtClean="0"/>
            <a:t>бетен</a:t>
          </a:r>
          <a:r>
            <a:rPr lang="ru-RU" dirty="0" smtClean="0"/>
            <a:t> </a:t>
          </a:r>
          <a:r>
            <a:rPr lang="ru-RU" dirty="0" err="1" smtClean="0"/>
            <a:t>бетерү</a:t>
          </a:r>
          <a:r>
            <a:rPr lang="ru-RU" dirty="0" smtClean="0"/>
            <a:t> </a:t>
          </a:r>
          <a:r>
            <a:rPr lang="ru-RU" dirty="0" err="1" smtClean="0"/>
            <a:t>өчен</a:t>
          </a:r>
          <a:r>
            <a:rPr lang="ru-RU" dirty="0" smtClean="0"/>
            <a:t> </a:t>
          </a:r>
          <a:r>
            <a:rPr lang="ru-RU" dirty="0" err="1" smtClean="0"/>
            <a:t>ничә</a:t>
          </a:r>
          <a:r>
            <a:rPr lang="ru-RU" dirty="0" smtClean="0"/>
            <a:t> златоглазка </a:t>
          </a:r>
          <a:r>
            <a:rPr lang="ru-RU" dirty="0" err="1" smtClean="0"/>
            <a:t>личинкасы</a:t>
          </a:r>
          <a:r>
            <a:rPr lang="ru-RU" dirty="0" smtClean="0"/>
            <a:t> </a:t>
          </a:r>
          <a:r>
            <a:rPr lang="ru-RU" dirty="0" err="1" smtClean="0"/>
            <a:t>кирәк</a:t>
          </a:r>
          <a:r>
            <a:rPr lang="ru-RU" dirty="0" smtClean="0"/>
            <a:t> ?</a:t>
          </a:r>
          <a:endParaRPr lang="ru-RU" dirty="0"/>
        </a:p>
      </dgm:t>
    </dgm:pt>
    <dgm:pt modelId="{4357334D-B779-4B27-93E8-0BCE8E9EA490}" type="parTrans" cxnId="{751B4325-1CA0-457C-84C4-A2885BCD1D80}">
      <dgm:prSet/>
      <dgm:spPr/>
      <dgm:t>
        <a:bodyPr/>
        <a:lstStyle/>
        <a:p>
          <a:endParaRPr lang="ru-RU"/>
        </a:p>
      </dgm:t>
    </dgm:pt>
    <dgm:pt modelId="{B20E9DBC-4354-4498-9973-04F6D89083C8}" type="sibTrans" cxnId="{751B4325-1CA0-457C-84C4-A2885BCD1D80}">
      <dgm:prSet/>
      <dgm:spPr/>
      <dgm:t>
        <a:bodyPr/>
        <a:lstStyle/>
        <a:p>
          <a:endParaRPr lang="ru-RU"/>
        </a:p>
      </dgm:t>
    </dgm:pt>
    <dgm:pt modelId="{A469C1EE-38AD-4729-B0C0-97847AE63624}" type="pres">
      <dgm:prSet presAssocID="{271908AF-7059-44CD-9CFD-42794E2BC2C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9961720-61A7-477E-A609-A435EF40DBC9}" type="pres">
      <dgm:prSet presAssocID="{9384C470-B8AD-4901-92D5-173B3AB245DE}" presName="parentText" presStyleLbl="node1" presStyleIdx="0" presStyleCnt="1" custLinFactNeighborX="256" custLinFactNeighborY="-7504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51B4325-1CA0-457C-84C4-A2885BCD1D80}" srcId="{271908AF-7059-44CD-9CFD-42794E2BC2CC}" destId="{9384C470-B8AD-4901-92D5-173B3AB245DE}" srcOrd="0" destOrd="0" parTransId="{4357334D-B779-4B27-93E8-0BCE8E9EA490}" sibTransId="{B20E9DBC-4354-4498-9973-04F6D89083C8}"/>
    <dgm:cxn modelId="{F0E08803-355D-4503-B576-3C1C9FCA99CE}" type="presOf" srcId="{9384C470-B8AD-4901-92D5-173B3AB245DE}" destId="{89961720-61A7-477E-A609-A435EF40DBC9}" srcOrd="0" destOrd="0" presId="urn:microsoft.com/office/officeart/2005/8/layout/vList2"/>
    <dgm:cxn modelId="{633EE4CE-FD73-4188-886D-8A3778E47A13}" type="presOf" srcId="{271908AF-7059-44CD-9CFD-42794E2BC2CC}" destId="{A469C1EE-38AD-4729-B0C0-97847AE63624}" srcOrd="0" destOrd="0" presId="urn:microsoft.com/office/officeart/2005/8/layout/vList2"/>
    <dgm:cxn modelId="{1CCCC388-0D73-46F7-AAD2-2EB2CF2204E7}" type="presParOf" srcId="{A469C1EE-38AD-4729-B0C0-97847AE63624}" destId="{89961720-61A7-477E-A609-A435EF40DBC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961720-61A7-477E-A609-A435EF40DBC9}">
      <dsp:nvSpPr>
        <dsp:cNvPr id="0" name=""/>
        <dsp:cNvSpPr/>
      </dsp:nvSpPr>
      <dsp:spPr>
        <a:xfrm>
          <a:off x="0" y="0"/>
          <a:ext cx="3471863" cy="3767400"/>
        </a:xfrm>
        <a:prstGeom prst="roundRect">
          <a:avLst/>
        </a:prstGeom>
        <a:solidFill>
          <a:schemeClr val="accent2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4. </a:t>
          </a:r>
          <a:r>
            <a:rPr lang="ru-RU" sz="2300" kern="1200" dirty="0" err="1" smtClean="0"/>
            <a:t>Үзенең</a:t>
          </a:r>
          <a:r>
            <a:rPr lang="ru-RU" sz="2300" kern="1200" dirty="0" smtClean="0"/>
            <a:t> </a:t>
          </a:r>
          <a:r>
            <a:rPr lang="ru-RU" sz="2300" kern="1200" dirty="0" err="1" smtClean="0"/>
            <a:t>үсеш</a:t>
          </a:r>
          <a:r>
            <a:rPr lang="ru-RU" sz="2300" kern="1200" dirty="0" smtClean="0"/>
            <a:t> </a:t>
          </a:r>
          <a:r>
            <a:rPr lang="ru-RU" sz="2300" kern="1200" dirty="0" err="1" smtClean="0"/>
            <a:t>чорында</a:t>
          </a:r>
          <a:r>
            <a:rPr lang="ru-RU" sz="2300" kern="1200" dirty="0" smtClean="0"/>
            <a:t>  1 златоглазка </a:t>
          </a:r>
          <a:r>
            <a:rPr lang="ru-RU" sz="2300" kern="1200" dirty="0" err="1" smtClean="0"/>
            <a:t>личинкасы</a:t>
          </a:r>
          <a:r>
            <a:rPr lang="ru-RU" sz="2300" kern="1200" dirty="0" smtClean="0"/>
            <a:t>  1130 га </a:t>
          </a:r>
          <a:r>
            <a:rPr lang="ru-RU" sz="2300" kern="1200" dirty="0" err="1" smtClean="0"/>
            <a:t>якын</a:t>
          </a:r>
          <a:r>
            <a:rPr lang="ru-RU" sz="2300" kern="1200" dirty="0" smtClean="0"/>
            <a:t> </a:t>
          </a:r>
          <a:r>
            <a:rPr lang="ru-RU" sz="2300" kern="1200" dirty="0" err="1" smtClean="0"/>
            <a:t>үсемлек</a:t>
          </a:r>
          <a:r>
            <a:rPr lang="ru-RU" sz="2300" kern="1200" dirty="0" smtClean="0"/>
            <a:t> </a:t>
          </a:r>
          <a:r>
            <a:rPr lang="ru-RU" sz="2300" kern="1200" dirty="0" err="1" smtClean="0"/>
            <a:t>бетен</a:t>
          </a:r>
          <a:r>
            <a:rPr lang="ru-RU" sz="2300" kern="1200" dirty="0" smtClean="0"/>
            <a:t>  </a:t>
          </a:r>
          <a:r>
            <a:rPr lang="ru-RU" sz="2300" kern="1200" dirty="0" err="1" smtClean="0"/>
            <a:t>юк</a:t>
          </a:r>
          <a:r>
            <a:rPr lang="ru-RU" sz="2300" kern="1200" dirty="0" smtClean="0"/>
            <a:t> </a:t>
          </a:r>
          <a:r>
            <a:rPr lang="ru-RU" sz="2300" kern="1200" dirty="0" err="1" smtClean="0"/>
            <a:t>итә</a:t>
          </a:r>
          <a:r>
            <a:rPr lang="ru-RU" sz="2300" kern="1200" dirty="0" smtClean="0"/>
            <a:t>.  15820  </a:t>
          </a:r>
          <a:r>
            <a:rPr lang="ru-RU" sz="2300" kern="1200" dirty="0" err="1" smtClean="0"/>
            <a:t>үсемлек</a:t>
          </a:r>
          <a:r>
            <a:rPr lang="ru-RU" sz="2300" kern="1200" dirty="0" smtClean="0"/>
            <a:t> </a:t>
          </a:r>
          <a:r>
            <a:rPr lang="ru-RU" sz="2300" kern="1200" dirty="0" err="1" smtClean="0"/>
            <a:t>бетен</a:t>
          </a:r>
          <a:r>
            <a:rPr lang="ru-RU" sz="2300" kern="1200" dirty="0" smtClean="0"/>
            <a:t> </a:t>
          </a:r>
          <a:r>
            <a:rPr lang="ru-RU" sz="2300" kern="1200" dirty="0" err="1" smtClean="0"/>
            <a:t>бетерү</a:t>
          </a:r>
          <a:r>
            <a:rPr lang="ru-RU" sz="2300" kern="1200" dirty="0" smtClean="0"/>
            <a:t> </a:t>
          </a:r>
          <a:r>
            <a:rPr lang="ru-RU" sz="2300" kern="1200" dirty="0" err="1" smtClean="0"/>
            <a:t>өчен</a:t>
          </a:r>
          <a:r>
            <a:rPr lang="ru-RU" sz="2300" kern="1200" dirty="0" smtClean="0"/>
            <a:t> </a:t>
          </a:r>
          <a:r>
            <a:rPr lang="ru-RU" sz="2300" kern="1200" dirty="0" err="1" smtClean="0"/>
            <a:t>ничә</a:t>
          </a:r>
          <a:r>
            <a:rPr lang="ru-RU" sz="2300" kern="1200" dirty="0" smtClean="0"/>
            <a:t> златоглазка </a:t>
          </a:r>
          <a:r>
            <a:rPr lang="ru-RU" sz="2300" kern="1200" dirty="0" err="1" smtClean="0"/>
            <a:t>личинкасы</a:t>
          </a:r>
          <a:r>
            <a:rPr lang="ru-RU" sz="2300" kern="1200" dirty="0" smtClean="0"/>
            <a:t> </a:t>
          </a:r>
          <a:r>
            <a:rPr lang="ru-RU" sz="2300" kern="1200" dirty="0" err="1" smtClean="0"/>
            <a:t>кирәк</a:t>
          </a:r>
          <a:r>
            <a:rPr lang="ru-RU" sz="2300" kern="1200" dirty="0" smtClean="0"/>
            <a:t> ?</a:t>
          </a:r>
          <a:endParaRPr lang="ru-RU" sz="2300" kern="1200" dirty="0"/>
        </a:p>
      </dsp:txBody>
      <dsp:txXfrm>
        <a:off x="169482" y="169482"/>
        <a:ext cx="3132899" cy="34284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2EEF52-5D0B-40E3-9AC7-17DBFDFBED01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23FB87-FB00-4EF5-A943-5A7EC45F20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7292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3FB87-FB00-4EF5-A943-5A7EC45F20B7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37754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3FB87-FB00-4EF5-A943-5A7EC45F20B7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3FB87-FB00-4EF5-A943-5A7EC45F20B7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37103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3FB87-FB00-4EF5-A943-5A7EC45F20B7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6F17E-B62B-4E37-A1A6-47D6502A1E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EEFB2-EE85-4EC8-8B66-055D4B7853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71B7-0AE6-4861-9D4F-C0DB2C487B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FB771-EE43-4037-8E96-96481BDB37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44F31-1B73-4593-8D22-4AF3D0BA86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FEBA6-8539-43FB-A271-665E3704AF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77550-7654-45E0-BCD0-DE1EBEC0AE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F75BF-3810-495B-8496-D16B63CC87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B22A9-E6AA-400D-9DC6-87FCA8EBA1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5DC09-DF85-4BA2-BB3D-3D87BD715F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470E-55FF-49C5-A1B6-22C4A7ADDA57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1BF74A-5674-4BAD-8915-F062B68CC79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strips dir="ru"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857232"/>
            <a:ext cx="7772400" cy="2000264"/>
          </a:xfrm>
        </p:spPr>
        <p:txBody>
          <a:bodyPr/>
          <a:lstStyle/>
          <a:p>
            <a:r>
              <a:rPr lang="ru-RU" dirty="0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  <a:ea typeface="+mj-ea"/>
                <a:cs typeface="+mj-cs"/>
              </a:rPr>
              <a:t/>
            </a:r>
            <a:br>
              <a:rPr lang="ru-RU" dirty="0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  <a:ea typeface="+mj-ea"/>
                <a:cs typeface="+mj-cs"/>
              </a:rPr>
            </a:br>
            <a:endParaRPr lang="ru-RU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71600" y="1556792"/>
            <a:ext cx="7641586" cy="2068282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Эколого-математик </a:t>
            </a:r>
            <a:r>
              <a:rPr lang="ru-RU" sz="4000" b="1" dirty="0" err="1" smtClean="0">
                <a:solidFill>
                  <a:schemeClr val="tx1"/>
                </a:solidFill>
              </a:rPr>
              <a:t>брейн</a:t>
            </a:r>
            <a:r>
              <a:rPr lang="ru-RU" sz="4000" b="1" dirty="0" smtClean="0">
                <a:solidFill>
                  <a:schemeClr val="tx1"/>
                </a:solidFill>
              </a:rPr>
              <a:t> –ринг.</a:t>
            </a:r>
            <a:endParaRPr lang="ru-RU" sz="4000" b="1" dirty="0" smtClean="0">
              <a:solidFill>
                <a:schemeClr val="tx1"/>
              </a:solidFill>
            </a:endParaRPr>
          </a:p>
          <a:p>
            <a:endParaRPr lang="ru-RU" sz="4000" b="1" dirty="0" smtClean="0"/>
          </a:p>
          <a:p>
            <a:endParaRPr lang="ru-RU" sz="4000" b="1" dirty="0">
              <a:solidFill>
                <a:schemeClr val="bg1"/>
              </a:solidFill>
            </a:endParaRPr>
          </a:p>
          <a:p>
            <a:endParaRPr lang="tt-RU" sz="4000" b="1" dirty="0" smtClean="0">
              <a:solidFill>
                <a:schemeClr val="bg1"/>
              </a:solidFill>
            </a:endParaRPr>
          </a:p>
          <a:p>
            <a:r>
              <a:rPr lang="tt-RU" sz="2400" b="1" dirty="0">
                <a:solidFill>
                  <a:schemeClr val="bg1"/>
                </a:solidFill>
              </a:rPr>
              <a:t>Учител</a:t>
            </a:r>
            <a:r>
              <a:rPr lang="ru-RU" sz="2400" b="1" dirty="0">
                <a:solidFill>
                  <a:schemeClr val="bg1"/>
                </a:solidFill>
              </a:rPr>
              <a:t>ь математики Гайфуллина Ф.Р</a:t>
            </a:r>
            <a:r>
              <a:rPr lang="ru-RU" sz="4000" dirty="0">
                <a:solidFill>
                  <a:srgbClr val="003366"/>
                </a:solidFill>
              </a:rPr>
              <a:t>.</a:t>
            </a:r>
          </a:p>
          <a:p>
            <a:endParaRPr lang="tt-RU" sz="4000" b="1" dirty="0">
              <a:solidFill>
                <a:schemeClr val="bg1"/>
              </a:solidFill>
            </a:endParaRPr>
          </a:p>
          <a:p>
            <a:endParaRPr lang="tt-RU" sz="4000" b="1" dirty="0" smtClean="0">
              <a:solidFill>
                <a:schemeClr val="bg1"/>
              </a:solidFill>
            </a:endParaRPr>
          </a:p>
          <a:p>
            <a:endParaRPr lang="tt-RU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"/>
                            </p:stCondLst>
                            <p:childTnLst>
                              <p:par>
                                <p:cTn id="1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</p:spPr>
        <p:txBody>
          <a:bodyPr/>
          <a:lstStyle/>
          <a:p>
            <a:r>
              <a:rPr lang="tt-RU" dirty="0" smtClean="0"/>
              <a:t>Әйе,укучылар, дәрес әйттегез.Сезнең тормышыгызда тәмәке һәрвакыт артык,кирәкмәгән әйбер булып калсын иде. Сез беләсезме соң</a:t>
            </a:r>
            <a:r>
              <a:rPr lang="en-US" dirty="0" smtClean="0"/>
              <a:t>?</a:t>
            </a:r>
            <a:r>
              <a:rPr lang="ru-RU" dirty="0" smtClean="0"/>
              <a:t> </a:t>
            </a:r>
            <a:r>
              <a:rPr lang="ru-RU" dirty="0" err="1"/>
              <a:t>Тәмәкенең</a:t>
            </a:r>
            <a:r>
              <a:rPr lang="ru-RU" dirty="0"/>
              <a:t> 1-2 </a:t>
            </a:r>
            <a:r>
              <a:rPr lang="ru-RU" dirty="0" err="1"/>
              <a:t>пачкасында</a:t>
            </a:r>
            <a:r>
              <a:rPr lang="ru-RU" dirty="0"/>
              <a:t> </a:t>
            </a:r>
            <a:r>
              <a:rPr lang="ru-RU" dirty="0" err="1"/>
              <a:t>ке­шене</a:t>
            </a:r>
            <a:r>
              <a:rPr lang="ru-RU" dirty="0"/>
              <a:t> </a:t>
            </a:r>
            <a:r>
              <a:rPr lang="ru-RU" dirty="0" err="1"/>
              <a:t>үтерерлек</a:t>
            </a:r>
            <a:r>
              <a:rPr lang="ru-RU" dirty="0"/>
              <a:t> </a:t>
            </a:r>
            <a:r>
              <a:rPr lang="ru-RU" dirty="0" err="1"/>
              <a:t>дозада</a:t>
            </a:r>
            <a:r>
              <a:rPr lang="ru-RU" dirty="0"/>
              <a:t> никотин </a:t>
            </a:r>
            <a:r>
              <a:rPr lang="ru-RU" dirty="0" err="1"/>
              <a:t>бу­ла</a:t>
            </a:r>
            <a:r>
              <a:rPr lang="ru-RU" dirty="0"/>
              <a:t>. </a:t>
            </a:r>
            <a:r>
              <a:rPr lang="ru-RU" dirty="0" err="1"/>
              <a:t>Тәмәке</a:t>
            </a:r>
            <a:r>
              <a:rPr lang="ru-RU" dirty="0"/>
              <a:t> </a:t>
            </a:r>
            <a:r>
              <a:rPr lang="ru-RU" dirty="0" err="1"/>
              <a:t>тартучы</a:t>
            </a:r>
            <a:r>
              <a:rPr lang="ru-RU" dirty="0"/>
              <a:t> </a:t>
            </a:r>
            <a:r>
              <a:rPr lang="ru-RU" dirty="0" err="1"/>
              <a:t>бер</a:t>
            </a:r>
            <a:r>
              <a:rPr lang="ru-RU" dirty="0"/>
              <a:t> пачканы </a:t>
            </a:r>
            <a:r>
              <a:rPr lang="ru-RU" dirty="0" err="1"/>
              <a:t>бе­рьюлы</a:t>
            </a:r>
            <a:r>
              <a:rPr lang="ru-RU" dirty="0"/>
              <a:t> </a:t>
            </a:r>
            <a:r>
              <a:rPr lang="ru-RU" dirty="0" err="1"/>
              <a:t>тартып</a:t>
            </a:r>
            <a:r>
              <a:rPr lang="ru-RU" dirty="0"/>
              <a:t> </a:t>
            </a:r>
            <a:r>
              <a:rPr lang="ru-RU" dirty="0" err="1"/>
              <a:t>бетермәгәнлектән</a:t>
            </a:r>
            <a:r>
              <a:rPr lang="ru-RU" dirty="0"/>
              <a:t> </a:t>
            </a:r>
            <a:r>
              <a:rPr lang="ru-RU" dirty="0" err="1"/>
              <a:t>ге­нә</a:t>
            </a:r>
            <a:r>
              <a:rPr lang="ru-RU" dirty="0"/>
              <a:t> </a:t>
            </a:r>
            <a:r>
              <a:rPr lang="ru-RU" dirty="0" err="1"/>
              <a:t>исән</a:t>
            </a:r>
            <a:r>
              <a:rPr lang="ru-RU" dirty="0"/>
              <a:t> кала. 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0457765"/>
      </p:ext>
    </p:extLst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97803" y="1806575"/>
            <a:ext cx="2148393" cy="405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3545031"/>
      </p:ext>
    </p:extLst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t-RU" dirty="0" smtClean="0"/>
              <a:t>Раунд 2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dirty="0" smtClean="0"/>
              <a:t>1</a:t>
            </a:r>
            <a:r>
              <a:rPr lang="tt-RU" sz="2800" dirty="0"/>
              <a:t>.</a:t>
            </a:r>
            <a:r>
              <a:rPr lang="tt-RU" sz="2800" dirty="0" smtClean="0"/>
              <a:t>Су- табигый байлык ул.Аннан башка җирдә тереклек булмас иде.Су шулай ук кеше,хайваннар һәм үсемлекләр организмының состав өлеше дә.Организмда матдә һәм энергия алмашы  су булганда гына бара.Бер кешегә 70 яш</a:t>
            </a:r>
            <a:r>
              <a:rPr lang="ru-RU" sz="2800" dirty="0" smtClean="0"/>
              <a:t>ь</a:t>
            </a:r>
            <a:r>
              <a:rPr lang="tt-RU" sz="2800" dirty="0" smtClean="0"/>
              <a:t>ә кадәр яшәү өчен 50 т чамасы су кирәк.Безнең мәктәп укучыларына(32 бала) шулкадәр яшәү өчен күпме су кирәк булыр</a:t>
            </a:r>
            <a:r>
              <a:rPr lang="en-US" sz="2800" dirty="0" smtClean="0"/>
              <a:t>?</a:t>
            </a:r>
            <a:endParaRPr lang="tt-RU" sz="2800" dirty="0" smtClean="0"/>
          </a:p>
          <a:p>
            <a:pPr marL="0" indent="0">
              <a:buNone/>
            </a:pPr>
            <a:endParaRPr lang="tt-RU" sz="2800" dirty="0"/>
          </a:p>
          <a:p>
            <a:pPr marL="0" indent="0">
              <a:buNone/>
            </a:pPr>
            <a:endParaRPr lang="tt-RU" sz="2800" dirty="0" smtClean="0"/>
          </a:p>
        </p:txBody>
      </p:sp>
    </p:spTree>
    <p:extLst>
      <p:ext uri="{BB962C8B-B14F-4D97-AF65-F5344CB8AC3E}">
        <p14:creationId xmlns:p14="http://schemas.microsoft.com/office/powerpoint/2010/main" val="3490700180"/>
      </p:ext>
    </p:extLst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Раунд 2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2075fb2ff1f3b2aab1558cfd16db1cd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09650" y="2578617"/>
            <a:ext cx="3471863" cy="2513565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14422"/>
            <a:ext cx="4038600" cy="4911741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dirty="0"/>
              <a:t>2</a:t>
            </a:r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ru-RU" sz="2400" dirty="0" smtClean="0"/>
              <a:t>Промышленность </a:t>
            </a:r>
            <a:r>
              <a:rPr lang="ru-RU" sz="2400" dirty="0" err="1" smtClean="0"/>
              <a:t>алга</a:t>
            </a:r>
            <a:r>
              <a:rPr lang="ru-RU" sz="2400" dirty="0" smtClean="0"/>
              <a:t> </a:t>
            </a:r>
            <a:r>
              <a:rPr lang="ru-RU" sz="2400" dirty="0" err="1" smtClean="0"/>
              <a:t>китк</a:t>
            </a:r>
            <a:r>
              <a:rPr lang="tt-RU" sz="2400" dirty="0" smtClean="0"/>
              <a:t>ән шәһәрләрдә һәр кешегә </a:t>
            </a:r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25 квадрат метр  </a:t>
            </a:r>
            <a:r>
              <a:rPr lang="ru-RU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яшеллек</a:t>
            </a:r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туры </a:t>
            </a:r>
            <a:r>
              <a:rPr lang="ru-RU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килергә</a:t>
            </a:r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тиеш</a:t>
            </a:r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 </a:t>
            </a:r>
            <a:r>
              <a:rPr lang="ru-RU" sz="2400" dirty="0" smtClean="0"/>
              <a:t>470</a:t>
            </a:r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000 </a:t>
            </a:r>
            <a:r>
              <a:rPr lang="ru-RU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кешесе</a:t>
            </a:r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булган</a:t>
            </a:r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шәһәрдә</a:t>
            </a:r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яшеллек</a:t>
            </a:r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утыртылган</a:t>
            </a:r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мәйдан</a:t>
            </a:r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ничә</a:t>
            </a:r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кв. м. </a:t>
            </a:r>
            <a:r>
              <a:rPr lang="ru-RU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булырга</a:t>
            </a:r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тиеш</a:t>
            </a:r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</a:t>
            </a:r>
          </a:p>
          <a:p>
            <a:pPr>
              <a:buNone/>
            </a:pPr>
            <a:r>
              <a:rPr lang="ru-RU" sz="2400" dirty="0"/>
              <a:t> </a:t>
            </a:r>
            <a:r>
              <a:rPr lang="ru-RU" sz="2400" dirty="0" smtClean="0"/>
              <a:t>   </a:t>
            </a:r>
            <a:r>
              <a:rPr lang="ru-RU" sz="2400" dirty="0" err="1" smtClean="0"/>
              <a:t>Җавап</a:t>
            </a:r>
            <a:r>
              <a:rPr lang="ru-RU" sz="2400" dirty="0" smtClean="0"/>
              <a:t>: 11750000 кв.м.</a:t>
            </a:r>
            <a:endParaRPr lang="ru-RU" sz="24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sz="2400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75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Раунд 2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340768"/>
            <a:ext cx="4038600" cy="4785395"/>
          </a:xfrm>
        </p:spPr>
        <p:txBody>
          <a:bodyPr/>
          <a:lstStyle/>
          <a:p>
            <a:r>
              <a:rPr lang="ru-RU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/>
              <a:t>3</a:t>
            </a:r>
            <a:r>
              <a:rPr lang="ru-RU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ru-RU" sz="2000" dirty="0" err="1" smtClean="0"/>
              <a:t>Барыбыз</a:t>
            </a:r>
            <a:r>
              <a:rPr lang="ru-RU" sz="2000" dirty="0" smtClean="0"/>
              <a:t> да </a:t>
            </a:r>
            <a:r>
              <a:rPr lang="ru-RU" sz="2000" dirty="0" err="1" smtClean="0"/>
              <a:t>белә,чиста</a:t>
            </a:r>
            <a:r>
              <a:rPr lang="ru-RU" sz="2000" dirty="0" smtClean="0"/>
              <a:t> </a:t>
            </a:r>
            <a:r>
              <a:rPr lang="ru-RU" sz="2000" dirty="0" err="1" smtClean="0"/>
              <a:t>суның</a:t>
            </a:r>
            <a:r>
              <a:rPr lang="ru-RU" sz="2000" dirty="0" smtClean="0"/>
              <a:t> запасы </a:t>
            </a:r>
            <a:r>
              <a:rPr lang="ru-RU" sz="2000" dirty="0" err="1" smtClean="0"/>
              <a:t>чиксез</a:t>
            </a:r>
            <a:r>
              <a:rPr lang="ru-RU" sz="2000" dirty="0" smtClean="0"/>
              <a:t> </a:t>
            </a:r>
            <a:r>
              <a:rPr lang="ru-RU" sz="2000" dirty="0" err="1" smtClean="0"/>
              <a:t>түгел</a:t>
            </a:r>
            <a:r>
              <a:rPr lang="ru-RU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ru-RU" sz="2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Әгәр</a:t>
            </a:r>
            <a:r>
              <a:rPr lang="ru-RU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краннан</a:t>
            </a:r>
            <a:r>
              <a:rPr lang="ru-RU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карандаш </a:t>
            </a:r>
            <a:r>
              <a:rPr lang="ru-RU" sz="2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калынлыгында</a:t>
            </a:r>
            <a:r>
              <a:rPr lang="ru-RU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гына</a:t>
            </a:r>
            <a:r>
              <a:rPr lang="ru-RU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су </a:t>
            </a:r>
            <a:r>
              <a:rPr lang="ru-RU" sz="2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акса</a:t>
            </a:r>
            <a:r>
              <a:rPr lang="ru-RU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да,1 </a:t>
            </a:r>
            <a:r>
              <a:rPr lang="ru-RU" sz="2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минутта</a:t>
            </a:r>
            <a:r>
              <a:rPr lang="ru-RU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3л су </a:t>
            </a:r>
            <a:r>
              <a:rPr lang="ru-RU" sz="2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агып</a:t>
            </a:r>
            <a:r>
              <a:rPr lang="ru-RU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китә.15 </a:t>
            </a:r>
            <a:r>
              <a:rPr lang="ru-RU" sz="2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минутта</a:t>
            </a:r>
            <a:r>
              <a:rPr lang="ru-RU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3 </a:t>
            </a:r>
            <a:r>
              <a:rPr lang="ru-RU" sz="2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краннан</a:t>
            </a:r>
            <a:r>
              <a:rPr lang="ru-RU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ничә</a:t>
            </a:r>
            <a:r>
              <a:rPr lang="ru-RU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л су </a:t>
            </a:r>
            <a:r>
              <a:rPr lang="ru-RU" sz="2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агар</a:t>
            </a:r>
            <a:r>
              <a:rPr lang="ru-RU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?  </a:t>
            </a:r>
          </a:p>
          <a:p>
            <a:endParaRPr lang="ru-RU" sz="2000" dirty="0"/>
          </a:p>
          <a:p>
            <a:pPr>
              <a:buNone/>
            </a:pPr>
            <a:r>
              <a:rPr lang="ru-RU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</a:t>
            </a:r>
            <a:r>
              <a:rPr lang="ru-RU" sz="2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Җавап</a:t>
            </a:r>
            <a:r>
              <a:rPr lang="ru-RU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: 135 л.</a:t>
            </a:r>
            <a:endParaRPr lang="ru-RU" sz="2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sz="2000" dirty="0"/>
          </a:p>
        </p:txBody>
      </p:sp>
      <p:pic>
        <p:nvPicPr>
          <p:cNvPr id="5" name="Содержимое 4" descr="парпр.jpe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23851" y="1809750"/>
            <a:ext cx="3147548" cy="4051300"/>
          </a:xfrm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75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Раунд2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9680984"/>
              </p:ext>
            </p:extLst>
          </p:nvPr>
        </p:nvGraphicFramePr>
        <p:xfrm>
          <a:off x="1009650" y="1809750"/>
          <a:ext cx="3471863" cy="4051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Содержимое 4" descr="Crysopa_l.jpg"/>
          <p:cNvPicPr>
            <a:picLocks noGrp="1" noChangeAspect="1"/>
          </p:cNvPicPr>
          <p:nvPr>
            <p:ph sz="half" idx="2"/>
          </p:nvPr>
        </p:nvPicPr>
        <p:blipFill>
          <a:blip r:embed="rId8" cstate="print"/>
          <a:stretch>
            <a:fillRect/>
          </a:stretch>
        </p:blipFill>
        <p:spPr>
          <a:xfrm>
            <a:off x="4572000" y="1643050"/>
            <a:ext cx="4181476" cy="4357718"/>
          </a:xfrm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Раунд 3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000109"/>
            <a:ext cx="4038600" cy="4805156"/>
          </a:xfrm>
        </p:spPr>
        <p:txBody>
          <a:bodyPr>
            <a:normAutofit fontScale="85000" lnSpcReduction="20000"/>
          </a:bodyPr>
          <a:lstStyle/>
          <a:p>
            <a:r>
              <a:rPr lang="ru-RU" sz="2000" dirty="0"/>
              <a:t>1</a:t>
            </a:r>
            <a:r>
              <a:rPr lang="ru-RU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ru-RU" sz="2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Бер</a:t>
            </a:r>
            <a:r>
              <a:rPr lang="ru-RU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илд</a:t>
            </a:r>
            <a:r>
              <a:rPr lang="tt-RU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ә ашамлыклар тутыру өчен пенопласт тартмалар куллануны тыйганнар, чөнки алар зыянлы.Хәзер анда ашамыкларны кәгаз</a:t>
            </a:r>
            <a:r>
              <a:rPr lang="ru-RU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ь </a:t>
            </a:r>
            <a:r>
              <a:rPr lang="ru-RU" sz="2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тартмаларга</a:t>
            </a:r>
            <a:r>
              <a:rPr lang="ru-RU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тутыралар.Кайсы</a:t>
            </a:r>
            <a:r>
              <a:rPr lang="ru-RU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ил со</a:t>
            </a:r>
            <a:r>
              <a:rPr lang="tt-RU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ң ул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</a:t>
            </a:r>
            <a:r>
              <a:rPr lang="tt-RU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Шифровка ярдәмендә ачыкла.</a:t>
            </a:r>
            <a:r>
              <a:rPr lang="ru-RU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   И   </a:t>
            </a:r>
            <a:r>
              <a:rPr lang="ru-RU" sz="2000" dirty="0" smtClean="0"/>
              <a:t>8*15*125</a:t>
            </a:r>
            <a:r>
              <a:rPr lang="ru-RU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;           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 </a:t>
            </a:r>
            <a:r>
              <a:rPr lang="ru-RU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252:х=21;    К </a:t>
            </a:r>
            <a:r>
              <a:rPr lang="ru-RU" sz="2000" dirty="0" smtClean="0"/>
              <a:t>50*75*2;</a:t>
            </a:r>
            <a:endParaRPr lang="ru-RU" sz="2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Т     (х-12)*8=56 ;  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Й </a:t>
            </a:r>
            <a:r>
              <a:rPr lang="ru-RU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575 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ru-RU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23 </a:t>
            </a:r>
          </a:p>
          <a:p>
            <a:pPr>
              <a:buNone/>
            </a:pPr>
            <a:endParaRPr lang="ru-RU" sz="2000" dirty="0"/>
          </a:p>
          <a:p>
            <a:pPr>
              <a:buNone/>
            </a:pPr>
            <a:endParaRPr lang="ru-RU" sz="2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endParaRPr lang="ru-RU" sz="2000" dirty="0"/>
          </a:p>
          <a:p>
            <a:pPr>
              <a:buNone/>
            </a:pPr>
            <a:endParaRPr lang="ru-RU" sz="2000" dirty="0"/>
          </a:p>
          <a:p>
            <a:pPr>
              <a:buNone/>
            </a:pPr>
            <a:r>
              <a:rPr lang="ru-RU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</a:t>
            </a:r>
            <a:r>
              <a:rPr lang="tt-RU" sz="2000" dirty="0" smtClean="0"/>
              <a:t>Җавап</a:t>
            </a:r>
            <a:r>
              <a:rPr lang="ru-RU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Китай.</a:t>
            </a:r>
            <a:endParaRPr lang="ru-RU" sz="2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773672082"/>
              </p:ext>
            </p:extLst>
          </p:nvPr>
        </p:nvGraphicFramePr>
        <p:xfrm>
          <a:off x="899592" y="5013176"/>
          <a:ext cx="7786771" cy="79208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25940"/>
                <a:gridCol w="1525940"/>
                <a:gridCol w="1525940"/>
                <a:gridCol w="1525940"/>
                <a:gridCol w="1683011"/>
              </a:tblGrid>
              <a:tr h="140616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lt1"/>
                          </a:solidFill>
                        </a:rPr>
                        <a:t>7500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lt1"/>
                          </a:solidFill>
                        </a:rPr>
                        <a:t>15000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25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2632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Рисунок 5" descr="image00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2066" y="1714488"/>
            <a:ext cx="3357586" cy="2286016"/>
          </a:xfrm>
          <a:prstGeom prst="rect">
            <a:avLst/>
          </a:prstGeom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75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25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750"/>
                            </p:stCondLst>
                            <p:childTnLst>
                              <p:par>
                                <p:cTn id="2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27478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Раунд 3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43608" y="1772816"/>
            <a:ext cx="3471277" cy="4051301"/>
          </a:xfrm>
        </p:spPr>
        <p:txBody>
          <a:bodyPr>
            <a:normAutofit fontScale="92500"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2.  </a:t>
            </a:r>
            <a:r>
              <a:rPr lang="ru-RU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Каштанның</a:t>
            </a:r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100 </a:t>
            </a:r>
            <a:r>
              <a:rPr lang="ru-RU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 </a:t>
            </a:r>
            <a:r>
              <a:rPr lang="ru-RU" sz="2400" dirty="0" err="1" smtClean="0"/>
              <a:t>яфрагы</a:t>
            </a:r>
            <a:r>
              <a:rPr lang="ru-RU" sz="2400" dirty="0" smtClean="0"/>
              <a:t> </a:t>
            </a:r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15 </a:t>
            </a:r>
            <a:r>
              <a:rPr lang="ru-RU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көндә</a:t>
            </a:r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2286 г </a:t>
            </a:r>
            <a:r>
              <a:rPr lang="ru-RU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тузан</a:t>
            </a:r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йота.30 </a:t>
            </a:r>
            <a:r>
              <a:rPr lang="ru-RU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көндә</a:t>
            </a:r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300г каштан </a:t>
            </a:r>
            <a:r>
              <a:rPr lang="ru-RU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яфрагы</a:t>
            </a:r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күпме</a:t>
            </a:r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тузан</a:t>
            </a:r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йота ?</a:t>
            </a:r>
          </a:p>
          <a:p>
            <a:endParaRPr lang="ru-RU" sz="2400" dirty="0"/>
          </a:p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Ответ:13716 г.</a:t>
            </a:r>
            <a:endParaRPr lang="ru-RU" sz="24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ru-RU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endParaRPr lang="ru-RU" dirty="0"/>
          </a:p>
        </p:txBody>
      </p:sp>
      <p:pic>
        <p:nvPicPr>
          <p:cNvPr id="5" name="Содержимое 4" descr="мримми.jpe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29124" y="1428736"/>
            <a:ext cx="4357718" cy="4357718"/>
          </a:xfrm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75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27478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Раунд 3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400" dirty="0" smtClean="0"/>
              <a:t>3).1т </a:t>
            </a:r>
            <a:r>
              <a:rPr lang="ru-RU" sz="2400" dirty="0" err="1" smtClean="0"/>
              <a:t>кәгазь</a:t>
            </a:r>
            <a:r>
              <a:rPr lang="ru-RU" sz="2400" dirty="0" smtClean="0"/>
              <a:t> </a:t>
            </a:r>
            <a:r>
              <a:rPr lang="ru-RU" sz="2400" dirty="0" err="1" smtClean="0"/>
              <a:t>ясау</a:t>
            </a:r>
            <a:r>
              <a:rPr lang="ru-RU" sz="2400" dirty="0" smtClean="0"/>
              <a:t> </a:t>
            </a:r>
            <a:r>
              <a:rPr lang="tt-RU" sz="2400" dirty="0" smtClean="0"/>
              <a:t>өчен 17 агач кирәк.</a:t>
            </a:r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</a:t>
            </a:r>
            <a:r>
              <a:rPr lang="ru-RU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510 </a:t>
            </a:r>
            <a:r>
              <a:rPr lang="ru-RU" sz="2400" dirty="0" err="1" smtClean="0"/>
              <a:t>агачны</a:t>
            </a:r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саклап</a:t>
            </a:r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калу </a:t>
            </a:r>
            <a:r>
              <a:rPr lang="ru-RU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өчен</a:t>
            </a:r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күпме</a:t>
            </a:r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макулатура </a:t>
            </a:r>
            <a:r>
              <a:rPr lang="ru-RU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җыярга</a:t>
            </a:r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кирәк</a:t>
            </a:r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endParaRPr lang="ru-RU" sz="2400" dirty="0"/>
          </a:p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</a:t>
            </a:r>
            <a:r>
              <a:rPr lang="tt-RU" sz="2400" dirty="0" smtClean="0"/>
              <a:t>Җавап</a:t>
            </a:r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30т.</a:t>
            </a:r>
            <a:endParaRPr lang="ru-RU" sz="24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ru-RU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pPr>
              <a:buNone/>
            </a:pPr>
            <a:endParaRPr lang="ru-RU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4032448" cy="4536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Раунд 3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55576" y="1988840"/>
            <a:ext cx="3743271" cy="406563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4 . </a:t>
            </a:r>
            <a:r>
              <a:rPr lang="ru-RU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22 </a:t>
            </a:r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апрель</a:t>
            </a:r>
            <a:r>
              <a:rPr lang="tt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ә  барлык илләрдә дә Җир </a:t>
            </a:r>
            <a:r>
              <a:rPr lang="tt-RU" sz="2400" dirty="0"/>
              <a:t>к</a:t>
            </a:r>
            <a:r>
              <a:rPr lang="tt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өнен бәйрәм итәләр.Бу көнне бөтен дөн</a:t>
            </a:r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ь</a:t>
            </a:r>
            <a:r>
              <a:rPr lang="tt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я халкы Җиребезне, гүзәл табигатебезне саклау турында уйлана.Үзенең кулыннан килгән кадәр эшләр башкара.</a:t>
            </a:r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Ә без </a:t>
            </a:r>
            <a:r>
              <a:rPr lang="ru-RU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ниләр</a:t>
            </a:r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эшли</a:t>
            </a:r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алабыз</a:t>
            </a:r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соң</a:t>
            </a:r>
            <a:r>
              <a:rPr lang="en-US" sz="2400" dirty="0" smtClean="0"/>
              <a:t>?</a:t>
            </a:r>
            <a:r>
              <a:rPr lang="tt-RU" sz="2400" dirty="0" smtClean="0"/>
              <a:t>Һәр дөрес җавап 1 балл.</a:t>
            </a:r>
            <a:endParaRPr lang="ru-RU" sz="24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endParaRPr lang="ru-RU" sz="24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pic>
        <p:nvPicPr>
          <p:cNvPr id="5" name="Содержимое 4" descr="2054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62488" y="1953926"/>
            <a:ext cx="3470275" cy="3762948"/>
          </a:xfrm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75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755576" y="764704"/>
            <a:ext cx="7931224" cy="2235669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sz="2800" b="1" dirty="0" err="1" smtClean="0"/>
              <a:t>Балыкка</a:t>
            </a:r>
            <a:r>
              <a:rPr lang="ru-RU" sz="2800" b="1" dirty="0" smtClean="0"/>
              <a:t> – су, кошка – </a:t>
            </a:r>
            <a:r>
              <a:rPr lang="tt-RU" sz="2800" b="1" dirty="0" smtClean="0"/>
              <a:t>һава, җәнлекләргә – урман-кырлар,кешегә - Туган җире кирәк.</a:t>
            </a:r>
            <a:r>
              <a:rPr lang="ru-RU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endParaRPr lang="ru-RU" sz="2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endParaRPr lang="ru-RU" dirty="0">
              <a:solidFill>
                <a:srgbClr val="003366"/>
              </a:solidFill>
            </a:endParaRPr>
          </a:p>
        </p:txBody>
      </p:sp>
      <p:pic>
        <p:nvPicPr>
          <p:cNvPr id="6" name="Рисунок 5" descr="1237317451_pic_id11206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32" y="3000372"/>
            <a:ext cx="5024471" cy="3214710"/>
          </a:xfrm>
          <a:prstGeom prst="rect">
            <a:avLst/>
          </a:prstGeom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/>
          <a:lstStyle/>
          <a:p>
            <a:r>
              <a:rPr lang="tt-RU" sz="2800" dirty="0" smtClean="0"/>
              <a:t>Әйе,укучылар, Җирнең яме,авылыбызның яме безнең кулларда                                                </a:t>
            </a:r>
          </a:p>
          <a:p>
            <a:endParaRPr lang="tt-RU" sz="2800" dirty="0"/>
          </a:p>
          <a:p>
            <a:r>
              <a:rPr lang="tt-RU" sz="2800" dirty="0" smtClean="0"/>
              <a:t>Әзербайҗан шагыйре С.Вургунның акыллы сүзләрен истә тотсак, бер генә яфракны яки чәчәкне өзмичә дә табигат</a:t>
            </a:r>
            <a:r>
              <a:rPr lang="ru-RU" sz="2800" dirty="0" smtClean="0"/>
              <a:t>ь бел</a:t>
            </a:r>
            <a:r>
              <a:rPr lang="tt-RU" sz="2800" dirty="0" smtClean="0"/>
              <a:t>ән аралашудан </a:t>
            </a:r>
            <a:r>
              <a:rPr lang="ru-RU" sz="2800" dirty="0" err="1" smtClean="0"/>
              <a:t>зур</a:t>
            </a:r>
            <a:r>
              <a:rPr lang="ru-RU" sz="2800" dirty="0" smtClean="0"/>
              <a:t> </a:t>
            </a:r>
            <a:r>
              <a:rPr lang="ru-RU" sz="2800" dirty="0" err="1" smtClean="0"/>
              <a:t>канәгать</a:t>
            </a:r>
            <a:r>
              <a:rPr lang="tt-RU" sz="2800" dirty="0" smtClean="0"/>
              <a:t>ләнү алырга мөмкин бит.</a:t>
            </a:r>
            <a:r>
              <a:rPr lang="ru-RU" sz="2800" dirty="0" smtClean="0"/>
              <a:t>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432126192"/>
      </p:ext>
    </p:extLst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t-RU" dirty="0" smtClean="0"/>
              <a:t>Сәхраларда сәер кылыйк әле</a:t>
            </a:r>
          </a:p>
          <a:p>
            <a:r>
              <a:rPr lang="tt-RU" dirty="0" smtClean="0"/>
              <a:t>Хозурланып,икәү бергәләп</a:t>
            </a:r>
          </a:p>
          <a:p>
            <a:r>
              <a:rPr lang="tt-RU" dirty="0" smtClean="0"/>
              <a:t>Чәчәкләрне сөеп, иркәләп.</a:t>
            </a:r>
          </a:p>
          <a:p>
            <a:r>
              <a:rPr lang="tt-RU" dirty="0" smtClean="0"/>
              <a:t>Мин иелер идем һәр чәчәккә</a:t>
            </a:r>
          </a:p>
          <a:p>
            <a:r>
              <a:rPr lang="tt-RU" dirty="0" smtClean="0"/>
              <a:t>Өзәр өчен түгел,кызганмыйча шуны өзимме</a:t>
            </a:r>
            <a:r>
              <a:rPr lang="en-US" dirty="0" smtClean="0"/>
              <a:t>?</a:t>
            </a:r>
          </a:p>
          <a:p>
            <a:r>
              <a:rPr lang="tt-RU" dirty="0" smtClean="0"/>
              <a:t>Багар идем аның нурлы йөзен,</a:t>
            </a:r>
          </a:p>
          <a:p>
            <a:r>
              <a:rPr lang="tt-RU" dirty="0" smtClean="0"/>
              <a:t>Күрсен иде чәчәк үземне.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6169569"/>
      </p:ext>
    </p:extLst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664"/>
            <a:ext cx="7510170" cy="5642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4953581"/>
      </p:ext>
    </p:extLst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548681"/>
            <a:ext cx="8003232" cy="2664295"/>
          </a:xfrm>
        </p:spPr>
        <p:txBody>
          <a:bodyPr/>
          <a:lstStyle/>
          <a:p>
            <a:pPr>
              <a:buNone/>
            </a:pPr>
            <a:r>
              <a:rPr lang="ru-RU" sz="2800" dirty="0" err="1" smtClean="0"/>
              <a:t>Кайчандыр</a:t>
            </a:r>
            <a:r>
              <a:rPr lang="ru-RU" sz="2800" dirty="0" smtClean="0"/>
              <a:t> </a:t>
            </a:r>
            <a:r>
              <a:rPr lang="ru-RU" sz="2800" dirty="0" err="1" smtClean="0"/>
              <a:t>бик</a:t>
            </a:r>
            <a:r>
              <a:rPr lang="ru-RU" sz="2800" dirty="0" smtClean="0"/>
              <a:t> </a:t>
            </a:r>
            <a:r>
              <a:rPr lang="ru-RU" sz="2800" dirty="0" err="1" smtClean="0"/>
              <a:t>матур</a:t>
            </a:r>
            <a:r>
              <a:rPr lang="ru-RU" sz="2800" dirty="0" smtClean="0"/>
              <a:t> </a:t>
            </a:r>
            <a:r>
              <a:rPr lang="ru-RU" sz="2800" dirty="0" err="1" smtClean="0"/>
              <a:t>булган</a:t>
            </a:r>
            <a:r>
              <a:rPr lang="ru-RU" sz="2800" dirty="0" smtClean="0"/>
              <a:t> </a:t>
            </a:r>
            <a:r>
              <a:rPr lang="ru-RU" sz="2800" dirty="0" err="1" smtClean="0"/>
              <a:t>җиребез</a:t>
            </a:r>
            <a:r>
              <a:rPr lang="ru-RU" sz="2800" dirty="0" smtClean="0"/>
              <a:t> </a:t>
            </a:r>
            <a:r>
              <a:rPr lang="ru-RU" sz="2800" dirty="0" err="1" smtClean="0"/>
              <a:t>бүген</a:t>
            </a:r>
            <a:r>
              <a:rPr lang="ru-RU" sz="2800" dirty="0" smtClean="0"/>
              <a:t> </a:t>
            </a:r>
            <a:r>
              <a:rPr lang="ru-RU" sz="2800" dirty="0" err="1" smtClean="0"/>
              <a:t>бик</a:t>
            </a:r>
            <a:r>
              <a:rPr lang="ru-RU" sz="2800" dirty="0" smtClean="0"/>
              <a:t> </a:t>
            </a:r>
            <a:r>
              <a:rPr lang="ru-RU" sz="2800" dirty="0" err="1" smtClean="0"/>
              <a:t>аяныч</a:t>
            </a:r>
            <a:r>
              <a:rPr lang="ru-RU" sz="2800" dirty="0" smtClean="0"/>
              <a:t> </a:t>
            </a:r>
            <a:r>
              <a:rPr lang="ru-RU" sz="2800" dirty="0" err="1" smtClean="0"/>
              <a:t>хәлдә</a:t>
            </a:r>
            <a:r>
              <a:rPr lang="ru-RU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tt-RU" sz="2800" dirty="0" smtClean="0"/>
              <a:t>Җир,һава,суның </a:t>
            </a:r>
            <a:r>
              <a:rPr lang="tt-RU" sz="2800" dirty="0" smtClean="0"/>
              <a:t>һәрвакыт пычранып торуы кешелек дөн</a:t>
            </a:r>
            <a:r>
              <a:rPr lang="ru-RU" sz="2800" dirty="0" err="1" smtClean="0"/>
              <a:t>ьясын</a:t>
            </a:r>
            <a:r>
              <a:rPr lang="ru-RU" sz="2800" dirty="0" smtClean="0"/>
              <a:t> </a:t>
            </a:r>
            <a:r>
              <a:rPr lang="ru-RU" sz="2800" dirty="0" err="1" smtClean="0"/>
              <a:t>котылгысыз</a:t>
            </a:r>
            <a:r>
              <a:rPr lang="ru-RU" sz="2800" dirty="0" smtClean="0"/>
              <a:t> </a:t>
            </a:r>
            <a:r>
              <a:rPr lang="ru-RU" sz="2800" dirty="0" err="1" smtClean="0"/>
              <a:t>катастрофага</a:t>
            </a:r>
            <a:r>
              <a:rPr lang="ru-RU" sz="2800" dirty="0" smtClean="0"/>
              <a:t> </a:t>
            </a:r>
            <a:r>
              <a:rPr lang="ru-RU" sz="2800" dirty="0" err="1" smtClean="0"/>
              <a:t>эт</a:t>
            </a:r>
            <a:r>
              <a:rPr lang="tt-RU" sz="2800" dirty="0" smtClean="0"/>
              <a:t>әрә.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6" name="Рисунок 5" descr="Pro_Azov_Ptitc_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3140968"/>
            <a:ext cx="5970240" cy="3028692"/>
          </a:xfrm>
          <a:prstGeom prst="rect">
            <a:avLst/>
          </a:prstGeom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203348"/>
          </a:xfrm>
        </p:spPr>
        <p:txBody>
          <a:bodyPr>
            <a:normAutofit fontScale="90000"/>
          </a:bodyPr>
          <a:lstStyle/>
          <a:p>
            <a:r>
              <a:rPr lang="tt-RU" sz="3200" b="1" dirty="0" smtClean="0">
                <a:solidFill>
                  <a:schemeClr val="accent6"/>
                </a:solidFill>
              </a:rPr>
              <a:t>Шуңа күрә дә бүгенге математик ярышыбызны экологик проблебаларга багышладык</a:t>
            </a:r>
            <a:endParaRPr lang="ru-RU" sz="3200" b="1" dirty="0">
              <a:solidFill>
                <a:schemeClr val="accent6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tt-RU" sz="2800" dirty="0" smtClean="0"/>
              <a:t>Уенда 2 команда катнаша.Кайсы команда алдан кул күтәрә,шул җавап </a:t>
            </a:r>
            <a:r>
              <a:rPr lang="tt-RU" sz="2800" dirty="0"/>
              <a:t>бирә. </a:t>
            </a:r>
            <a:r>
              <a:rPr lang="tt-RU" sz="2800" dirty="0" smtClean="0"/>
              <a:t>Җавап ялгыш булса, сүз икенче командага бирелә.Дөрес җавап-1 балл. </a:t>
            </a:r>
          </a:p>
          <a:p>
            <a:r>
              <a:rPr lang="tt-RU" sz="2800" dirty="0" smtClean="0"/>
              <a:t>Командаларның җаваплары дөрес булмаса ,уенга тамашачылар кушыла</a:t>
            </a:r>
            <a:r>
              <a:rPr lang="tt-RU" sz="2800" dirty="0"/>
              <a:t> </a:t>
            </a:r>
            <a:r>
              <a:rPr lang="tt-RU" sz="2800" dirty="0" smtClean="0"/>
              <a:t>һәм дөрес җавапларын үзләре теләгән командага бирәләр</a:t>
            </a:r>
            <a:r>
              <a:rPr lang="tt-RU" sz="2400" dirty="0" smtClean="0"/>
              <a:t>.              </a:t>
            </a:r>
            <a:endParaRPr lang="ru-RU" sz="2400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8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3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Раунд1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11560" y="1628800"/>
            <a:ext cx="5032010" cy="44973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  1.Җиргә </a:t>
            </a:r>
            <a:r>
              <a:rPr lang="ru-RU" sz="2400" dirty="0" err="1" smtClean="0">
                <a:solidFill>
                  <a:schemeClr val="tx1"/>
                </a:solidFill>
              </a:rPr>
              <a:t>ташланган</a:t>
            </a:r>
            <a:r>
              <a:rPr lang="ru-RU" sz="2400" dirty="0" smtClean="0">
                <a:solidFill>
                  <a:schemeClr val="tx1"/>
                </a:solidFill>
              </a:rPr>
              <a:t> банан </a:t>
            </a:r>
            <a:r>
              <a:rPr lang="ru-RU" sz="2400" dirty="0" err="1" smtClean="0">
                <a:solidFill>
                  <a:schemeClr val="tx1"/>
                </a:solidFill>
              </a:rPr>
              <a:t>кабыгы</a:t>
            </a:r>
            <a:r>
              <a:rPr lang="ru-RU" sz="2400" dirty="0" smtClean="0">
                <a:solidFill>
                  <a:schemeClr val="tx1"/>
                </a:solidFill>
              </a:rPr>
              <a:t> 2 </a:t>
            </a:r>
            <a:r>
              <a:rPr lang="ru-RU" sz="2400" dirty="0" err="1" smtClean="0">
                <a:solidFill>
                  <a:schemeClr val="tx1"/>
                </a:solidFill>
              </a:rPr>
              <a:t>елда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гына</a:t>
            </a:r>
            <a:r>
              <a:rPr lang="ru-RU" sz="2400" dirty="0" smtClean="0">
                <a:solidFill>
                  <a:schemeClr val="tx1"/>
                </a:solidFill>
              </a:rPr>
              <a:t> череп </a:t>
            </a:r>
            <a:r>
              <a:rPr lang="ru-RU" sz="2400" dirty="0" err="1" smtClean="0">
                <a:solidFill>
                  <a:schemeClr val="tx1"/>
                </a:solidFill>
              </a:rPr>
              <a:t>бетә.Ә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тәмәке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төпчеге</a:t>
            </a:r>
            <a:r>
              <a:rPr lang="ru-RU" sz="2400" dirty="0" smtClean="0">
                <a:solidFill>
                  <a:schemeClr val="tx1"/>
                </a:solidFill>
              </a:rPr>
              <a:t> 2 </a:t>
            </a:r>
            <a:r>
              <a:rPr lang="ru-RU" sz="2400" dirty="0" err="1" smtClean="0">
                <a:solidFill>
                  <a:schemeClr val="tx1"/>
                </a:solidFill>
              </a:rPr>
              <a:t>елга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артыграк</a:t>
            </a:r>
            <a:r>
              <a:rPr lang="ru-RU" sz="2400" dirty="0" smtClean="0">
                <a:solidFill>
                  <a:schemeClr val="tx1"/>
                </a:solidFill>
              </a:rPr>
              <a:t>. Пластик </a:t>
            </a:r>
            <a:r>
              <a:rPr lang="ru-RU" sz="2400" dirty="0">
                <a:solidFill>
                  <a:schemeClr val="tx1"/>
                </a:solidFill>
              </a:rPr>
              <a:t>пакет </a:t>
            </a:r>
            <a:r>
              <a:rPr lang="ru-RU" sz="2400" dirty="0" smtClean="0">
                <a:solidFill>
                  <a:schemeClr val="tx1"/>
                </a:solidFill>
              </a:rPr>
              <a:t>,</a:t>
            </a:r>
            <a:r>
              <a:rPr lang="ru-RU" sz="2400" dirty="0" err="1" smtClean="0">
                <a:solidFill>
                  <a:schemeClr val="tx1"/>
                </a:solidFill>
              </a:rPr>
              <a:t>төпчеккә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караганда</a:t>
            </a:r>
            <a:r>
              <a:rPr lang="ru-RU" sz="2400" dirty="0" smtClean="0">
                <a:solidFill>
                  <a:schemeClr val="tx1"/>
                </a:solidFill>
              </a:rPr>
              <a:t> 8 </a:t>
            </a:r>
            <a:r>
              <a:rPr lang="ru-RU" sz="2400" dirty="0" err="1" smtClean="0">
                <a:solidFill>
                  <a:schemeClr val="tx1"/>
                </a:solidFill>
              </a:rPr>
              <a:t>елга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артыграк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таркала.Пластик</a:t>
            </a:r>
            <a:r>
              <a:rPr lang="ru-RU" sz="2400" dirty="0" smtClean="0">
                <a:solidFill>
                  <a:schemeClr val="tx1"/>
                </a:solidFill>
              </a:rPr>
              <a:t> пакет </a:t>
            </a:r>
            <a:r>
              <a:rPr lang="ru-RU" sz="2400" dirty="0" err="1" smtClean="0">
                <a:solidFill>
                  <a:schemeClr val="tx1"/>
                </a:solidFill>
              </a:rPr>
              <a:t>ничә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елда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таркалып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бетә</a:t>
            </a:r>
            <a:r>
              <a:rPr lang="en-US" sz="2400" dirty="0" smtClean="0">
                <a:solidFill>
                  <a:schemeClr val="tx1"/>
                </a:solidFill>
              </a:rPr>
              <a:t>? </a:t>
            </a:r>
            <a:r>
              <a:rPr lang="tt-RU" sz="2400" dirty="0" smtClean="0">
                <a:solidFill>
                  <a:schemeClr val="tx1"/>
                </a:solidFill>
              </a:rPr>
              <a:t>Банан кабыгы пластик пакеттан ничә елга алданрак таркалып бетә</a:t>
            </a:r>
            <a:r>
              <a:rPr lang="en-US" sz="2400" dirty="0" smtClean="0"/>
              <a:t>?</a:t>
            </a:r>
            <a:endParaRPr lang="ru-RU" sz="24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sz="2400" dirty="0"/>
          </a:p>
          <a:p>
            <a:pPr>
              <a:buNone/>
            </a:pPr>
            <a:r>
              <a:rPr lang="ru-RU" sz="2400" dirty="0" smtClean="0">
                <a:solidFill>
                  <a:srgbClr val="003366"/>
                </a:solidFill>
              </a:rPr>
              <a:t>       </a:t>
            </a:r>
          </a:p>
          <a:p>
            <a:pPr>
              <a:buNone/>
            </a:pPr>
            <a:endParaRPr lang="ru-RU" sz="2400" dirty="0">
              <a:solidFill>
                <a:srgbClr val="003366"/>
              </a:solidFill>
            </a:endParaRPr>
          </a:p>
          <a:p>
            <a:pPr>
              <a:buNone/>
            </a:pPr>
            <a:r>
              <a:rPr lang="tt-RU" sz="2400" dirty="0" smtClean="0">
                <a:solidFill>
                  <a:srgbClr val="003366"/>
                </a:solidFill>
              </a:rPr>
              <a:t>Җавап</a:t>
            </a:r>
            <a:r>
              <a:rPr lang="ru-RU" sz="2400" dirty="0" smtClean="0">
                <a:solidFill>
                  <a:srgbClr val="003366"/>
                </a:solidFill>
              </a:rPr>
              <a:t>:12 ел,  10ел</a:t>
            </a:r>
          </a:p>
          <a:p>
            <a:pPr>
              <a:buNone/>
            </a:pPr>
            <a:endParaRPr lang="tt-RU" sz="2400" dirty="0">
              <a:solidFill>
                <a:srgbClr val="003366"/>
              </a:solidFill>
            </a:endParaRPr>
          </a:p>
          <a:p>
            <a:pPr>
              <a:buNone/>
            </a:pPr>
            <a:endParaRPr lang="ru-RU" sz="2400" dirty="0">
              <a:solidFill>
                <a:srgbClr val="003366"/>
              </a:solidFill>
            </a:endParaRPr>
          </a:p>
        </p:txBody>
      </p:sp>
      <p:pic>
        <p:nvPicPr>
          <p:cNvPr id="6" name="Рисунок 5" descr="раолгнь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43636" y="2071678"/>
            <a:ext cx="2214578" cy="3786190"/>
          </a:xfrm>
          <a:prstGeom prst="rect">
            <a:avLst/>
          </a:prstGeom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75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Раунд 1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</a:t>
            </a:r>
            <a:r>
              <a:rPr lang="ru-RU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ru-RU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Дөньяда</a:t>
            </a:r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ел саен1600 </a:t>
            </a:r>
            <a:r>
              <a:rPr lang="ru-RU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млн.куб</a:t>
            </a:r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м </a:t>
            </a:r>
            <a:r>
              <a:rPr lang="ru-RU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агач</a:t>
            </a:r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житештерел</a:t>
            </a:r>
            <a:r>
              <a:rPr lang="tt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ә,шуның </a:t>
            </a:r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</a:t>
            </a:r>
            <a:r>
              <a:rPr lang="ru-RU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бишт</a:t>
            </a:r>
            <a:r>
              <a:rPr lang="tt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ән бер өлеше </a:t>
            </a:r>
            <a:r>
              <a:rPr lang="ru-RU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ягулыкка</a:t>
            </a:r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китә</a:t>
            </a:r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 Ел </a:t>
            </a:r>
            <a:r>
              <a:rPr lang="ru-RU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саен</a:t>
            </a:r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dirty="0" err="1" smtClean="0"/>
              <a:t>н</a:t>
            </a:r>
            <a:r>
              <a:rPr lang="ru-RU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ичә</a:t>
            </a:r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куб метр </a:t>
            </a:r>
            <a:r>
              <a:rPr lang="ru-RU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агач</a:t>
            </a:r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ягулыкка</a:t>
            </a:r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китә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endParaRPr lang="ru-RU" sz="2400" dirty="0"/>
          </a:p>
          <a:p>
            <a:pPr>
              <a:buNone/>
            </a:pPr>
            <a:r>
              <a:rPr lang="ru-RU" sz="2400" dirty="0" smtClean="0"/>
              <a:t>: 320 </a:t>
            </a:r>
            <a:r>
              <a:rPr lang="ru-RU" sz="2400" dirty="0"/>
              <a:t>м</a:t>
            </a:r>
            <a:r>
              <a:rPr lang="ru-RU" sz="2400" dirty="0" smtClean="0"/>
              <a:t>лн. </a:t>
            </a:r>
            <a:r>
              <a:rPr lang="ru-RU" sz="2400" dirty="0" err="1" smtClean="0"/>
              <a:t>куб.м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4176463" cy="4608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Раунд1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8" name="Содержимое 7" descr="aibolit-1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1714488"/>
            <a:ext cx="3643338" cy="3643337"/>
          </a:xfrm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ru-RU" dirty="0" err="1" smtClean="0"/>
              <a:t>Кешел</a:t>
            </a:r>
            <a:r>
              <a:rPr lang="tt-RU" dirty="0" smtClean="0"/>
              <a:t>әрнең уртача гомере </a:t>
            </a: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64 </a:t>
            </a:r>
            <a:r>
              <a:rPr lang="ru-RU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ел.Бу</a:t>
            </a: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уртача</a:t>
            </a: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гомернең</a:t>
            </a: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х </a:t>
            </a:r>
            <a:r>
              <a:rPr lang="ru-RU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елын</a:t>
            </a: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(5х+30=50) </a:t>
            </a:r>
            <a:r>
              <a:rPr lang="ru-RU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кешел</a:t>
            </a:r>
            <a:r>
              <a:rPr lang="tt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ә</a:t>
            </a: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 медицина </a:t>
            </a:r>
            <a:r>
              <a:rPr lang="ru-RU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ярдәмендә</a:t>
            </a: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яши</a:t>
            </a: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. </a:t>
            </a:r>
            <a:r>
              <a:rPr lang="ru-RU" dirty="0" err="1" smtClean="0"/>
              <a:t>Врачлар</a:t>
            </a:r>
            <a:r>
              <a:rPr lang="ru-RU" dirty="0" smtClean="0"/>
              <a:t> </a:t>
            </a:r>
            <a:r>
              <a:rPr lang="ru-RU" dirty="0" err="1" smtClean="0"/>
              <a:t>кеше</a:t>
            </a:r>
            <a:r>
              <a:rPr lang="ru-RU" dirty="0" smtClean="0"/>
              <a:t> </a:t>
            </a:r>
            <a:r>
              <a:rPr lang="ru-RU" dirty="0" err="1" smtClean="0"/>
              <a:t>гомерен</a:t>
            </a:r>
            <a:r>
              <a:rPr lang="ru-RU" dirty="0" smtClean="0"/>
              <a:t> </a:t>
            </a:r>
            <a:r>
              <a:rPr lang="ru-RU" dirty="0" err="1" smtClean="0"/>
              <a:t>ничә</a:t>
            </a:r>
            <a:r>
              <a:rPr lang="ru-RU" dirty="0" smtClean="0"/>
              <a:t> </a:t>
            </a:r>
            <a:r>
              <a:rPr lang="ru-RU" dirty="0" err="1" smtClean="0"/>
              <a:t>елга</a:t>
            </a:r>
            <a:r>
              <a:rPr lang="ru-RU" dirty="0" smtClean="0"/>
              <a:t> </a:t>
            </a:r>
            <a:r>
              <a:rPr lang="ru-RU" dirty="0" err="1" smtClean="0"/>
              <a:t>озынайта</a:t>
            </a: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pPr>
              <a:buNone/>
            </a:pPr>
            <a:r>
              <a:rPr lang="ru-RU" dirty="0" err="1" smtClean="0"/>
              <a:t>Җавап</a:t>
            </a:r>
            <a:r>
              <a:rPr lang="ru-RU" dirty="0" smtClean="0"/>
              <a:t>:  4 ел.</a:t>
            </a:r>
            <a:endParaRPr lang="ru-RU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75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7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Раунд 1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428596" y="1643050"/>
            <a:ext cx="4038600" cy="4525963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</a:t>
            </a:r>
            <a:r>
              <a:rPr lang="ru-RU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ru-RU" sz="2400" dirty="0" smtClean="0"/>
              <a:t>1 т</a:t>
            </a:r>
            <a:r>
              <a:rPr lang="ru-RU" sz="2400" dirty="0"/>
              <a:t>онна нефть 12 м</a:t>
            </a:r>
            <a:r>
              <a:rPr lang="ru-RU" sz="2400" baseline="30000" dirty="0"/>
              <a:t>2</a:t>
            </a:r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океан </a:t>
            </a:r>
            <a:r>
              <a:rPr lang="tt-RU" sz="2400" dirty="0" smtClean="0"/>
              <a:t>өслеге</a:t>
            </a:r>
            <a:r>
              <a:rPr lang="ru-RU" sz="2400" dirty="0" smtClean="0"/>
              <a:t>н </a:t>
            </a:r>
            <a:r>
              <a:rPr lang="ru-RU" sz="2400" dirty="0" err="1" smtClean="0"/>
              <a:t>юка</a:t>
            </a:r>
            <a:r>
              <a:rPr lang="ru-RU" sz="2400" dirty="0" smtClean="0"/>
              <a:t> пленка </a:t>
            </a:r>
            <a:r>
              <a:rPr lang="ru-RU" sz="2400" dirty="0" err="1" smtClean="0"/>
              <a:t>белән</a:t>
            </a:r>
            <a:r>
              <a:rPr lang="ru-RU" sz="2400" dirty="0" smtClean="0"/>
              <a:t> </a:t>
            </a:r>
            <a:r>
              <a:rPr lang="ru-RU" sz="2400" dirty="0" err="1" smtClean="0"/>
              <a:t>каплый</a:t>
            </a:r>
            <a:r>
              <a:rPr lang="ru-RU" sz="2400" dirty="0" smtClean="0"/>
              <a:t>.</a:t>
            </a:r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ru-RU" sz="2400" dirty="0" err="1" smtClean="0"/>
              <a:t>Бер</a:t>
            </a:r>
            <a:r>
              <a:rPr lang="ru-RU" sz="2400" dirty="0" smtClean="0"/>
              <a:t> ел </a:t>
            </a:r>
            <a:r>
              <a:rPr lang="ru-RU" sz="2400" dirty="0" err="1" smtClean="0"/>
              <a:t>эченд</a:t>
            </a:r>
            <a:r>
              <a:rPr lang="tt-RU" sz="2400" dirty="0" smtClean="0"/>
              <a:t>ә диңгез һәм океаннарга </a:t>
            </a:r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 млн. </a:t>
            </a:r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тонна нефть </a:t>
            </a:r>
            <a:r>
              <a:rPr lang="ru-RU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ага.Бер</a:t>
            </a:r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ел </a:t>
            </a:r>
            <a:r>
              <a:rPr lang="ru-RU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эчендә</a:t>
            </a:r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диңгез</a:t>
            </a:r>
            <a:r>
              <a:rPr lang="ru-RU" sz="2400" dirty="0" err="1" smtClean="0"/>
              <a:t>,океаннарның</a:t>
            </a:r>
            <a:r>
              <a:rPr lang="ru-RU" sz="2400" dirty="0" smtClean="0"/>
              <a:t> </a:t>
            </a:r>
            <a:r>
              <a:rPr lang="ru-RU" sz="2400" dirty="0" err="1" smtClean="0"/>
              <a:t>ничә</a:t>
            </a:r>
            <a:r>
              <a:rPr lang="ru-RU" sz="2400" dirty="0" smtClean="0"/>
              <a:t> квадрат метры нефть бел</a:t>
            </a:r>
            <a:r>
              <a:rPr lang="tt-RU" sz="2400" dirty="0" smtClean="0"/>
              <a:t>ән каплана</a:t>
            </a:r>
            <a:r>
              <a:rPr lang="en-US" sz="2400" dirty="0"/>
              <a:t>?</a:t>
            </a:r>
            <a:endParaRPr lang="ru-RU" sz="24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dirty="0" smtClean="0"/>
              <a:t>120 </a:t>
            </a:r>
            <a:r>
              <a:rPr lang="ru-RU" dirty="0" err="1" smtClean="0"/>
              <a:t>млн.кв.м</a:t>
            </a:r>
            <a:endParaRPr lang="ru-RU" dirty="0"/>
          </a:p>
        </p:txBody>
      </p:sp>
      <p:pic>
        <p:nvPicPr>
          <p:cNvPr id="11" name="Содержимое 10" descr="и лго.jpe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0" y="1643050"/>
            <a:ext cx="4357718" cy="4429156"/>
          </a:xfrm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75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260648"/>
            <a:ext cx="5688013" cy="77787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Н</a:t>
            </a:r>
            <a:r>
              <a:rPr lang="tt-RU" dirty="0" smtClean="0">
                <a:solidFill>
                  <a:srgbClr val="FF0000"/>
                </a:solidFill>
              </a:rPr>
              <a:t>әрсә артык</a:t>
            </a:r>
            <a:r>
              <a:rPr lang="ru-RU" dirty="0" smtClean="0">
                <a:solidFill>
                  <a:srgbClr val="FF0000"/>
                </a:solidFill>
              </a:rPr>
              <a:t>?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1000100" y="1600200"/>
            <a:ext cx="7686700" cy="4525963"/>
          </a:xfrm>
        </p:spPr>
        <p:txBody>
          <a:bodyPr/>
          <a:lstStyle/>
          <a:p>
            <a:pPr>
              <a:buNone/>
            </a:pPr>
            <a:endParaRPr lang="ru-RU" dirty="0">
              <a:solidFill>
                <a:srgbClr val="003366"/>
              </a:solidFill>
            </a:endParaRPr>
          </a:p>
        </p:txBody>
      </p:sp>
      <p:pic>
        <p:nvPicPr>
          <p:cNvPr id="6" name="Рисунок 5" descr="tabac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71803" y="3714752"/>
            <a:ext cx="2928957" cy="2143140"/>
          </a:xfrm>
          <a:prstGeom prst="rect">
            <a:avLst/>
          </a:prstGeom>
        </p:spPr>
      </p:pic>
      <p:pic>
        <p:nvPicPr>
          <p:cNvPr id="7" name="Рисунок 6" descr="BOOK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86380" y="1785926"/>
            <a:ext cx="3414718" cy="1995492"/>
          </a:xfrm>
          <a:prstGeom prst="rect">
            <a:avLst/>
          </a:prstGeom>
        </p:spPr>
      </p:pic>
      <p:pic>
        <p:nvPicPr>
          <p:cNvPr id="8" name="Рисунок 7" descr="44535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00100" y="1643050"/>
            <a:ext cx="2786082" cy="2428892"/>
          </a:xfrm>
          <a:prstGeom prst="rect">
            <a:avLst/>
          </a:prstGeom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Весна</Template>
  <TotalTime>940</TotalTime>
  <Words>671</Words>
  <Application>Microsoft Office PowerPoint</Application>
  <PresentationFormat>Экран (4:3)</PresentationFormat>
  <Paragraphs>82</Paragraphs>
  <Slides>22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Spring</vt:lpstr>
      <vt:lpstr> </vt:lpstr>
      <vt:lpstr>Презентация PowerPoint</vt:lpstr>
      <vt:lpstr>Презентация PowerPoint</vt:lpstr>
      <vt:lpstr>Шуңа күрә дә бүгенге математик ярышыбызны экологик проблебаларга багышладык</vt:lpstr>
      <vt:lpstr>Раунд1</vt:lpstr>
      <vt:lpstr>Раунд 1</vt:lpstr>
      <vt:lpstr>Раунд1</vt:lpstr>
      <vt:lpstr>Раунд 1</vt:lpstr>
      <vt:lpstr>Нәрсә артык?</vt:lpstr>
      <vt:lpstr>Презентация PowerPoint</vt:lpstr>
      <vt:lpstr>Презентация PowerPoint</vt:lpstr>
      <vt:lpstr>Раунд 2</vt:lpstr>
      <vt:lpstr>Раунд 2</vt:lpstr>
      <vt:lpstr>Раунд 2</vt:lpstr>
      <vt:lpstr>Раунд2</vt:lpstr>
      <vt:lpstr>Раунд 3</vt:lpstr>
      <vt:lpstr>Раунд 3</vt:lpstr>
      <vt:lpstr>Раунд 3</vt:lpstr>
      <vt:lpstr>Раунд 3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Внеклассное мероприятие по математике для учащихся 6-х классов</dc:title>
  <dc:creator>User</dc:creator>
  <cp:lastModifiedBy>Фануза</cp:lastModifiedBy>
  <cp:revision>102</cp:revision>
  <dcterms:created xsi:type="dcterms:W3CDTF">2009-11-04T13:32:00Z</dcterms:created>
  <dcterms:modified xsi:type="dcterms:W3CDTF">2014-11-11T21:20:32Z</dcterms:modified>
</cp:coreProperties>
</file>