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handoutMasterIdLst>
    <p:handoutMasterId r:id="rId21"/>
  </p:handoutMasterIdLst>
  <p:sldIdLst>
    <p:sldId id="256" r:id="rId2"/>
    <p:sldId id="257" r:id="rId3"/>
    <p:sldId id="277" r:id="rId4"/>
    <p:sldId id="279" r:id="rId5"/>
    <p:sldId id="269" r:id="rId6"/>
    <p:sldId id="258" r:id="rId7"/>
    <p:sldId id="259" r:id="rId8"/>
    <p:sldId id="260" r:id="rId9"/>
    <p:sldId id="261" r:id="rId10"/>
    <p:sldId id="286" r:id="rId11"/>
    <p:sldId id="280" r:id="rId12"/>
    <p:sldId id="281" r:id="rId13"/>
    <p:sldId id="282" r:id="rId14"/>
    <p:sldId id="263" r:id="rId15"/>
    <p:sldId id="292" r:id="rId16"/>
    <p:sldId id="287" r:id="rId17"/>
    <p:sldId id="264" r:id="rId18"/>
    <p:sldId id="276" r:id="rId19"/>
    <p:sldId id="28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33FF"/>
    <a:srgbClr val="FF33CC"/>
    <a:srgbClr val="000099"/>
    <a:srgbClr val="FFFF00"/>
    <a:srgbClr val="0DFB13"/>
    <a:srgbClr val="FF09FF"/>
    <a:srgbClr val="20E82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6" autoAdjust="0"/>
    <p:restoredTop sz="94693" autoAdjust="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ABEAA728-1517-479D-893C-9A2ECA395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7AE9-2435-483D-9B16-A561D12D6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F2DB-6CBD-4D41-99F0-25989E8DA19F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793E-6EF2-4E4D-94E4-BA1C676CBE5B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D5B6-A03C-4DC9-B15A-705640402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E353-9E43-4DF9-87F3-38E67F3D7111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33CD-ECF7-4B23-8FD2-8785D3DEB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7633-E107-4E20-A989-6D420F4827DD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0023-576D-4C84-BFC9-C37FE4938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0D8E-131C-4582-9517-76AF6ECCAAF5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DDDC-829B-4AE6-B988-607FD853F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85F9-6910-4F78-899C-AF28A3F90A5D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2277-9D7B-4FB7-AB81-23A0BE685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FD36-BB72-4B18-8EE4-BE124EDD6677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B2ED-5EAA-4E25-A381-6DE1F659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A5EE-2470-4732-AB3E-D6D1D2FEE595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1EC9-D2BF-4A65-A17D-4C86AA18D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F32A-D450-4677-A112-3E24C896EB63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1120-ABD0-4AD9-B38B-FBDA75A00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9382-3C2F-4730-9387-95D012F867A8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6C02-27E4-481F-BE26-202461C4C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DB3E-A159-4201-9E18-3A79C5D3E6F9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6D3C-5CFC-4B4D-8A80-BF85AAF30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  <a:alpha val="82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8ABB2E0-CC38-4A23-8358-3F182BC07EFF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C20D06B-AD16-4FA7-BC18-F4DCA9B76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slow">
    <p:strips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  <a:alpha val="36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27892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FF3300"/>
                </a:solidFill>
                <a:latin typeface="Palatino Linotype" pitchFamily="18" charset="0"/>
              </a:rPr>
              <a:t>Государственные символы</a:t>
            </a:r>
            <a:r>
              <a:rPr lang="ru-RU" sz="6000" b="1" i="1" dirty="0" smtClean="0">
                <a:solidFill>
                  <a:srgbClr val="FF3300"/>
                </a:solidFill>
                <a:latin typeface="Palatino Linotype" pitchFamily="18" charset="0"/>
              </a:rPr>
              <a:t> России</a:t>
            </a:r>
            <a:r>
              <a:rPr lang="ru-RU" sz="4000" dirty="0" smtClean="0">
                <a:latin typeface="Palatino Linotype" pitchFamily="18" charset="0"/>
              </a:rPr>
              <a:t/>
            </a:r>
            <a:br>
              <a:rPr lang="ru-RU" sz="4000" dirty="0" smtClean="0">
                <a:latin typeface="Palatino Linotype" pitchFamily="18" charset="0"/>
              </a:rPr>
            </a:br>
            <a:endParaRPr lang="ru-RU" sz="5400" b="1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78025"/>
            <a:ext cx="71580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692696"/>
            <a:ext cx="8642350" cy="4967287"/>
          </a:xfrm>
        </p:spPr>
        <p:txBody>
          <a:bodyPr/>
          <a:lstStyle/>
          <a:p>
            <a:pPr marL="0" indent="95250" algn="r">
              <a:buFontTx/>
              <a:buNone/>
              <a:defRPr/>
            </a:pPr>
            <a:r>
              <a:rPr lang="ru-RU" sz="4800" b="1" dirty="0" smtClean="0">
                <a:solidFill>
                  <a:srgbClr val="000099"/>
                </a:solidFill>
                <a:effectLst/>
                <a:latin typeface="Palatino Linotype" pitchFamily="18" charset="0"/>
              </a:rPr>
              <a:t>Что означает слово «герб»?</a:t>
            </a:r>
          </a:p>
          <a:p>
            <a:pPr marL="0" indent="95250">
              <a:buFontTx/>
              <a:buNone/>
              <a:defRPr/>
            </a:pPr>
            <a:endParaRPr lang="ru-RU" sz="5400" b="1" dirty="0" smtClean="0">
              <a:solidFill>
                <a:schemeClr val="bg2"/>
              </a:solidFill>
              <a:latin typeface="Palatino Linotype" pitchFamily="18" charset="0"/>
            </a:endParaRPr>
          </a:p>
          <a:p>
            <a:pPr marL="0" indent="95250">
              <a:buFontTx/>
              <a:buNone/>
              <a:defRPr/>
            </a:pPr>
            <a:r>
              <a:rPr lang="ru-RU" sz="5400" b="1" dirty="0" smtClean="0">
                <a:solidFill>
                  <a:schemeClr val="bg2"/>
                </a:solidFill>
                <a:latin typeface="Palatino Linotype" pitchFamily="18" charset="0"/>
              </a:rPr>
              <a:t>«Герб» происходит от немецкого слова «наследство» или «наследие».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1192213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chemeClr val="hlink"/>
                </a:solidFill>
                <a:latin typeface="Palatino Linotype" pitchFamily="18" charset="0"/>
              </a:rPr>
              <a:t>Из множества гербов выделите Российский герб</a:t>
            </a:r>
          </a:p>
        </p:txBody>
      </p:sp>
      <p:pic>
        <p:nvPicPr>
          <p:cNvPr id="62468" name="Picture 4" descr="Pv5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2967038"/>
            <a:ext cx="3455988" cy="3844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2469" name="Picture 5" descr="Pja5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9738" y="1541463"/>
            <a:ext cx="3311524" cy="3311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9" name="Picture 7" descr="msotw9_temp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3" y="3138488"/>
            <a:ext cx="3424237" cy="3673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4500563" y="60928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8958 L 0.13906 -0.08958 C 0.19514 -0.08958 0.26406 -0.12152 0.26406 -0.14745 L 0.26406 -0.2050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 algn="ctr">
              <a:defRPr/>
            </a:pPr>
            <a:r>
              <a:rPr lang="ru-RU" sz="4800" b="1" smtClean="0">
                <a:solidFill>
                  <a:schemeClr val="hlink"/>
                </a:solidFill>
                <a:latin typeface="Palatino Linotype" pitchFamily="18" charset="0"/>
              </a:rPr>
              <a:t>Государственный герб России</a:t>
            </a:r>
          </a:p>
        </p:txBody>
      </p:sp>
      <p:pic>
        <p:nvPicPr>
          <p:cNvPr id="18439" name="Picture 7" descr="msotw9_temp0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3662363" cy="431958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79838" y="1412875"/>
            <a:ext cx="5364162" cy="5445125"/>
          </a:xfrm>
          <a:noFill/>
        </p:spPr>
        <p:txBody>
          <a:bodyPr/>
          <a:lstStyle/>
          <a:p>
            <a:pPr marL="0" indent="171450" algn="just">
              <a:buFontTx/>
              <a:buNone/>
            </a:pPr>
            <a:r>
              <a:rPr lang="ru-RU" sz="18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Фон герба -  красный. Это цвет жизни. На фоне щита –  двуглавый золотой орел. Крылья орла похожи на лучи солнца. </a:t>
            </a:r>
          </a:p>
          <a:p>
            <a:pPr marL="0" indent="171450" algn="just">
              <a:buFontTx/>
              <a:buNone/>
            </a:pPr>
            <a:r>
              <a:rPr lang="ru-RU" sz="18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Правой лапой сжимает орел скипетр-жезл, в левой лапе держава – золотой шар с крестом наверху. Над головами орла – короны. В давние времена корона, скипетр и держава служили символами власти. Сегодня они напоминают нам об историческом прошлом нашей Родины.</a:t>
            </a:r>
          </a:p>
          <a:p>
            <a:pPr marL="0" indent="171450" algn="just">
              <a:buFontTx/>
              <a:buNone/>
            </a:pPr>
            <a:r>
              <a:rPr lang="ru-RU" sz="18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 На груди орла помещено изображение всадника. Это Святой Георгий Победоносец. Он на белом коне, за его плечами развевается синий плащ, в правой руке у него серебряное копьё, которое ему помогло победить змея. Черный змей – это символ зла. Он повержен героем. </a:t>
            </a:r>
          </a:p>
          <a:p>
            <a:pPr marL="0" indent="171450" algn="just">
              <a:buFontTx/>
              <a:buNone/>
            </a:pPr>
            <a:r>
              <a:rPr lang="ru-RU" sz="18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Двуглавый орел символ России уже более 500 лет.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1049338"/>
          </a:xfrm>
        </p:spPr>
        <p:txBody>
          <a:bodyPr/>
          <a:lstStyle/>
          <a:p>
            <a:pPr algn="ctr">
              <a:defRPr/>
            </a:pPr>
            <a:r>
              <a:rPr lang="ru-RU" sz="4800" b="1" smtClean="0">
                <a:solidFill>
                  <a:schemeClr val="hlink"/>
                </a:solidFill>
                <a:latin typeface="Palatino Linotype" pitchFamily="18" charset="0"/>
              </a:rPr>
              <a:t>Какой флаг принадлежит России?</a:t>
            </a:r>
          </a:p>
        </p:txBody>
      </p:sp>
      <p:pic>
        <p:nvPicPr>
          <p:cNvPr id="24579" name="Picture 5" descr="pr8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575" y="1844675"/>
            <a:ext cx="31464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pg8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617913"/>
            <a:ext cx="31686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piu8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1075"/>
            <a:ext cx="31448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19138" y="9080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>
              <a:effectDag name="">
                <a:cont type="tree" name="">
                  <a:effect ref="fillLine"/>
                  <a:outerShdw dist="38100" dir="13500000" algn="br">
                    <a:srgbClr val="93B7FF"/>
                  </a:outerShdw>
                </a:cont>
                <a:cont type="tree" name="">
                  <a:effect ref="fillLine"/>
                  <a:outerShdw dist="38100" dir="2700000" algn="tl">
                    <a:srgbClr val="375899"/>
                  </a:outerShdw>
                </a:cont>
                <a:effect ref="fillLine"/>
              </a:effectDag>
            </a:endParaRPr>
          </a:p>
        </p:txBody>
      </p:sp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395288" y="4941888"/>
            <a:ext cx="3730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ru-RU" sz="3600" kern="10">
                <a:ln w="9525">
                  <a:round/>
                  <a:headEnd/>
                  <a:tailEnd/>
                </a:ln>
                <a:solidFill>
                  <a:schemeClr val="bg2"/>
                </a:solidFill>
                <a:latin typeface="Palatino Linotype"/>
              </a:rPr>
              <a:t>1</a:t>
            </a:r>
          </a:p>
        </p:txBody>
      </p:sp>
      <p:sp>
        <p:nvSpPr>
          <p:cNvPr id="24590" name="WordArt 14"/>
          <p:cNvSpPr>
            <a:spLocks noChangeArrowheads="1" noChangeShapeType="1" noTextEdit="1"/>
          </p:cNvSpPr>
          <p:nvPr/>
        </p:nvSpPr>
        <p:spPr bwMode="auto">
          <a:xfrm>
            <a:off x="7380288" y="5373688"/>
            <a:ext cx="3730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ru-RU" sz="3600" kern="10">
                <a:ln w="9525">
                  <a:round/>
                  <a:headEnd/>
                  <a:tailEnd/>
                </a:ln>
                <a:solidFill>
                  <a:schemeClr val="bg2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4284663" y="2924175"/>
            <a:ext cx="358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ru-RU" sz="3600" kern="10">
                <a:ln w="9525">
                  <a:round/>
                  <a:headEnd/>
                  <a:tailEnd/>
                </a:ln>
                <a:solidFill>
                  <a:schemeClr val="bg2"/>
                </a:solidFill>
                <a:latin typeface="Times New Roman"/>
                <a:cs typeface="Times New Roman"/>
              </a:rPr>
              <a:t>3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14 0.07037 L -0.32014 0.0703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1008063"/>
          </a:xfrm>
        </p:spPr>
        <p:txBody>
          <a:bodyPr/>
          <a:lstStyle/>
          <a:p>
            <a:pPr algn="ctr">
              <a:defRPr/>
            </a:pPr>
            <a:r>
              <a:rPr lang="ru-RU" sz="4800" b="1" smtClean="0">
                <a:solidFill>
                  <a:schemeClr val="hlink"/>
                </a:solidFill>
                <a:latin typeface="Palatino Linotype" pitchFamily="18" charset="0"/>
              </a:rPr>
              <a:t>Государственный флаг России</a:t>
            </a:r>
          </a:p>
        </p:txBody>
      </p:sp>
      <p:sp>
        <p:nvSpPr>
          <p:cNvPr id="10242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/>
              <a:t>    	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08400" y="1628775"/>
            <a:ext cx="5184775" cy="4619625"/>
          </a:xfrm>
        </p:spPr>
        <p:txBody>
          <a:bodyPr/>
          <a:lstStyle/>
          <a:p>
            <a:pPr marL="0" indent="266700" eaLnBrk="1" hangingPunct="1">
              <a:lnSpc>
                <a:spcPct val="90000"/>
              </a:lnSpc>
              <a:buFontTx/>
              <a:buNone/>
              <a:tabLst>
                <a:tab pos="1428750" algn="l"/>
              </a:tabLst>
              <a:defRPr/>
            </a:pPr>
            <a:r>
              <a:rPr lang="ru-RU" sz="24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Государственный флаг – это знак (символ) свободы, независимости и самостоятельности государства.</a:t>
            </a:r>
          </a:p>
          <a:p>
            <a:pPr marL="0" indent="266700" eaLnBrk="1" hangingPunct="1">
              <a:lnSpc>
                <a:spcPct val="90000"/>
              </a:lnSpc>
              <a:buFontTx/>
              <a:buNone/>
              <a:tabLst>
                <a:tab pos="1428750" algn="l"/>
              </a:tabLst>
              <a:defRPr/>
            </a:pPr>
            <a:r>
              <a:rPr lang="ru-RU" sz="24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На государственном флаге нашей Родины –три цветные полосы, одинаковые по размерам.</a:t>
            </a:r>
          </a:p>
          <a:p>
            <a:pPr marL="0" indent="266700" eaLnBrk="1" hangingPunct="1">
              <a:lnSpc>
                <a:spcPct val="90000"/>
              </a:lnSpc>
              <a:buFontTx/>
              <a:buNone/>
              <a:tabLst>
                <a:tab pos="1428750" algn="l"/>
              </a:tabLst>
              <a:defRPr/>
            </a:pPr>
            <a:r>
              <a:rPr lang="ru-RU" sz="2400" b="1" smtClean="0">
                <a:effectLst/>
                <a:latin typeface="Palatino Linotype" pitchFamily="18" charset="0"/>
              </a:rPr>
              <a:t>Белый цвет </a:t>
            </a:r>
            <a:r>
              <a:rPr lang="ru-RU" sz="24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– означает мир и чистоту совести.</a:t>
            </a:r>
          </a:p>
          <a:p>
            <a:pPr marL="0" indent="266700" eaLnBrk="1" hangingPunct="1">
              <a:lnSpc>
                <a:spcPct val="90000"/>
              </a:lnSpc>
              <a:buFontTx/>
              <a:buNone/>
              <a:tabLst>
                <a:tab pos="1428750" algn="l"/>
              </a:tabLst>
              <a:defRPr/>
            </a:pPr>
            <a:r>
              <a:rPr lang="ru-RU" sz="2400" b="1" smtClean="0">
                <a:solidFill>
                  <a:srgbClr val="0000FF"/>
                </a:solidFill>
                <a:latin typeface="Palatino Linotype" pitchFamily="18" charset="0"/>
              </a:rPr>
              <a:t>Синий цвет</a:t>
            </a:r>
            <a:r>
              <a:rPr lang="ru-RU" sz="2400" b="1" smtClean="0">
                <a:effectLst/>
                <a:latin typeface="Palatino Linotype" pitchFamily="18" charset="0"/>
              </a:rPr>
              <a:t> </a:t>
            </a:r>
            <a:r>
              <a:rPr lang="ru-RU" sz="24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– означает небо, верность и правду.</a:t>
            </a:r>
          </a:p>
          <a:p>
            <a:pPr marL="0" indent="266700" eaLnBrk="1" hangingPunct="1">
              <a:lnSpc>
                <a:spcPct val="90000"/>
              </a:lnSpc>
              <a:buFontTx/>
              <a:buNone/>
              <a:tabLst>
                <a:tab pos="1428750" algn="l"/>
              </a:tabLst>
              <a:defRPr/>
            </a:pPr>
            <a:r>
              <a:rPr lang="ru-RU" sz="2400" b="1" smtClean="0">
                <a:solidFill>
                  <a:srgbClr val="FF0000"/>
                </a:solidFill>
                <a:latin typeface="Palatino Linotype" pitchFamily="18" charset="0"/>
              </a:rPr>
              <a:t>Красный цвет</a:t>
            </a:r>
            <a:r>
              <a:rPr lang="ru-RU" sz="2400" b="1" smtClean="0">
                <a:effectLst/>
                <a:latin typeface="Palatino Linotype" pitchFamily="18" charset="0"/>
              </a:rPr>
              <a:t> </a:t>
            </a:r>
            <a:r>
              <a:rPr lang="ru-RU" sz="24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– означает отвагу, мужество и героизм.</a:t>
            </a:r>
          </a:p>
          <a:p>
            <a:pPr marL="0" indent="266700">
              <a:lnSpc>
                <a:spcPct val="90000"/>
              </a:lnSpc>
              <a:buFontTx/>
              <a:buNone/>
              <a:tabLst>
                <a:tab pos="1428750" algn="l"/>
              </a:tabLst>
              <a:defRPr/>
            </a:pPr>
            <a:endParaRPr lang="ru-RU" sz="2400" b="1" smtClean="0">
              <a:effectLst/>
              <a:latin typeface="Palatino Linotype" pitchFamily="18" charset="0"/>
            </a:endParaRPr>
          </a:p>
        </p:txBody>
      </p:sp>
      <p:pic>
        <p:nvPicPr>
          <p:cNvPr id="25605" name="Picture 8" descr="pr8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36242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chemeClr val="hlink"/>
                </a:solidFill>
                <a:latin typeface="Palatino Linotype" pitchFamily="18" charset="0"/>
              </a:rPr>
              <a:t>Государственный флаг России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205038"/>
            <a:ext cx="4038600" cy="3814762"/>
          </a:xfrm>
          <a:noFill/>
        </p:spPr>
        <p:txBody>
          <a:bodyPr/>
          <a:lstStyle/>
          <a:p>
            <a:pPr marL="0" indent="457200">
              <a:buFontTx/>
              <a:buNone/>
            </a:pPr>
            <a:r>
              <a:rPr lang="ru-RU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Праздник День Государственного флага Российской Федерации отмечают ежегодно с 1994 г. 22 августа.</a:t>
            </a:r>
          </a:p>
        </p:txBody>
      </p:sp>
      <p:pic>
        <p:nvPicPr>
          <p:cNvPr id="28676" name="Picture 8" descr="pr8206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44675"/>
            <a:ext cx="3883025" cy="4321175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764704"/>
            <a:ext cx="9144000" cy="4332288"/>
          </a:xfrm>
        </p:spPr>
        <p:txBody>
          <a:bodyPr/>
          <a:lstStyle/>
          <a:p>
            <a:pPr marL="0" indent="266700">
              <a:buFontTx/>
              <a:buNone/>
              <a:defRPr/>
            </a:pPr>
            <a:r>
              <a:rPr lang="ru-RU" sz="4400" b="1" dirty="0" smtClean="0">
                <a:solidFill>
                  <a:srgbClr val="000099"/>
                </a:solidFill>
                <a:effectLst/>
                <a:latin typeface="Palatino Linotype" pitchFamily="18" charset="0"/>
              </a:rPr>
              <a:t>Что означает в переводе с греческого слово «гимн» ?</a:t>
            </a:r>
          </a:p>
          <a:p>
            <a:pPr marL="0" indent="266700">
              <a:buFontTx/>
              <a:buNone/>
              <a:defRPr/>
            </a:pPr>
            <a:endParaRPr lang="ru-RU" sz="4400" b="1" dirty="0" smtClean="0">
              <a:solidFill>
                <a:srgbClr val="000099"/>
              </a:solidFill>
              <a:effectLst/>
              <a:latin typeface="Palatino Linotype" pitchFamily="18" charset="0"/>
            </a:endParaRPr>
          </a:p>
          <a:p>
            <a:pPr marL="0" indent="266700">
              <a:buFontTx/>
              <a:buNone/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Palatino Linotype" pitchFamily="18" charset="0"/>
              </a:rPr>
              <a:t>Гимн – это торжественная песня или мелодия.</a:t>
            </a:r>
            <a:endParaRPr lang="ru-RU" sz="4800" b="1" dirty="0" smtClean="0">
              <a:solidFill>
                <a:schemeClr val="bg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chemeClr val="hlink"/>
                </a:solidFill>
                <a:latin typeface="Palatino Linotype" pitchFamily="18" charset="0"/>
              </a:rPr>
              <a:t>Государственный гимн России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738" y="1700213"/>
            <a:ext cx="4691062" cy="5157787"/>
          </a:xfrm>
          <a:noFill/>
        </p:spPr>
        <p:txBody>
          <a:bodyPr/>
          <a:lstStyle/>
          <a:p>
            <a:pPr marL="0" indent="266700">
              <a:buFontTx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У каждого государства есть свой гимн. </a:t>
            </a:r>
          </a:p>
          <a:p>
            <a:pPr marL="0" indent="266700">
              <a:buFontTx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Он исполняется в особо торжественных случаях во время подъема государственного флага, во время национальных праздников и спортивных соревнований.</a:t>
            </a:r>
          </a:p>
          <a:p>
            <a:pPr marL="0" indent="266700">
              <a:buFontTx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Слова для гимна нашей Родины написал Сергей Владимирович Михалков.</a:t>
            </a:r>
          </a:p>
        </p:txBody>
      </p:sp>
      <p:pic>
        <p:nvPicPr>
          <p:cNvPr id="24584" name="Picture 7" descr="msotw9_temp0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643050"/>
            <a:ext cx="3584575" cy="48974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0000"/>
                </a:solidFill>
                <a:latin typeface="Palatino Linotype" pitchFamily="18" charset="0"/>
              </a:rPr>
              <a:t>Государственный гимн России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557338"/>
            <a:ext cx="8229600" cy="485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Россия – священная наша держава,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Россия – любимая наша страна.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Могучая воля, великая слава –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Твое достоянье на все времена!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			</a:t>
            </a:r>
            <a:r>
              <a:rPr lang="ru-RU" sz="1600" b="1" i="1" smtClean="0">
                <a:solidFill>
                  <a:schemeClr val="bg2"/>
                </a:solidFill>
                <a:effectLst/>
              </a:rPr>
              <a:t>Припев: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i="1" smtClean="0">
                <a:solidFill>
                  <a:schemeClr val="bg2"/>
                </a:solidFill>
                <a:effectLst/>
              </a:rPr>
              <a:t>		Славься, Отечество наше свободное,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i="1" smtClean="0">
                <a:solidFill>
                  <a:schemeClr val="bg2"/>
                </a:solidFill>
                <a:effectLst/>
              </a:rPr>
              <a:t>		Братских народов союз вековой,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i="1" smtClean="0">
                <a:solidFill>
                  <a:schemeClr val="bg2"/>
                </a:solidFill>
                <a:effectLst/>
              </a:rPr>
              <a:t>		Предками данная мудрость народная!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i="1" smtClean="0">
                <a:solidFill>
                  <a:schemeClr val="bg2"/>
                </a:solidFill>
                <a:effectLst/>
              </a:rPr>
              <a:t>		Славься, страна! Мы гордимся тобой!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От южных морей до полярного края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Раскинулись наши леса и поля.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Одна ты на свете! Одна ты такая –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Хранимая Богом родная земля!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			</a:t>
            </a:r>
            <a:r>
              <a:rPr lang="ru-RU" sz="1600" b="1" i="1" smtClean="0">
                <a:solidFill>
                  <a:schemeClr val="bg2"/>
                </a:solidFill>
                <a:effectLst/>
              </a:rPr>
              <a:t>Припев.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Широкий простор для мечты и для жизни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Грядущее нам открывает года.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Нам силу дает наша верность Отчизне.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Так было, так есть и так будет всегда!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>
                <a:solidFill>
                  <a:schemeClr val="bg2"/>
                </a:solidFill>
                <a:effectLst/>
              </a:rPr>
              <a:t>				</a:t>
            </a:r>
            <a:r>
              <a:rPr lang="ru-RU" sz="1600" b="1" i="1" smtClean="0">
                <a:solidFill>
                  <a:schemeClr val="bg2"/>
                </a:solidFill>
                <a:effectLst/>
              </a:rPr>
              <a:t>Припев.</a:t>
            </a:r>
            <a:endParaRPr lang="ru-RU" sz="1600" b="1" smtClean="0">
              <a:solidFill>
                <a:schemeClr val="bg2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b="1" smtClean="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011863" y="1773238"/>
            <a:ext cx="936625" cy="9350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7451725" y="3429000"/>
            <a:ext cx="936625" cy="935038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084888" y="5157788"/>
            <a:ext cx="936625" cy="9350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5400" b="1" smtClean="0">
                <a:solidFill>
                  <a:schemeClr val="hlink"/>
                </a:solidFill>
                <a:latin typeface="Palatino Linotype" pitchFamily="18" charset="0"/>
              </a:rPr>
              <a:t>Заключение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4462462"/>
          </a:xfrm>
          <a:noFill/>
        </p:spPr>
        <p:txBody>
          <a:bodyPr/>
          <a:lstStyle/>
          <a:p>
            <a:pPr marL="0" indent="361950" algn="just">
              <a:buFontTx/>
              <a:buNone/>
            </a:pPr>
            <a:r>
              <a:rPr lang="ru-RU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Государственные символы России воплотили в себе историю и традиции нашего народа и нашего Отечества. Вы, ребята, должны гордится прошлым, настоящим и будущим своей страны. Эти государственные символы величия и могущества России должен знать и уважать каждый.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700213"/>
            <a:ext cx="8218488" cy="1858962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5400" b="1" smtClean="0">
                <a:solidFill>
                  <a:srgbClr val="000099"/>
                </a:solidFill>
                <a:latin typeface="Palatino Linotype" pitchFamily="18" charset="0"/>
              </a:rPr>
              <a:t>«Знаки и символы управляют миром…»</a:t>
            </a:r>
            <a:br>
              <a:rPr lang="ru-RU" sz="5400" b="1" smtClean="0">
                <a:solidFill>
                  <a:srgbClr val="000099"/>
                </a:solidFill>
                <a:latin typeface="Palatino Linotype" pitchFamily="18" charset="0"/>
              </a:rPr>
            </a:br>
            <a:r>
              <a:rPr lang="ru-RU" sz="5400" b="1" smtClean="0">
                <a:solidFill>
                  <a:srgbClr val="000099"/>
                </a:solidFill>
                <a:latin typeface="Palatino Linotype" pitchFamily="18" charset="0"/>
              </a:rPr>
              <a:t>                             </a:t>
            </a:r>
            <a:r>
              <a:rPr lang="ru-RU" sz="5400" b="1" i="1" smtClean="0">
                <a:solidFill>
                  <a:srgbClr val="000099"/>
                </a:solidFill>
                <a:latin typeface="Palatino Linotype" pitchFamily="18" charset="0"/>
              </a:rPr>
              <a:t>Конфуций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067175" y="5373688"/>
            <a:ext cx="936625" cy="935037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  <a:alpha val="82000"/>
              </a:schemeClr>
            </a:gs>
            <a:gs pos="17999">
              <a:srgbClr val="99CCFF">
                <a:alpha val="99000"/>
              </a:srgbClr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0"/>
            <a:ext cx="8229600" cy="68580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Россия…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Как из песни слово,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Березок юная листва,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Кругом леса, поля и реки,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Раздолье, русская душа –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Люблю тебя, моя Россия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За ясный свет твоих очей,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За голос звонкий, как ручей.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Люблю, глубоко понимаю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Степей задумчивую грусть,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Люблю все то, что называют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Одним широким словом Русь.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54570"/>
            <a:ext cx="4176464" cy="31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Природа 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990" y="3501008"/>
            <a:ext cx="4252110" cy="318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Природа 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4119811" cy="30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00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6632"/>
            <a:ext cx="455295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045"/>
            <a:ext cx="9143999" cy="591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620713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99"/>
                </a:solidFill>
              </a:rPr>
              <a:t> </a:t>
            </a:r>
            <a:r>
              <a:rPr lang="ru-RU" sz="4000" smtClean="0">
                <a:solidFill>
                  <a:srgbClr val="000099"/>
                </a:solidFill>
                <a:latin typeface="Palatino Linotype" pitchFamily="18" charset="0"/>
              </a:rPr>
              <a:t>Как называется страна, в которой мы живем?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FFFF00"/>
                </a:solidFill>
                <a:latin typeface="Palatino Linotype" pitchFamily="18" charset="0"/>
              </a:rPr>
              <a:t>Россия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4000" smtClean="0">
                <a:solidFill>
                  <a:srgbClr val="000099"/>
                </a:solidFill>
                <a:latin typeface="Palatino Linotype" pitchFamily="18" charset="0"/>
              </a:rPr>
              <a:t> В каком государстве мы живем?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FFFF00"/>
                </a:solidFill>
                <a:latin typeface="Palatino Linotype" pitchFamily="18" charset="0"/>
              </a:rPr>
              <a:t>Российская Федерация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4000" smtClean="0">
                <a:solidFill>
                  <a:srgbClr val="000099"/>
                </a:solidFill>
                <a:latin typeface="Palatino Linotype" pitchFamily="18" charset="0"/>
              </a:rPr>
              <a:t> Назовите столицу нашего государства?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FFFF00"/>
                </a:solidFill>
                <a:latin typeface="Palatino Linotype" pitchFamily="18" charset="0"/>
              </a:rPr>
              <a:t>Москва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000" smtClean="0">
              <a:solidFill>
                <a:srgbClr val="000099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6600" b="1" smtClean="0">
                <a:solidFill>
                  <a:schemeClr val="hlink"/>
                </a:solidFill>
                <a:latin typeface="Palatino Linotype" pitchFamily="18" charset="0"/>
              </a:rPr>
              <a:t>Конституция РФ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0" indent="628650" eaLnBrk="1" hangingPunct="1">
              <a:lnSpc>
                <a:spcPct val="90000"/>
              </a:lnSpc>
              <a:buFont typeface="Wingdings" pitchFamily="2" charset="2"/>
              <a:buNone/>
              <a:tabLst>
                <a:tab pos="8953500" algn="l"/>
              </a:tabLst>
              <a:defRPr/>
            </a:pPr>
            <a:r>
              <a:rPr lang="ru-RU" smtClean="0">
                <a:latin typeface="Palatino Linotype" pitchFamily="18" charset="0"/>
              </a:rPr>
              <a:t>    </a:t>
            </a:r>
            <a:r>
              <a:rPr lang="ru-RU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Наше государство большое многонациональное. Жизнь в нем регулируется </a:t>
            </a:r>
            <a:r>
              <a:rPr lang="ru-RU" smtClean="0">
                <a:solidFill>
                  <a:schemeClr val="hlink"/>
                </a:solidFill>
                <a:latin typeface="Palatino Linotype" pitchFamily="18" charset="0"/>
              </a:rPr>
              <a:t>Конституцией РФ –</a:t>
            </a:r>
            <a:r>
              <a:rPr lang="ru-RU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 основным документом государства, где записаны все законы, определяющие жизнь страны, права и обязанности ее граждан. </a:t>
            </a:r>
          </a:p>
          <a:p>
            <a:pPr marL="0" indent="628650" eaLnBrk="1" hangingPunct="1">
              <a:lnSpc>
                <a:spcPct val="90000"/>
              </a:lnSpc>
              <a:buFont typeface="Wingdings" pitchFamily="2" charset="2"/>
              <a:buNone/>
              <a:tabLst>
                <a:tab pos="8953500" algn="l"/>
              </a:tabLst>
              <a:defRPr/>
            </a:pPr>
            <a:r>
              <a:rPr lang="ru-RU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День принятия Конституции – является государственным праздником и отмечается с 12 декабря 1993 г.</a:t>
            </a:r>
            <a:endParaRPr lang="ru-RU" b="1" smtClean="0">
              <a:effectLst/>
              <a:latin typeface="Palatino Linotype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1" smtClean="0">
                <a:solidFill>
                  <a:schemeClr val="hlink"/>
                </a:solidFill>
                <a:latin typeface="Palatino Linotype" pitchFamily="18" charset="0"/>
              </a:rPr>
              <a:t>Символы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341438"/>
            <a:ext cx="8229600" cy="4535487"/>
          </a:xfrm>
        </p:spPr>
        <p:txBody>
          <a:bodyPr/>
          <a:lstStyle/>
          <a:p>
            <a:pPr marL="0" indent="36195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Каждый человек, живущий на нашей планете, испытывает чувство гордости за свою Родину, свой народ и страну. Олицетворяют родную землю  её    символы.</a:t>
            </a:r>
          </a:p>
          <a:p>
            <a:pPr marL="0" indent="36195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 </a:t>
            </a:r>
            <a:r>
              <a:rPr lang="ru-RU" sz="2400" b="1" smtClean="0">
                <a:solidFill>
                  <a:srgbClr val="FFFF00"/>
                </a:solidFill>
                <a:latin typeface="Palatino Linotype" pitchFamily="18" charset="0"/>
              </a:rPr>
              <a:t>Символы - условные знаки или изображения, имеющие для человека или целого народа очень важное значение.</a:t>
            </a:r>
          </a:p>
          <a:p>
            <a:pPr marL="0" indent="36195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 Говоря о Париже, мы представляем Эйфелеву башню, слушая рассказы о Египте, мы представляем пирамиды.</a:t>
            </a:r>
          </a:p>
          <a:p>
            <a:pPr marL="0" indent="36195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А что такое символы Родины для нас? Белые берёзы наших лесов и бескрайние просторы полей – это символы России. </a:t>
            </a:r>
          </a:p>
          <a:p>
            <a:pPr marL="0" indent="361950" eaLnBrk="1" hangingPunct="1">
              <a:buFontTx/>
              <a:buNone/>
              <a:defRPr/>
            </a:pPr>
            <a:r>
              <a:rPr lang="ru-RU" sz="2400" b="1" smtClean="0">
                <a:solidFill>
                  <a:schemeClr val="bg2"/>
                </a:solidFill>
                <a:effectLst/>
                <a:latin typeface="Palatino Linotype" pitchFamily="18" charset="0"/>
              </a:rPr>
              <a:t>Московский Кремль, знамя Победы, могила Неизвестного солдата в Москве – это тоже символы России.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chemeClr val="hlink"/>
                </a:solidFill>
                <a:latin typeface="Palatino Linotype" pitchFamily="18" charset="0"/>
              </a:rPr>
              <a:t>Государственные символы России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773238"/>
            <a:ext cx="8229600" cy="4679950"/>
          </a:xfrm>
          <a:noFill/>
        </p:spPr>
        <p:txBody>
          <a:bodyPr/>
          <a:lstStyle/>
          <a:p>
            <a:pPr marL="0" indent="457200" eaLnBrk="1" hangingPunct="1">
              <a:buFontTx/>
              <a:buNone/>
            </a:pPr>
            <a:r>
              <a:rPr lang="ru-RU" smtClean="0">
                <a:solidFill>
                  <a:srgbClr val="000099"/>
                </a:solidFill>
                <a:effectLst/>
                <a:latin typeface="Palatino Linotype" pitchFamily="18" charset="0"/>
              </a:rPr>
              <a:t>Есть символы, которые представляют и страну и её историю, т. е. государствен- ные символы. В нашей стране – это: 	</a:t>
            </a:r>
            <a:r>
              <a:rPr lang="ru-RU" smtClean="0">
                <a:solidFill>
                  <a:srgbClr val="FFFF00"/>
                </a:solidFill>
                <a:effectLst/>
                <a:latin typeface="Palatino Linotype" pitchFamily="18" charset="0"/>
              </a:rPr>
              <a:t>Государственный герб. 	Государственный флаг. </a:t>
            </a:r>
          </a:p>
          <a:p>
            <a:pPr marL="0" indent="457200"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  <a:effectLst/>
                <a:latin typeface="Palatino Linotype" pitchFamily="18" charset="0"/>
              </a:rPr>
              <a:t>	Государственный гимн.</a:t>
            </a:r>
          </a:p>
          <a:p>
            <a:pPr marL="0" indent="457200" eaLnBrk="1" hangingPunct="1">
              <a:buFontTx/>
              <a:buNone/>
            </a:pPr>
            <a:r>
              <a:rPr lang="ru-RU" smtClean="0">
                <a:solidFill>
                  <a:srgbClr val="000099"/>
                </a:solidFill>
                <a:effectLst/>
                <a:latin typeface="Palatino Linotype" pitchFamily="18" charset="0"/>
              </a:rPr>
              <a:t>Эти символы закреплены Основным Законом нашей страны – Конституцией.</a:t>
            </a:r>
          </a:p>
          <a:p>
            <a:pPr marL="0" indent="457200" eaLnBrk="1" hangingPunct="1">
              <a:buFontTx/>
              <a:buNone/>
            </a:pPr>
            <a:endParaRPr lang="ru-RU" smtClean="0">
              <a:solidFill>
                <a:srgbClr val="000099"/>
              </a:solidFill>
              <a:effectLst/>
              <a:latin typeface="Palatino Linotype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1440</TotalTime>
  <Words>632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Palatino Linotype</vt:lpstr>
      <vt:lpstr>Arial</vt:lpstr>
      <vt:lpstr>Tahoma</vt:lpstr>
      <vt:lpstr>Wingdings</vt:lpstr>
      <vt:lpstr>Calibri</vt:lpstr>
      <vt:lpstr>Океан</vt:lpstr>
      <vt:lpstr>Государственные символы России </vt:lpstr>
      <vt:lpstr>«Знаки и символы управляют миром…»                              Конфуций</vt:lpstr>
      <vt:lpstr>Слайд 3</vt:lpstr>
      <vt:lpstr>Слайд 4</vt:lpstr>
      <vt:lpstr>Слайд 5</vt:lpstr>
      <vt:lpstr>Слайд 6</vt:lpstr>
      <vt:lpstr>Конституция РФ</vt:lpstr>
      <vt:lpstr>Символы</vt:lpstr>
      <vt:lpstr>Государственные символы России</vt:lpstr>
      <vt:lpstr>Слайд 10</vt:lpstr>
      <vt:lpstr>Из множества гербов выделите Российский герб</vt:lpstr>
      <vt:lpstr>Государственный герб России</vt:lpstr>
      <vt:lpstr>Какой флаг принадлежит России?</vt:lpstr>
      <vt:lpstr>Государственный флаг России</vt:lpstr>
      <vt:lpstr>Государственный флаг России</vt:lpstr>
      <vt:lpstr>Слайд 16</vt:lpstr>
      <vt:lpstr>Государственный гимн России</vt:lpstr>
      <vt:lpstr>Государственный гимн России</vt:lpstr>
      <vt:lpstr>Заключение</vt:lpstr>
    </vt:vector>
  </TitlesOfParts>
  <Company>CLR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России</dc:title>
  <dc:creator>User</dc:creator>
  <cp:lastModifiedBy>Андрей</cp:lastModifiedBy>
  <cp:revision>46</cp:revision>
  <dcterms:created xsi:type="dcterms:W3CDTF">2005-03-30T06:52:31Z</dcterms:created>
  <dcterms:modified xsi:type="dcterms:W3CDTF">2013-09-01T15:57:17Z</dcterms:modified>
</cp:coreProperties>
</file>