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302" r:id="rId8"/>
    <p:sldId id="284" r:id="rId9"/>
    <p:sldId id="266" r:id="rId10"/>
    <p:sldId id="267" r:id="rId11"/>
    <p:sldId id="299" r:id="rId12"/>
    <p:sldId id="304" r:id="rId13"/>
    <p:sldId id="296" r:id="rId14"/>
    <p:sldId id="300" r:id="rId15"/>
    <p:sldId id="295" r:id="rId16"/>
    <p:sldId id="268" r:id="rId17"/>
    <p:sldId id="293" r:id="rId18"/>
    <p:sldId id="275" r:id="rId19"/>
    <p:sldId id="271" r:id="rId20"/>
    <p:sldId id="269" r:id="rId21"/>
    <p:sldId id="301" r:id="rId22"/>
    <p:sldId id="294" r:id="rId23"/>
    <p:sldId id="272" r:id="rId24"/>
    <p:sldId id="273" r:id="rId25"/>
    <p:sldId id="274" r:id="rId26"/>
    <p:sldId id="276" r:id="rId27"/>
    <p:sldId id="277" r:id="rId28"/>
    <p:sldId id="279" r:id="rId29"/>
    <p:sldId id="288" r:id="rId30"/>
    <p:sldId id="289" r:id="rId31"/>
    <p:sldId id="290" r:id="rId32"/>
    <p:sldId id="291" r:id="rId33"/>
    <p:sldId id="292" r:id="rId34"/>
    <p:sldId id="278" r:id="rId35"/>
    <p:sldId id="281" r:id="rId36"/>
    <p:sldId id="282" r:id="rId37"/>
    <p:sldId id="283" r:id="rId38"/>
    <p:sldId id="298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E20368-9BC3-49B6-861B-FD3565B2E2A2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12671-D555-4244-A93A-5260F9FE6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E20368-9BC3-49B6-861B-FD3565B2E2A2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12671-D555-4244-A93A-5260F9FE6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E20368-9BC3-49B6-861B-FD3565B2E2A2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12671-D555-4244-A93A-5260F9FE6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73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57800" y="4114800"/>
            <a:ext cx="373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E20368-9BC3-49B6-861B-FD3565B2E2A2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12671-D555-4244-A93A-5260F9FE6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E20368-9BC3-49B6-861B-FD3565B2E2A2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12671-D555-4244-A93A-5260F9FE6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E20368-9BC3-49B6-861B-FD3565B2E2A2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12671-D555-4244-A93A-5260F9FE6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E20368-9BC3-49B6-861B-FD3565B2E2A2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12671-D555-4244-A93A-5260F9FE6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E20368-9BC3-49B6-861B-FD3565B2E2A2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12671-D555-4244-A93A-5260F9FE6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E20368-9BC3-49B6-861B-FD3565B2E2A2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12671-D555-4244-A93A-5260F9FE6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E20368-9BC3-49B6-861B-FD3565B2E2A2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12671-D555-4244-A93A-5260F9FE6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E20368-9BC3-49B6-861B-FD3565B2E2A2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12671-D555-4244-A93A-5260F9FE6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E20368-9BC3-49B6-861B-FD3565B2E2A2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12671-D555-4244-A93A-5260F9FE6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8E20368-9BC3-49B6-861B-FD3565B2E2A2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6112671-D555-4244-A93A-5260F9FE6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Tm="4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commons.wikimedia.org/wiki/File:StAndrew_All.jpg?uselang=ru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//upload.wikimedia.org/wikipedia/commons/c/c5/Suvorov_Alex_V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//commons.wikimedia.org/wiki/File:Order_of_St._Andrew_(scheme).png?uselang=ru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//commons.wikimedia.org/wiki/File:Fedor_Golovin.PNG?uselang=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//commons.wikimedia.org/wiki/File:Georg_der_B%C3%A4rtige_1.jpg?uselang=ru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//commons.wikimedia.org/wiki/File:Louis_Caravaque,_Portrait_of_Empress_Anna_Ioannovna_(1730).jpg?uselang=ru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//commons.wikimedia.org/wiki/File:Tormasov.jpg?uselang=ru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//upload.wikimedia.org/wikipedia/commons/3/31/Order_St_Andrew_diamond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//upload.wikimedia.org/wikipedia/commons/8/8e/Insignia_of_Knight_of_the_Thistle.pn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//upload.wikimedia.org/wikipedia/commons/3/31/Order_St_Andrew_diamond.jp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//upload.wikimedia.org/wikipedia/commons/9/9f/Andrey1.jpg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a/a9/Badge_to_Order_St_Andrew_both_sides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ОРДЕНА</a:t>
            </a:r>
          </a:p>
          <a:p>
            <a:pPr algn="ctr"/>
            <a:r>
              <a:rPr lang="ru-RU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ИМПЕРИИ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27584" y="404664"/>
          <a:ext cx="3888432" cy="4860155"/>
        </p:xfrm>
        <a:graphic>
          <a:graphicData uri="http://schemas.openxmlformats.org/drawingml/2006/table">
            <a:tbl>
              <a:tblPr/>
              <a:tblGrid>
                <a:gridCol w="1944216"/>
                <a:gridCol w="1944216"/>
              </a:tblGrid>
              <a:tr h="45391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Знаки ордена</a:t>
                      </a:r>
                    </a:p>
                  </a:txBody>
                  <a:tcPr marL="81280" marR="81280" marT="40640" marB="406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9515">
                <a:tc>
                  <a:txBody>
                    <a:bodyPr/>
                    <a:lstStyle/>
                    <a:p>
                      <a:pPr fontAlgn="t"/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Знак ордена</a:t>
                      </a:r>
                    </a:p>
                  </a:txBody>
                  <a:tcPr marL="81280" marR="81280" marT="40640" marB="406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изображение распятого 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св</a:t>
                      </a: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 Андрея на кресте на фоне золотого двуглавого орла</a:t>
                      </a:r>
                    </a:p>
                  </a:txBody>
                  <a:tcPr marL="81280" marR="81280" marT="40640" marB="406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900776">
                <a:tc>
                  <a:txBody>
                    <a:bodyPr/>
                    <a:lstStyle/>
                    <a:p>
                      <a:pPr fontAlgn="t"/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Звезда</a:t>
                      </a:r>
                    </a:p>
                  </a:txBody>
                  <a:tcPr marL="81280" marR="81280" marT="40640" marB="406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серебряная </a:t>
                      </a:r>
                      <a:r>
                        <a:rPr lang="ru-RU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восьмилучевая</a:t>
                      </a: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звезда</a:t>
                      </a:r>
                    </a:p>
                  </a:txBody>
                  <a:tcPr marL="81280" marR="81280" marT="40640" marB="406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349281">
                <a:tc>
                  <a:txBody>
                    <a:bodyPr/>
                    <a:lstStyle/>
                    <a:p>
                      <a:pPr fontAlgn="t"/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Лента</a:t>
                      </a:r>
                    </a:p>
                  </a:txBody>
                  <a:tcPr marL="81280" marR="81280" marT="40640" marB="406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голубая</a:t>
                      </a:r>
                    </a:p>
                  </a:txBody>
                  <a:tcPr marL="81280" marR="81280" marT="40640" marB="406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625028">
                <a:tc>
                  <a:txBody>
                    <a:bodyPr/>
                    <a:lstStyle/>
                    <a:p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Орденские одежды</a:t>
                      </a:r>
                    </a:p>
                  </a:txBody>
                  <a:tcPr marL="81280" marR="81280" marT="40640" marB="406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280" marR="81280" marT="40640" marB="40640">
                    <a:lnL>
                      <a:noFill/>
                    </a:lnL>
                    <a:lnT>
                      <a:noFill/>
                    </a:lnT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10" descr="Знак на орденской цепи и звезда ордена">
            <a:hlinkClick r:id="rId2" tooltip="Знак на орденской цепи и звезда ордена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548680"/>
            <a:ext cx="3280929" cy="41558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755576" y="5661248"/>
            <a:ext cx="7776864" cy="914400"/>
          </a:xfrm>
          <a:prstGeom prst="roundRect">
            <a:avLst/>
          </a:prstGeom>
          <a:noFill/>
          <a:ln w="76200">
            <a:solidFill>
              <a:schemeClr val="tx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ЕДИНСТВЕННЫЙ  ИЗ  ВСЕХ  РОССИЙСКИХ ОРДЕНОВ,  КОТОРЫЙ  ИМЕЛ  ЦЕПЬ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 r="-2916"/>
          <a:stretch>
            <a:fillRect/>
          </a:stretch>
        </p:blipFill>
        <p:spPr bwMode="auto">
          <a:xfrm>
            <a:off x="2447764" y="537085"/>
            <a:ext cx="4716524" cy="51961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Орден Св. апостола Андрея Первозванного. Х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 в.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Оружейная палата.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1916832"/>
            <a:ext cx="48965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МУА́Р (из франц.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moire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́ — "волнообразный, с разводами") — рисунок, текстура, узор с волнообразными градациями тона.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0" name="Picture 2" descr="http://www.sibe.ru/blesk4_13.files/image017.jpg"/>
          <p:cNvPicPr>
            <a:picLocks noChangeAspect="1" noChangeArrowheads="1"/>
          </p:cNvPicPr>
          <p:nvPr/>
        </p:nvPicPr>
        <p:blipFill>
          <a:blip r:embed="rId2" cstate="screen"/>
          <a:srcRect t="-6644"/>
          <a:stretch>
            <a:fillRect/>
          </a:stretch>
        </p:blipFill>
        <p:spPr bwMode="auto">
          <a:xfrm>
            <a:off x="1259632" y="1124744"/>
            <a:ext cx="2376264" cy="40131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187624" y="5517232"/>
            <a:ext cx="2731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Муаровая лента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upload.wikimedia.org/wikipedia/commons/thumb/c/c2/Dmitriy_Golitsyn.jpg/205px-Dmitriy_Golitsy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8516" y="764704"/>
            <a:ext cx="4487539" cy="54726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364088" y="980728"/>
            <a:ext cx="377991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Портрет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Д. В. Голицына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орденском одеянии, знаком ордена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Св. апостола  Андрея Первозванного с бриллиантами на орденской цепи и вышитой звездой на плаще.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36096" y="404664"/>
            <a:ext cx="2955414" cy="59699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51520" y="2060848"/>
            <a:ext cx="50760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Кафтан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императора Петра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нашивной звездой ордена Св. апостола Андрея Первозванного. 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1727 -1730 гг.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Оружейная палата.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5292080" y="692696"/>
            <a:ext cx="3456384" cy="5400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Одновременно кавалерами ордена могло быть не более 12 человек из россиян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File:Suvorov Alex 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404664"/>
            <a:ext cx="3744416" cy="48653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51520" y="5311661"/>
            <a:ext cx="500404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Портрет А. В. Суворова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голубой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ндреевской лентой и звездой ордена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в.  Апостола Андрея Первозванного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выше других орденов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60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upload.wikimedia.org/wikipedia/commons/5/5c/Order_of_St._Andrew_%28scheme%29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63688" y="980728"/>
            <a:ext cx="5464862" cy="40658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52292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ношения ордена Св. апостола Андрея Первозванного. Слева вариант для торжественных случаев.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395536" y="404664"/>
            <a:ext cx="8424936" cy="56886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СТАТУТ ОРДЕНА –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устав, собрание правил, определяющих традиции и правила ордена; внешний вид орденских эмблем; характер заслуг, награждаемых орденом; избрание кавалеров, порядок награждения орденом и его ношения; определение орденского одеяния, надписей, девизов; установление орденского праздника, его церемоний и т.д.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Из проекта Статута ордена, составленного в 1720 году Петром I: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51520" y="1844824"/>
            <a:ext cx="8892480" cy="43456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воздаяние и награждение одним за верность, храбрость и разные нам и отечеству оказанные заслуги, а другим для ободрения ко всяким благородным и геройским добродетелям; ибо ничто столько не поощряет и не воспламеняет человеческого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любочестия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славолюбия, как явственные знаки и видимое за добродетель воздаяние…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edor Golovi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548680"/>
            <a:ext cx="3317354" cy="43258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-180528" y="5085184"/>
            <a:ext cx="41764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3968" y="476672"/>
            <a:ext cx="4320480" cy="4824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Граф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ФЕДОР АЛЕКСЕЕВИЧ ГОЛОВИН –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ближайший сподвижник Петра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отличавшийся незаурядным умом и выдающимися военными и дипломатическими талантами.  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79512" y="4797152"/>
            <a:ext cx="3960440" cy="20608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кавалер ордена Св. апостола Андрея Первозванного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ПРОИСХОЖДЕНИЕ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СУТЬ ОРДЕНСКИХ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ЗНАКОВ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3650833"/>
            <a:ext cx="432048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http://upload.wikimedia.org/wikipedia/commons/thumb/d/d8/Georg_der_B%C3%A4rtige_1.jpg/220px-Georg_der_B%C3%A4rtige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44824"/>
            <a:ext cx="2503256" cy="37776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4788024" y="5661248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Портрет кавалера ордена Золотого Руна герцога Саксонского Георга Бородатого</a:t>
            </a:r>
            <a:endParaRPr lang="ru-RU" sz="2000" b="1" i="1" dirty="0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683568" y="1844824"/>
            <a:ext cx="4104456" cy="479715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средние века слово «ОРДЕН» (от лат. «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ORDO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ряд, порядок) сочетало в себе множество значений от высочайшей святыни до принадлежности к той или иной социальной группе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pload.wikimedia.org/wikipedia/commons/5/5a/Peter_de_Grot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764704"/>
            <a:ext cx="3810000" cy="5362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499992" y="697920"/>
            <a:ext cx="413995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Портрет  Петра I со знаком ордена Св. апостола Андрея Первозванного на голубой Андреевской ленте и звездой на груди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8064" y="1052736"/>
            <a:ext cx="2960347" cy="47630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467544" y="177281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Крест ордена Св. апостола Андрея Первозванного. Принадлежал императору Петру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Оружейная палата.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c.academic.ru/pictures/wiki/files/65/Alexandr_i_Constantin_Pavlovichi_by_Lamp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764704"/>
            <a:ext cx="4105275" cy="5362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51520" y="1052736"/>
            <a:ext cx="39604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Портрет вел. князей Александра  (справа , в орденском одеянии Св. апостола Андрея Первозванного) и Константина Павловичей ( слева, в орденском одеянии Св. Александра Невского). 1795 г.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Анна Иоанновна">
            <a:hlinkClick r:id="rId2" tooltip="Анна Иоанновна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844824"/>
            <a:ext cx="3696410" cy="4752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87849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СИМВОЛИЧЕСКОЕ  ПРАВО  НА  РОССИЙСКИЙ  ПРЕСТОЛ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355976" y="1628800"/>
            <a:ext cx="4536504" cy="5229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 времен правления императрицы Анны Иоанновны ( 1730г.) орденская цепь Св. апостола Андрея Первозванного была включена в состав коронных регалий российских императоров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ordena.ucoz.com/Ordena/Alex_Pervozvann/-_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1772816"/>
            <a:ext cx="2370397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26064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ОРДЕН  СВЯТОГО  АНДРЕЯ ПЕРВОЗВАННОГО  С  МЕЧАМИ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41145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5 августа 1855 г. император Александр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повелел, чтобы орденские знаки Св. апостола Андрея Первозванного, «жалуемые генералам за военные подвиги против неприятеля, для различия от жалуемых за другие заслуги украшались  по два накрест лежащих мечами».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respectme.ru/uploads/photoblog/thumbs/640x/d/dcbd2fc1ab3b5328686c951f055a089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1772816"/>
            <a:ext cx="3021340" cy="31375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88575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Выдержки из Статута ордена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 1892 года: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0" y="1340768"/>
            <a:ext cx="8820472" cy="55172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Никакие точные заслуги не определяются законом для достижения сего ордена, и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удостоение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оным зависит единственно от Монаршего внимания к службе и отличиям высших чиновников государственных.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Имеет лишь одну степень. Состоит из креста, серебряной звезды и голубой ленты через правое плечо. На концах Андреевского креста четыре латинские буквы «S. A. P. R.». Это означает «Святой Андрей — Покровитель России».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79512" y="1124744"/>
            <a:ext cx="8712968" cy="518457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Кавалеры ордена считаются все в 3-м классе государственных чинов, то есть наравне с генерал-лейтенантами, хотя бы по службе находились и ниже.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Двенадцать кавалеров ордена Св. Андрея, в том числе три духовные особы, получают ежегодные пенсии по 1000 руб. (трое самых старших) или 800 руб. (остальные). Величина пенсии совпадает с установленной для Георгиевских кавалеров 1-кл.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0" y="548680"/>
            <a:ext cx="4561664" cy="612068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Отечественную войну 1812 года единственным кавалером ордена стал генерал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А. П. ТОРМАСОВ за отличие в сражении при Красном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Tormaso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620688"/>
            <a:ext cx="4085558" cy="4608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3995936" y="5534561"/>
            <a:ext cx="51480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Граф Александр Петрович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Тормасов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генерал от кавалерии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683568" y="1196752"/>
            <a:ext cx="7776864" cy="43204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Всего за время существования ордена его кавалерами стало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900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1100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человек 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(по разным источникам)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Order St Andrew diamo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 t="-1865"/>
          <a:stretch>
            <a:fillRect/>
          </a:stretch>
        </p:blipFill>
        <p:spPr bwMode="auto">
          <a:xfrm>
            <a:off x="5076056" y="2060848"/>
            <a:ext cx="2893969" cy="4368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БРИЛЛИАНТОВЫЕ 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ЗНАКИ ОРДЕНА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251520" y="1916832"/>
            <a:ext cx="4104456" cy="453650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петровского Статута об ордене видно, что украшать знаки ордена драгоценными камнями не возбранялось, а даже рекомендовалось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49155" y="5661248"/>
            <a:ext cx="45344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Древнейший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орден Чертополоха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(Великобритания, Шотландия)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File:Insignia of Knight of the Thistl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132856"/>
            <a:ext cx="2987824" cy="33922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60648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Атрибутами принадлежности к этим объединениям являлись орденские знаки (цепи, подвески, ленты, одежда), к которым исторически и восходит современное значение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слова.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«ОРДЕН»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государственная награда за особые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заслуги.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Order St Andrew diamo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 t="-1865"/>
          <a:stretch>
            <a:fillRect/>
          </a:stretch>
        </p:blipFill>
        <p:spPr bwMode="auto">
          <a:xfrm>
            <a:off x="467544" y="1412776"/>
            <a:ext cx="3488007" cy="3528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5" name="Вертикальный свиток 4"/>
          <p:cNvSpPr/>
          <p:nvPr/>
        </p:nvSpPr>
        <p:spPr>
          <a:xfrm>
            <a:off x="3779912" y="260648"/>
            <a:ext cx="5112568" cy="626469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веке «украшение» достигло таких масштабов, что мешало идентифицировать знаки</a:t>
            </a: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Поэтому Павел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запретил самовольное украшение знаков драгоценными камнями .</a:t>
            </a: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1797 года знаки ордена с драгоценными камнями стали как бы высшей степенью ордена, выдававшимися из Кабинета Его Императорского Величества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0" y="692696"/>
            <a:ext cx="4237120" cy="57606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Всего выявлено немногим более 168 человек, награжденных такими знаками, не считая членов Императорской фамилии, получавших при крещении наряду с обыкновенными знаками бриллиантовые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img231.imageshack.us/img231/6852/img22001at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20072" y="332656"/>
            <a:ext cx="3203239" cy="4269441"/>
          </a:xfrm>
          <a:prstGeom prst="ellipse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355976" y="49411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 ордена в Алмазном фонде. Бриллианты, золото, 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эмаль 8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5,2 см</a:t>
            </a:r>
            <a:b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Начало XVIII века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231.imageshack.us/img231/5208/img22011ji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76672"/>
            <a:ext cx="3230968" cy="3456384"/>
          </a:xfrm>
          <a:prstGeom prst="ellipse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pic>
        <p:nvPicPr>
          <p:cNvPr id="19460" name="Picture 4" descr="http://img167.imageshack.us/img167/5433/xixsu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525482"/>
            <a:ext cx="2592288" cy="3479582"/>
          </a:xfrm>
          <a:prstGeom prst="ellipse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6" name="Горизонтальный свиток 5"/>
          <p:cNvSpPr/>
          <p:nvPr/>
        </p:nvSpPr>
        <p:spPr>
          <a:xfrm>
            <a:off x="251520" y="4869160"/>
            <a:ext cx="8640960" cy="19888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Алмазном фонде хранятся 3 бриллиантовых знака ордена Св. апостола Андрея Первозванного принадлежащих императорской династии Романовых.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933056"/>
            <a:ext cx="4211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Бриллианты, золото, серебро, эмаль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8 см. 1805–1815 года.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386104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Золото, серебро, эмаль, бриллианты. XIX век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нумизматика, фалеристика, орден / Знак ордена Святого апостола Андрея Первозванного.Фото из каталога Sotheby’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196752"/>
            <a:ext cx="2638053" cy="34409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Высокой награде – высокая цена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725144"/>
            <a:ext cx="4499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 ордена Святого апостола Андрея Первозванного. 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 161,75 г. с 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бриллианты 45 карат.</a:t>
            </a:r>
            <a:b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 из каталога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Sotheby’s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99992" y="1412776"/>
            <a:ext cx="4320480" cy="3384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июне 2008 года в Лондоне  бриллиантовый знак ордена Св. апостола Андрея Первозванного  продан на аукционе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Sotheby's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2,7 млн. фунтов (5,4 млн. долл.)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le:Andrey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1124744"/>
            <a:ext cx="3204896" cy="4464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4" name="Вертикальный свиток 3"/>
          <p:cNvSpPr/>
          <p:nvPr/>
        </p:nvSpPr>
        <p:spPr>
          <a:xfrm>
            <a:off x="467544" y="836712"/>
            <a:ext cx="4320480" cy="561662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1998 году орден был восстановлен в Российской Федерации как высшая государственная награда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0" y="476672"/>
            <a:ext cx="8748464" cy="604867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 СПРАВКИ: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пятнадцати кавалеров ордена на август 2011 года нет в живых десяти.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Средний возраст кавалеров (на дату награждения) составляет 79,5 лет. Самым молодым кавалером на момент награждения был Н. А. Назарбаев (58 лет), а самым пожилым — С. В. Михалков (95 лет).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Зафиксирован один случай отказа от ордена (А. И. Солженицын).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Среди награждённых — два иностранных гражданина (Н. А. Назарбаев, Г. А. Алиев).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0" y="404664"/>
            <a:ext cx="9144000" cy="626469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профессиональном отношении среди кавалеров ордена преобладают писатели (поэты) (5 человек — А. И. Солженицын, Ф. Г. Алиева, Р. Г. Гамзатов, С. В. Михалков, Д. А.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Гранин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учёные (четыре человека — Д. С. Лихачёв, М. Т. Калашников, В. И. Шумаков, Б. В. Петровский), два артиста (Л. Г. Зыкина, И. К. Архипова), один религиозный деятель (Алексий II), двое руководителей иностранных государств (Н. А. Назарбаев, Г. А. Алиев) и один бывший глава российского (советского) государства — (М. С. Горбачёв — Президент СССР).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323528" y="692696"/>
            <a:ext cx="8496944" cy="590465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Среди современных кавалеров ордена есть только один военнослужащий — генерал-лейтенант М. Т. Калашников, и до награждения М. С. Горбачёва не было ни одного крупного российского государственного деятеля, тогда как аналогичный орден дореволюционной России вручался преимущественно государственным и военным деятелям в чине не ниже полного генерала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00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323528" y="764704"/>
            <a:ext cx="8496944" cy="5112568"/>
          </a:xfrm>
          <a:prstGeom prst="vertic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ПРЕЗЕНТАЦИЯ   ПОДГОТОВЛЕНА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РУКОВОДИТЕЛЕМ   МУЗЕЯ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ПЕРВОГО  МОСКОВСКОГО   КАДЕТСКОГО   КОРПУСА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СМОЛЕЕВОЙ 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СВЕТЛАНОЙ  АФАНАСЬЕВНОЙ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muzey1mkk@yandex.ru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0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g.narodna.pravda.com.ua/images/doc/9/3/93aee-znaki0orde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3600400" cy="3609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4" name="Вертикальный свиток 3"/>
          <p:cNvSpPr/>
          <p:nvPr/>
        </p:nvSpPr>
        <p:spPr>
          <a:xfrm>
            <a:off x="3851920" y="404664"/>
            <a:ext cx="5292080" cy="619268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Монашеский или рыцарский орден – объединение монахов и рыцарей в организации, имевшие свой устав, четкую структуру и внутреннюю иерархию, вступая в которые, они давали определенные обеты (целомудрия, послушания и бедности) или клятвы (верность главе ордена, святому покровителю)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pload.wikimedia.org/wikipedia/commons/thumb/8/8a/Melville_-_Queen_Victoria.jpg/490px-Melville_-_Queen_Victoria.jpg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3600400" cy="4397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251520" y="49190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Знак ордена Подвязки на левом плече королевы Виктории. Серебряные с бриллиантами буквы составляют девиз ордена: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Honi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soit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qui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maly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pense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 («Пусть стыдится подумавший плохо об этом»)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4860032" y="908720"/>
            <a:ext cx="3528392" cy="518457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мировой истории орденские знаки приобретают сугубо наградное значение на рубеже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столетий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УЧРЕЖДЕНИЕ  ОРДЕНА СВЯТОГО  АПОСТОЛА  АНДРЕЯ ПЕРВОЗВАННОГО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333685"/>
            <a:ext cx="507605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Императорский орден Святого апостола Андрея Первозванного, учрежденный Петром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в 1699 году, являлся  высшей наградой Российской империи</a:t>
            </a: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до 1917 года.</a:t>
            </a:r>
          </a:p>
          <a:p>
            <a:pPr algn="just"/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Орден вручался за государственные заслуги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5805264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Звезда ордена.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в. Оружейная палата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420626"/>
            <a:ext cx="2952328" cy="29526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132855"/>
            <a:ext cx="3294365" cy="37649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Девиз ордена:</a:t>
            </a:r>
          </a:p>
          <a:p>
            <a:pPr algn="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«ЗА  ВЕРУ  И  ВЕРНОСТЬ»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87727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Звезда ордена.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в. Оружейная палата.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le:Badge to Order St Andrew both sid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648" y="980728"/>
            <a:ext cx="6251848" cy="44622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573325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Знак в виде креста к ордену Св. Андрея Первозванного. Лицевая (слева) и оборотная стороны знака.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Андрей Первозванный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836712"/>
            <a:ext cx="3987542" cy="53285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4716016" y="260648"/>
            <a:ext cx="42484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Андрей Первозванный жил в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веке, апостол (ученик Христа), один из первых, кто последовал за Иисусом Христом. Проповедовал Слово Божие в восточных странах. Он прошел Малую Азию, Фракию, Македонию, побережье Черного моря, Крым, Причерноморье и по Днепру поднялся до места, где теперь стоит Киев, и водрузил там крест. По преданию, распят в Греции на косом кресте, который стал знаком ордена Андрея Первозванного.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Презентация 1МК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1МКК</Template>
  <TotalTime>1310</TotalTime>
  <Words>1515</Words>
  <Application>Microsoft Office PowerPoint</Application>
  <PresentationFormat>Экран (4:3)</PresentationFormat>
  <Paragraphs>117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Презентация 1МКК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112</cp:revision>
  <dcterms:created xsi:type="dcterms:W3CDTF">2012-09-17T18:40:01Z</dcterms:created>
  <dcterms:modified xsi:type="dcterms:W3CDTF">2013-03-23T17:24:26Z</dcterms:modified>
</cp:coreProperties>
</file>