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3" r:id="rId4"/>
    <p:sldId id="274" r:id="rId5"/>
    <p:sldId id="276" r:id="rId6"/>
    <p:sldId id="277" r:id="rId7"/>
    <p:sldId id="275" r:id="rId8"/>
    <p:sldId id="278" r:id="rId9"/>
    <p:sldId id="258" r:id="rId10"/>
    <p:sldId id="279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C82B-BCEA-48DB-83D7-BCB26B4D43DC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E602-0640-43F5-8B4E-D63675F02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C82B-BCEA-48DB-83D7-BCB26B4D43DC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E602-0640-43F5-8B4E-D63675F02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C82B-BCEA-48DB-83D7-BCB26B4D43DC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E602-0640-43F5-8B4E-D63675F02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C82B-BCEA-48DB-83D7-BCB26B4D43DC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E602-0640-43F5-8B4E-D63675F02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C82B-BCEA-48DB-83D7-BCB26B4D43DC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E602-0640-43F5-8B4E-D63675F02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C82B-BCEA-48DB-83D7-BCB26B4D43DC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E602-0640-43F5-8B4E-D63675F02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C82B-BCEA-48DB-83D7-BCB26B4D43DC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E602-0640-43F5-8B4E-D63675F02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C82B-BCEA-48DB-83D7-BCB26B4D43DC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C2E602-0640-43F5-8B4E-D63675F028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C82B-BCEA-48DB-83D7-BCB26B4D43DC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E602-0640-43F5-8B4E-D63675F02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C82B-BCEA-48DB-83D7-BCB26B4D43DC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8C2E602-0640-43F5-8B4E-D63675F02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0C7C82B-BCEA-48DB-83D7-BCB26B4D43DC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E602-0640-43F5-8B4E-D63675F02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C7C82B-BCEA-48DB-83D7-BCB26B4D43DC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C2E602-0640-43F5-8B4E-D63675F02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43116"/>
            <a:ext cx="8286340" cy="3643338"/>
          </a:xfrm>
        </p:spPr>
        <p:txBody>
          <a:bodyPr>
            <a:noAutofit/>
          </a:bodyPr>
          <a:lstStyle/>
          <a:p>
            <a:r>
              <a:rPr lang="ru-RU" sz="7200" dirty="0" smtClean="0"/>
              <a:t>Обмен веществ и превращение энергии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0"/>
            <a:ext cx="6480048" cy="642918"/>
          </a:xfrm>
        </p:spPr>
        <p:txBody>
          <a:bodyPr/>
          <a:lstStyle/>
          <a:p>
            <a:r>
              <a:rPr lang="ru-RU" dirty="0" smtClean="0"/>
              <a:t>МОУ – </a:t>
            </a:r>
            <a:r>
              <a:rPr lang="ru-RU" dirty="0" err="1" smtClean="0"/>
              <a:t>сош</a:t>
            </a:r>
            <a:r>
              <a:rPr lang="ru-RU" dirty="0" smtClean="0"/>
              <a:t> с.Рекорд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Задание 1 Кроссворд           </a:t>
            </a:r>
            <a:r>
              <a:rPr lang="ru-RU" sz="2000" dirty="0" smtClean="0"/>
              <a:t>7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7858180" cy="595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44293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Задание 1 Кроссворд           </a:t>
            </a:r>
            <a:r>
              <a:rPr lang="ru-RU" sz="2000" dirty="0" smtClean="0"/>
              <a:t>7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7858180" cy="595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44293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Задание 1 Кроссворд           </a:t>
            </a:r>
            <a:r>
              <a:rPr lang="ru-RU" sz="2000" dirty="0" smtClean="0"/>
              <a:t>7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7858180" cy="595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44293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Задание 1 Кроссворд           </a:t>
            </a:r>
            <a:r>
              <a:rPr lang="ru-RU" sz="2000" dirty="0" smtClean="0"/>
              <a:t>7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7858180" cy="595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44293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Задание 1 Кроссворд           </a:t>
            </a:r>
            <a:r>
              <a:rPr lang="ru-RU" sz="2000" dirty="0" smtClean="0"/>
              <a:t>7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7858180" cy="595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44293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Задание 1 Кроссворд           </a:t>
            </a:r>
            <a:r>
              <a:rPr lang="ru-RU" sz="2000" dirty="0" smtClean="0"/>
              <a:t>7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7858180" cy="595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44293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Задание 1 Кроссворд           </a:t>
            </a:r>
            <a:r>
              <a:rPr lang="ru-RU" sz="2000" dirty="0" smtClean="0"/>
              <a:t>7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7858180" cy="595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44293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Задание 1 Кроссворд           </a:t>
            </a:r>
            <a:r>
              <a:rPr lang="ru-RU" sz="2000" dirty="0" smtClean="0"/>
              <a:t>7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7858180" cy="604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44293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4467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Щ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Задание 1 Кроссворд           </a:t>
            </a:r>
            <a:r>
              <a:rPr lang="ru-RU" sz="2000" dirty="0" smtClean="0"/>
              <a:t>7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7858180" cy="595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44293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Щ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Задание 1 Кроссворд           </a:t>
            </a:r>
            <a:r>
              <a:rPr lang="ru-RU" sz="2000" dirty="0" smtClean="0"/>
              <a:t>7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7858180" cy="595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44293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Щ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Ю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622619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«Человек должен  верить, что непонятное можно понять, иначе не стал бы размышлять об этом»</a:t>
            </a:r>
            <a:br>
              <a:rPr lang="ru-RU" sz="5400" b="1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                          Сократ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Задание 1 Кроссворд           </a:t>
            </a:r>
            <a:r>
              <a:rPr lang="ru-RU" sz="2000" dirty="0" smtClean="0"/>
              <a:t>7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7858180" cy="595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44293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Щ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Ю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Задание 2      Установите соответствие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500702"/>
          </a:xfrm>
        </p:spPr>
        <p:txBody>
          <a:bodyPr numCol="2"/>
          <a:lstStyle/>
          <a:p>
            <a:pPr algn="ctr">
              <a:buNone/>
            </a:pPr>
            <a:r>
              <a:rPr lang="ru-RU" dirty="0" smtClean="0"/>
              <a:t>Процесс	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Анаболизм 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Ассимиляция;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Катаболизм;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Диссимиляция;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Расщепление;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Синтез;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Вид обмена веществ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пластический;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Б) энергетический.</a:t>
            </a:r>
          </a:p>
          <a:p>
            <a:pPr>
              <a:buNone/>
            </a:pPr>
            <a:r>
              <a:rPr lang="ru-RU" dirty="0" smtClean="0"/>
              <a:t>             			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071802" y="2214554"/>
            <a:ext cx="1571636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500430" y="2786058"/>
            <a:ext cx="114300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214678" y="3357562"/>
            <a:ext cx="1500198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643306" y="3929066"/>
            <a:ext cx="1071570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571868" y="4500570"/>
            <a:ext cx="100013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3214678" y="3357562"/>
            <a:ext cx="1857388" cy="1285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Задание 3. Установите соответствие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467600" cy="4197361"/>
          </a:xfrm>
        </p:spPr>
        <p:txBody>
          <a:bodyPr numCol="2"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Органоид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Рибосома;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Лизосома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Митохондрия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Процесс</a:t>
            </a:r>
          </a:p>
          <a:p>
            <a:pPr marL="550926" indent="-514350">
              <a:buFont typeface="+mj-lt"/>
              <a:buAutoNum type="alphaUcPeriod"/>
            </a:pPr>
            <a:r>
              <a:rPr lang="ru-RU" dirty="0" smtClean="0"/>
              <a:t>Синтез АТФ;</a:t>
            </a:r>
          </a:p>
          <a:p>
            <a:pPr marL="550926" indent="-514350">
              <a:buFont typeface="+mj-lt"/>
              <a:buAutoNum type="alphaUcPeriod"/>
            </a:pPr>
            <a:r>
              <a:rPr lang="ru-RU" dirty="0" smtClean="0"/>
              <a:t>Синтез белка;</a:t>
            </a:r>
          </a:p>
          <a:p>
            <a:pPr marL="550926" indent="-514350">
              <a:buFont typeface="+mj-lt"/>
              <a:buAutoNum type="alphaUcPeriod"/>
            </a:pPr>
            <a:r>
              <a:rPr lang="ru-RU" dirty="0" smtClean="0"/>
              <a:t>Разрушение полимерных органических соединений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5929330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1 – В                    2 – С                          3 - 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Задание 4. Определить  последовательность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357850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lphaLcParenR"/>
            </a:pPr>
            <a:r>
              <a:rPr lang="ru-RU" dirty="0" smtClean="0"/>
              <a:t>Трансляция: считывание генетической информации с </a:t>
            </a:r>
            <a:r>
              <a:rPr lang="ru-RU" dirty="0" err="1" smtClean="0"/>
              <a:t>иРНК</a:t>
            </a:r>
            <a:r>
              <a:rPr lang="ru-RU" dirty="0" smtClean="0"/>
              <a:t> </a:t>
            </a:r>
            <a:r>
              <a:rPr lang="ru-RU" dirty="0" err="1" smtClean="0"/>
              <a:t>с</a:t>
            </a:r>
            <a:r>
              <a:rPr lang="ru-RU" dirty="0" smtClean="0"/>
              <a:t> образованием белка;</a:t>
            </a:r>
          </a:p>
          <a:p>
            <a:pPr marL="550926" indent="-514350">
              <a:buFont typeface="+mj-lt"/>
              <a:buAutoNum type="alphaLcParenR"/>
            </a:pPr>
            <a:r>
              <a:rPr lang="ru-RU" dirty="0" smtClean="0"/>
              <a:t>Транскрипция: считывание генетической информации с ДНК и создание </a:t>
            </a:r>
            <a:r>
              <a:rPr lang="ru-RU" dirty="0" err="1" smtClean="0"/>
              <a:t>иРНК</a:t>
            </a:r>
            <a:r>
              <a:rPr lang="ru-RU" dirty="0" smtClean="0"/>
              <a:t>;</a:t>
            </a:r>
          </a:p>
          <a:p>
            <a:pPr marL="550926" indent="-514350">
              <a:buFont typeface="+mj-lt"/>
              <a:buAutoNum type="alphaLcParenR"/>
            </a:pPr>
            <a:r>
              <a:rPr lang="ru-RU" dirty="0" smtClean="0"/>
              <a:t>Доставка аминокислот к месту синтеза белка с помощью </a:t>
            </a:r>
            <a:r>
              <a:rPr lang="ru-RU" dirty="0" err="1" smtClean="0"/>
              <a:t>тРНК</a:t>
            </a:r>
            <a:r>
              <a:rPr lang="ru-RU" dirty="0" smtClean="0"/>
              <a:t>;</a:t>
            </a:r>
          </a:p>
          <a:p>
            <a:pPr marL="550926" indent="-514350">
              <a:buFont typeface="+mj-lt"/>
              <a:buAutoNum type="alphaLcParenR"/>
            </a:pPr>
            <a:r>
              <a:rPr lang="ru-RU" dirty="0" smtClean="0"/>
              <a:t>Поступление </a:t>
            </a:r>
            <a:r>
              <a:rPr lang="ru-RU" dirty="0" err="1" smtClean="0"/>
              <a:t>иРНК</a:t>
            </a:r>
            <a:r>
              <a:rPr lang="ru-RU" dirty="0" smtClean="0"/>
              <a:t> в цитоплазму клетки;</a:t>
            </a:r>
          </a:p>
          <a:p>
            <a:pPr marL="550926" indent="-514350">
              <a:buFont typeface="+mj-lt"/>
              <a:buAutoNum type="alphaLcParenR"/>
            </a:pPr>
            <a:r>
              <a:rPr lang="ru-RU" dirty="0" err="1" smtClean="0"/>
              <a:t>Деспирализация</a:t>
            </a:r>
            <a:r>
              <a:rPr lang="ru-RU" dirty="0" smtClean="0"/>
              <a:t> молекулы ДНК;</a:t>
            </a:r>
          </a:p>
          <a:p>
            <a:pPr marL="550926" indent="-514350">
              <a:buFont typeface="+mj-lt"/>
              <a:buAutoNum type="alphaLcParenR"/>
            </a:pPr>
            <a:r>
              <a:rPr lang="ru-RU" dirty="0" smtClean="0"/>
              <a:t>Окончание синтеза белка, отсоединение рибосомы от </a:t>
            </a:r>
            <a:r>
              <a:rPr lang="ru-RU" dirty="0" err="1" smtClean="0"/>
              <a:t>иРНК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5934670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e</a:t>
            </a:r>
            <a:r>
              <a:rPr lang="en-US" sz="5400" dirty="0" smtClean="0">
                <a:solidFill>
                  <a:srgbClr val="FF0000"/>
                </a:solidFill>
              </a:rPr>
              <a:t>  -  b  -  d  -  a  -   c  -  f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90063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Блиц - опрос</a:t>
            </a:r>
            <a:endParaRPr lang="ru-RU" dirty="0"/>
          </a:p>
        </p:txBody>
      </p:sp>
      <p:pic>
        <p:nvPicPr>
          <p:cNvPr id="4" name="Содержимое 3" descr="Леонардо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1052" y="1357298"/>
            <a:ext cx="4041777" cy="4857783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51964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  Какое вещество Леонардо да Винчи назвал «соком жизни»?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Блиц - опрос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4876" y="2071678"/>
            <a:ext cx="4143404" cy="47863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 </a:t>
            </a:r>
            <a:r>
              <a:rPr lang="ru-RU" sz="3600" dirty="0" smtClean="0"/>
              <a:t>Благодаря каким свойствам белка кератина археологи находят остатки рогов и копыт?</a:t>
            </a:r>
            <a:endParaRPr lang="ru-RU" sz="3600" dirty="0"/>
          </a:p>
        </p:txBody>
      </p:sp>
      <p:pic>
        <p:nvPicPr>
          <p:cNvPr id="7" name="Содержимое 6" descr="рога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357298"/>
            <a:ext cx="3286148" cy="2623618"/>
          </a:xfrm>
        </p:spPr>
      </p:pic>
      <p:pic>
        <p:nvPicPr>
          <p:cNvPr id="8" name="Рисунок 7" descr="рог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57538"/>
            <a:ext cx="4667283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Блиц - опрос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15430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  </a:t>
            </a:r>
            <a:endParaRPr lang="ru-RU" sz="44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85720" y="1357299"/>
            <a:ext cx="8643998" cy="178595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2800" dirty="0" smtClean="0"/>
              <a:t>Каждые 10 кг жира дают при расщеплении 11 кг метаболической воды. Какие животные используют эту особенность метаболизма жиров?</a:t>
            </a:r>
            <a:endParaRPr lang="ru-RU" sz="2800" dirty="0"/>
          </a:p>
        </p:txBody>
      </p:sp>
      <p:pic>
        <p:nvPicPr>
          <p:cNvPr id="8" name="Рисунок 7" descr="медвед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1810"/>
            <a:ext cx="5040786" cy="3786190"/>
          </a:xfrm>
          <a:prstGeom prst="rect">
            <a:avLst/>
          </a:prstGeom>
        </p:spPr>
      </p:pic>
      <p:pic>
        <p:nvPicPr>
          <p:cNvPr id="9" name="Рисунок 8" descr="верблюд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3071810"/>
            <a:ext cx="3786214" cy="3811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ru-RU" b="1" dirty="0" smtClean="0"/>
              <a:t>Блиц - 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285860"/>
            <a:ext cx="4786346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В 1963 году в Голландии появились порошки, которые хорошо удаляли грязь, но действовали при температуре не выше 40</a:t>
            </a:r>
            <a:r>
              <a:rPr lang="ru-RU" sz="2800" baseline="30000" dirty="0" smtClean="0"/>
              <a:t>0 </a:t>
            </a:r>
            <a:r>
              <a:rPr lang="ru-RU" sz="2800" dirty="0" smtClean="0"/>
              <a:t>С. Какое вещество ограничивало температурный режим?</a:t>
            </a:r>
            <a:endParaRPr lang="ru-RU" sz="2800" dirty="0"/>
          </a:p>
        </p:txBody>
      </p:sp>
      <p:pic>
        <p:nvPicPr>
          <p:cNvPr id="5" name="Содержимое 4" descr="порошок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88" y="1970088"/>
            <a:ext cx="3786187" cy="3786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Блиц - опрос</a:t>
            </a:r>
            <a:endParaRPr lang="ru-RU" dirty="0"/>
          </a:p>
        </p:txBody>
      </p:sp>
      <p:pic>
        <p:nvPicPr>
          <p:cNvPr id="5" name="Содержимое 4" descr="лама гуанако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000240"/>
            <a:ext cx="4762534" cy="35719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600200"/>
            <a:ext cx="414340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Мясо гуанако съедобно, если животное поймано во время отдыха. Почему?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Задание 1 Кроссворд           </a:t>
            </a:r>
            <a:r>
              <a:rPr lang="ru-RU" sz="2000" dirty="0" smtClean="0"/>
              <a:t>7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7858180" cy="595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44293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7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171</TotalTime>
  <Words>899</Words>
  <Application>Microsoft Office PowerPoint</Application>
  <PresentationFormat>Экран (4:3)</PresentationFormat>
  <Paragraphs>682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Техническая</vt:lpstr>
      <vt:lpstr>Обмен веществ и превращение энергии</vt:lpstr>
      <vt:lpstr>«Человек должен  верить, что непонятное можно понять, иначе не стал бы размышлять об этом»                                 Сократ</vt:lpstr>
      <vt:lpstr>Цели урока:</vt:lpstr>
      <vt:lpstr>Блиц - опрос</vt:lpstr>
      <vt:lpstr>Блиц - опрос</vt:lpstr>
      <vt:lpstr>Блиц - опрос</vt:lpstr>
      <vt:lpstr>Блиц - опрос</vt:lpstr>
      <vt:lpstr>Блиц - опрос</vt:lpstr>
      <vt:lpstr>Задание 1 Кроссворд           7</vt:lpstr>
      <vt:lpstr>Задание 1 Кроссворд           7</vt:lpstr>
      <vt:lpstr>Задание 1 Кроссворд           7</vt:lpstr>
      <vt:lpstr>Задание 1 Кроссворд           7</vt:lpstr>
      <vt:lpstr>Задание 1 Кроссворд           7</vt:lpstr>
      <vt:lpstr>Задание 1 Кроссворд           7</vt:lpstr>
      <vt:lpstr>Задание 1 Кроссворд           7</vt:lpstr>
      <vt:lpstr>Задание 1 Кроссворд           7</vt:lpstr>
      <vt:lpstr>Задание 1 Кроссворд           7</vt:lpstr>
      <vt:lpstr>Задание 1 Кроссворд           7</vt:lpstr>
      <vt:lpstr>Задание 1 Кроссворд           7</vt:lpstr>
      <vt:lpstr>Задание 1 Кроссворд           7</vt:lpstr>
      <vt:lpstr>Задание 2      Установите соответствие</vt:lpstr>
      <vt:lpstr>Задание 3. Установите соответствие</vt:lpstr>
      <vt:lpstr>Задание 4. Определить  последовательность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Обмен веществ и превращение энергии</dc:title>
  <dc:creator>XTreme</dc:creator>
  <cp:lastModifiedBy>XTreme</cp:lastModifiedBy>
  <cp:revision>21</cp:revision>
  <dcterms:created xsi:type="dcterms:W3CDTF">2010-11-22T10:14:54Z</dcterms:created>
  <dcterms:modified xsi:type="dcterms:W3CDTF">2010-12-01T11:15:47Z</dcterms:modified>
</cp:coreProperties>
</file>