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13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57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4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466834-3228-4B97-B30E-A40245D22CF6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9589E8-C514-4779-8B58-C2510206F37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8416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812E1-DFCF-4224-8C78-A48059241475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8333-D79D-4629-ABC3-AD2FF4134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539618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812E1-DFCF-4224-8C78-A48059241475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8333-D79D-4629-ABC3-AD2FF4134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24944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812E1-DFCF-4224-8C78-A48059241475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8333-D79D-4629-ABC3-AD2FF4134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7405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Заголовок, 1 большой объект и 2 маленьких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81000"/>
            <a:ext cx="8229600" cy="1371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4038600" cy="4114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812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648200" y="4114800"/>
            <a:ext cx="4038600" cy="1981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7A21647-CE0A-4BF8-B16E-71332B05D23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41216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812E1-DFCF-4224-8C78-A48059241475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8333-D79D-4629-ABC3-AD2FF4134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48121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812E1-DFCF-4224-8C78-A48059241475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8333-D79D-4629-ABC3-AD2FF4134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1738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812E1-DFCF-4224-8C78-A48059241475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8333-D79D-4629-ABC3-AD2FF4134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1281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812E1-DFCF-4224-8C78-A48059241475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8333-D79D-4629-ABC3-AD2FF4134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78734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812E1-DFCF-4224-8C78-A48059241475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8333-D79D-4629-ABC3-AD2FF4134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99507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812E1-DFCF-4224-8C78-A48059241475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8333-D79D-4629-ABC3-AD2FF4134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63501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812E1-DFCF-4224-8C78-A48059241475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8333-D79D-4629-ABC3-AD2FF4134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2153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C812E1-DFCF-4224-8C78-A48059241475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38333-D79D-4629-ABC3-AD2FF4134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3815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C812E1-DFCF-4224-8C78-A48059241475}" type="datetimeFigureOut">
              <a:rPr lang="ru-RU" smtClean="0"/>
              <a:t>24.12.2013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38333-D79D-4629-ABC3-AD2FF41343E6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1701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6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8.bin"/><Relationship Id="rId2" Type="http://schemas.openxmlformats.org/officeDocument/2006/relationships/slideLayout" Target="../slideLayouts/slideLayout12.xml"/><Relationship Id="rId16" Type="http://schemas.openxmlformats.org/officeDocument/2006/relationships/image" Target="../media/image15.wmf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10" Type="http://schemas.openxmlformats.org/officeDocument/2006/relationships/image" Target="../media/image12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4.w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№1 Общая формула для решения уравнения </a:t>
            </a:r>
            <a:r>
              <a:rPr lang="en-US" b="1" dirty="0" smtClean="0"/>
              <a:t>sin x=a</a:t>
            </a:r>
            <a:endParaRPr lang="ru-RU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981200"/>
                <a:ext cx="7499176" cy="4114800"/>
              </a:xfrm>
            </p:spPr>
            <p:txBody>
              <a:bodyPr/>
              <a:lstStyle/>
              <a:p>
                <a:r>
                  <a:rPr lang="en-US" dirty="0" smtClean="0"/>
                  <a:t>1.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b="0" i="1" smtClean="0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(−1)</m:t>
                        </m:r>
                        <m:r>
                          <m:rPr>
                            <m:nor/>
                          </m:rPr>
                          <a:rPr lang="ru-RU" dirty="0"/>
                          <m:t> </m:t>
                        </m:r>
                      </m:e>
                      <m:sup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 err="1" smtClean="0"/>
                  <a:t>arcsin</a:t>
                </a:r>
                <a:r>
                  <a:rPr lang="en-US" dirty="0" smtClean="0"/>
                  <a:t> a+ </a:t>
                </a:r>
                <a:r>
                  <a:rPr lang="el-GR" dirty="0" smtClean="0"/>
                  <a:t>π</a:t>
                </a:r>
                <a:r>
                  <a:rPr lang="en-US" dirty="0" smtClean="0"/>
                  <a:t>n, n</a:t>
                </a:r>
                <a:r>
                  <a:rPr lang="el-GR" dirty="0" smtClean="0"/>
                  <a:t>ϵ</a:t>
                </a:r>
                <a:r>
                  <a:rPr lang="en-US" dirty="0" smtClean="0"/>
                  <a:t>Z</a:t>
                </a:r>
              </a:p>
              <a:p>
                <a:r>
                  <a:rPr lang="en-US" dirty="0" smtClean="0"/>
                  <a:t>2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(−1)</m:t>
                        </m:r>
                        <m:r>
                          <m:rPr>
                            <m:nor/>
                          </m:rPr>
                          <a:rPr lang="ru-RU" dirty="0"/>
                          <m:t> 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 err="1"/>
                  <a:t>arcsin</a:t>
                </a:r>
                <a:r>
                  <a:rPr lang="en-US" dirty="0"/>
                  <a:t> a+ </a:t>
                </a:r>
                <a:r>
                  <a:rPr lang="en-US" dirty="0" smtClean="0"/>
                  <a:t>2</a:t>
                </a:r>
                <a:r>
                  <a:rPr lang="el-GR" dirty="0" smtClean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 smtClean="0"/>
                  <a:t>Z</a:t>
                </a:r>
              </a:p>
              <a:p>
                <a:r>
                  <a:rPr lang="en-US" dirty="0" smtClean="0"/>
                  <a:t>3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=±</m:t>
                    </m:r>
                  </m:oMath>
                </a14:m>
                <a:r>
                  <a:rPr lang="en-US" dirty="0" err="1"/>
                  <a:t>arcsin</a:t>
                </a:r>
                <a:r>
                  <a:rPr lang="en-US" dirty="0"/>
                  <a:t> a+ 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 smtClean="0"/>
                  <a:t>Z</a:t>
                </a:r>
              </a:p>
              <a:p>
                <a:r>
                  <a:rPr lang="en-US" dirty="0"/>
                  <a:t>4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/>
                      </a:rPr>
                      <m:t>.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=±</m:t>
                    </m:r>
                  </m:oMath>
                </a14:m>
                <a:r>
                  <a:rPr lang="en-US" dirty="0" err="1"/>
                  <a:t>arcsin</a:t>
                </a:r>
                <a:r>
                  <a:rPr lang="en-US" dirty="0"/>
                  <a:t> </a:t>
                </a:r>
                <a:r>
                  <a:rPr lang="en-US" dirty="0" smtClean="0"/>
                  <a:t>a+2 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endParaRPr lang="en-US" dirty="0" smtClean="0"/>
              </a:p>
              <a:p>
                <a:endParaRPr lang="en-US" dirty="0"/>
              </a:p>
              <a:p>
                <a:endParaRPr lang="en-US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981200"/>
                <a:ext cx="7499176" cy="4114800"/>
              </a:xfrm>
              <a:blipFill rotWithShape="1">
                <a:blip r:embed="rId2"/>
                <a:stretch>
                  <a:fillRect l="-1789" t="-16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56437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</a:t>
            </a:r>
            <a:r>
              <a:rPr lang="en-US" dirty="0" smtClean="0"/>
              <a:t>10</a:t>
            </a:r>
            <a:r>
              <a:rPr lang="ru-RU" dirty="0" smtClean="0"/>
              <a:t> Решить уравнение </a:t>
            </a:r>
            <a:r>
              <a:rPr lang="en-US" b="1" dirty="0" err="1" smtClean="0"/>
              <a:t>cosx</a:t>
            </a:r>
            <a:r>
              <a:rPr lang="en-US" b="1" dirty="0" smtClean="0"/>
              <a:t>=</a:t>
            </a:r>
            <a:r>
              <a:rPr lang="en-US" b="1" dirty="0"/>
              <a:t>0</a:t>
            </a:r>
            <a:endParaRPr lang="ru-RU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</p:spPr>
            <p:txBody>
              <a:bodyPr/>
              <a:lstStyle/>
              <a:p>
                <a:r>
                  <a:rPr lang="en-US" dirty="0" smtClean="0"/>
                  <a:t>1.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2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</m:oMath>
                </a14:m>
                <a:r>
                  <a:rPr lang="en-US" dirty="0"/>
                  <a:t>2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3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l-GR" dirty="0" smtClean="0"/>
                  <a:t>π</a:t>
                </a:r>
                <a:r>
                  <a:rPr lang="en-US" dirty="0" smtClean="0"/>
                  <a:t>/2+2</a:t>
                </a:r>
                <a:r>
                  <a:rPr lang="el-GR" dirty="0" smtClean="0"/>
                  <a:t>π</a:t>
                </a:r>
                <a:r>
                  <a:rPr lang="en-US" dirty="0" smtClean="0"/>
                  <a:t>n</a:t>
                </a:r>
                <a:r>
                  <a:rPr lang="en-US" dirty="0"/>
                  <a:t>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4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.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l-GR" dirty="0"/>
                      <m:t>π</m:t>
                    </m:r>
                    <m:r>
                      <m:rPr>
                        <m:nor/>
                      </m:rPr>
                      <a:rPr lang="en-US" dirty="0"/>
                      <m:t>/2+</m:t>
                    </m:r>
                    <m:r>
                      <m:rPr>
                        <m:nor/>
                      </m:rPr>
                      <a:rPr lang="el-GR" dirty="0"/>
                      <m:t>π</m:t>
                    </m:r>
                    <m:r>
                      <m:rPr>
                        <m:nor/>
                      </m:rPr>
                      <a:rPr lang="en-US" dirty="0"/>
                      <m:t>n</m:t>
                    </m:r>
                    <m:r>
                      <m:rPr>
                        <m:nor/>
                      </m:rPr>
                      <a:rPr lang="en-US" dirty="0"/>
                      <m:t>, </m:t>
                    </m:r>
                    <m:r>
                      <m:rPr>
                        <m:nor/>
                      </m:rPr>
                      <a:rPr lang="en-US" dirty="0"/>
                      <m:t>n</m:t>
                    </m:r>
                    <m:r>
                      <m:rPr>
                        <m:nor/>
                      </m:rPr>
                      <a:rPr lang="el-GR" dirty="0"/>
                      <m:t>ϵ</m:t>
                    </m:r>
                    <m:r>
                      <m:rPr>
                        <m:nor/>
                      </m:rPr>
                      <a:rPr lang="en-US" dirty="0"/>
                      <m:t>Z</m:t>
                    </m:r>
                  </m:oMath>
                </a14:m>
                <a:endParaRPr lang="en-US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  <a:blipFill rotWithShape="1">
                <a:blip r:embed="rId2"/>
                <a:stretch>
                  <a:fillRect l="-1647" t="-1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327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468313" y="260350"/>
            <a:ext cx="5688012" cy="24479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ru-RU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№</a:t>
            </a:r>
            <a:r>
              <a:rPr lang="ru-RU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</a:t>
            </a:r>
            <a:r>
              <a:rPr lang="en-US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1</a:t>
            </a:r>
            <a:r>
              <a:rPr lang="ru-RU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 </a:t>
            </a:r>
            <a:r>
              <a:rPr lang="ru-RU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Вычислите и отгадайте, что по латыни означает слово «синус»?</a:t>
            </a:r>
            <a:r>
              <a:rPr lang="ru-RU" sz="4000" dirty="0" smtClean="0">
                <a:solidFill>
                  <a:schemeClr val="tx2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sz="half" idx="1"/>
          </p:nvPr>
        </p:nvSpPr>
        <p:spPr>
          <a:xfrm>
            <a:off x="457200" y="2997200"/>
            <a:ext cx="5770563" cy="3527425"/>
          </a:xfrm>
        </p:spPr>
        <p:txBody>
          <a:bodyPr>
            <a:normAutofit/>
          </a:bodyPr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   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1) arc </a:t>
            </a:r>
            <a:r>
              <a:rPr lang="en-US" sz="3600" b="1" i="1" dirty="0" err="1" smtClean="0">
                <a:solidFill>
                  <a:srgbClr val="000000"/>
                </a:solidFill>
                <a:effectLst/>
              </a:rPr>
              <a:t>tg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 1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i="1" dirty="0" smtClean="0">
                <a:solidFill>
                  <a:srgbClr val="000000"/>
                </a:solidFill>
                <a:effectLst/>
              </a:rPr>
              <a:t>   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2) arc </a:t>
            </a:r>
            <a:r>
              <a:rPr lang="en-US" sz="3600" b="1" i="1" dirty="0" err="1" smtClean="0">
                <a:solidFill>
                  <a:srgbClr val="000000"/>
                </a:solidFill>
                <a:effectLst/>
              </a:rPr>
              <a:t>tg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 (-</a:t>
            </a:r>
            <a:r>
              <a:rPr lang="ru-RU" sz="3600" b="1" i="1" dirty="0" smtClean="0">
                <a:solidFill>
                  <a:srgbClr val="000000"/>
                </a:solidFill>
                <a:effectLst/>
              </a:rPr>
              <a:t>      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i="1" dirty="0" smtClean="0">
                <a:solidFill>
                  <a:srgbClr val="000000"/>
                </a:solidFill>
                <a:effectLst/>
              </a:rPr>
              <a:t>   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3) arc </a:t>
            </a:r>
            <a:r>
              <a:rPr lang="en-US" sz="3600" b="1" i="1" dirty="0" err="1" smtClean="0">
                <a:solidFill>
                  <a:srgbClr val="000000"/>
                </a:solidFill>
                <a:effectLst/>
              </a:rPr>
              <a:t>tg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 0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i="1" dirty="0" smtClean="0">
                <a:solidFill>
                  <a:srgbClr val="000000"/>
                </a:solidFill>
                <a:effectLst/>
              </a:rPr>
              <a:t>   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4) </a:t>
            </a:r>
            <a:r>
              <a:rPr lang="en-US" sz="3600" b="1" i="1" dirty="0" err="1" smtClean="0">
                <a:solidFill>
                  <a:srgbClr val="000000"/>
                </a:solidFill>
                <a:effectLst/>
              </a:rPr>
              <a:t>tg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 (arc </a:t>
            </a:r>
            <a:r>
              <a:rPr lang="en-US" sz="3600" b="1" i="1" dirty="0" err="1" smtClean="0">
                <a:solidFill>
                  <a:srgbClr val="000000"/>
                </a:solidFill>
                <a:effectLst/>
              </a:rPr>
              <a:t>cos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 ½)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i="1" dirty="0" smtClean="0">
                <a:solidFill>
                  <a:srgbClr val="000000"/>
                </a:solidFill>
                <a:effectLst/>
              </a:rPr>
              <a:t>   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5) </a:t>
            </a:r>
            <a:r>
              <a:rPr lang="en-US" sz="3600" b="1" i="1" dirty="0" err="1" smtClean="0">
                <a:solidFill>
                  <a:srgbClr val="000000"/>
                </a:solidFill>
                <a:effectLst/>
              </a:rPr>
              <a:t>tg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 (arc </a:t>
            </a:r>
            <a:r>
              <a:rPr lang="en-US" sz="3600" b="1" i="1" dirty="0" err="1" smtClean="0">
                <a:solidFill>
                  <a:srgbClr val="000000"/>
                </a:solidFill>
                <a:effectLst/>
              </a:rPr>
              <a:t>ctg</a:t>
            </a:r>
            <a:r>
              <a:rPr lang="ru-RU" sz="3600" b="1" i="1" dirty="0" smtClean="0">
                <a:solidFill>
                  <a:srgbClr val="000000"/>
                </a:solidFill>
                <a:effectLst/>
              </a:rPr>
              <a:t>     </a:t>
            </a:r>
            <a:r>
              <a:rPr lang="en-US" sz="3600" b="1" i="1" dirty="0" smtClean="0">
                <a:solidFill>
                  <a:srgbClr val="000000"/>
                </a:solidFill>
                <a:effectLst/>
              </a:rPr>
              <a:t>)</a:t>
            </a:r>
            <a:r>
              <a:rPr lang="en-US" i="1" dirty="0" smtClean="0"/>
              <a:t> </a:t>
            </a:r>
            <a:endParaRPr lang="ru-RU" i="1" dirty="0" smtClean="0"/>
          </a:p>
        </p:txBody>
      </p:sp>
      <p:graphicFrame>
        <p:nvGraphicFramePr>
          <p:cNvPr id="8313" name="Group 121"/>
          <p:cNvGraphicFramePr>
            <a:graphicFrameLocks noGrp="1"/>
          </p:cNvGraphicFramePr>
          <p:nvPr>
            <p:ph sz="quarter" idx="2"/>
          </p:nvPr>
        </p:nvGraphicFramePr>
        <p:xfrm>
          <a:off x="7019925" y="333375"/>
          <a:ext cx="1882775" cy="6337301"/>
        </p:xfrm>
        <a:graphic>
          <a:graphicData uri="http://schemas.openxmlformats.org/drawingml/2006/table">
            <a:tbl>
              <a:tblPr/>
              <a:tblGrid>
                <a:gridCol w="747713"/>
                <a:gridCol w="1135062"/>
              </a:tblGrid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Б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З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>
                            <a:outerShdw blurRad="38100" dist="38100" dir="2700000" algn="tl">
                              <a:srgbClr val="FFFFFF"/>
                            </a:outerShdw>
                          </a:effectLst>
                          <a:latin typeface="Tahoma" pitchFamily="34" charset="0"/>
                        </a:rPr>
                        <a:t>-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Т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Г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  <a:r>
                        <a:rPr kumimoji="0" lang="ru-RU" sz="4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0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64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С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</a:rPr>
                        <a:t> </a:t>
                      </a:r>
                      <a:r>
                        <a:rPr kumimoji="0" lang="ru-RU" sz="40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</a:rPr>
                        <a:t>2π</a:t>
                      </a:r>
                      <a:r>
                        <a:rPr kumimoji="0" lang="ru-RU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Tahoma" pitchFamily="34" charset="0"/>
                        </a:rPr>
                        <a:t> 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048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r>
                        <a:rPr kumimoji="0" lang="ru-RU" sz="3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ahoma" pitchFamily="34" charset="0"/>
                          <a:cs typeface="Times New Roman" pitchFamily="18" charset="0"/>
                        </a:rPr>
                        <a:t>И</a:t>
                      </a: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65000"/>
                        <a:buFont typeface="Wingdings" pitchFamily="2" charset="2"/>
                        <a:buNone/>
                        <a:tabLst/>
                      </a:pPr>
                      <a:endParaRPr kumimoji="0" lang="ru-RU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ahoma" pitchFamily="34" charset="0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1026" name="Object 47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6610350" y="49974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0" name="Формула" r:id="rId3" imgW="114120" imgH="215640" progId="Equation.3">
                  <p:embed/>
                </p:oleObj>
              </mc:Choice>
              <mc:Fallback>
                <p:oleObj name="Формула" r:id="rId3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0350" y="4997450"/>
                        <a:ext cx="114300" cy="2159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2" name="Rectangle 51"/>
          <p:cNvSpPr>
            <a:spLocks noChangeArrowheads="1"/>
          </p:cNvSpPr>
          <p:nvPr/>
        </p:nvSpPr>
        <p:spPr bwMode="auto">
          <a:xfrm>
            <a:off x="0" y="31480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7" name="Object 50"/>
          <p:cNvGraphicFramePr>
            <a:graphicFrameLocks noChangeAspect="1"/>
          </p:cNvGraphicFramePr>
          <p:nvPr/>
        </p:nvGraphicFramePr>
        <p:xfrm>
          <a:off x="7885113" y="333375"/>
          <a:ext cx="504825" cy="850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1" name="Формула" r:id="rId5" imgW="330120" imgH="558720" progId="Equation.3">
                  <p:embed/>
                </p:oleObj>
              </mc:Choice>
              <mc:Fallback>
                <p:oleObj name="Формула" r:id="rId5" imgW="330120" imgH="55872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113" y="333375"/>
                        <a:ext cx="504825" cy="850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3" name="Rectangle 55"/>
          <p:cNvSpPr>
            <a:spLocks noChangeArrowheads="1"/>
          </p:cNvSpPr>
          <p:nvPr/>
        </p:nvSpPr>
        <p:spPr bwMode="auto">
          <a:xfrm>
            <a:off x="0" y="31623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8" name="Object 54"/>
          <p:cNvGraphicFramePr>
            <a:graphicFrameLocks noChangeAspect="1"/>
          </p:cNvGraphicFramePr>
          <p:nvPr/>
        </p:nvGraphicFramePr>
        <p:xfrm>
          <a:off x="7885113" y="1125538"/>
          <a:ext cx="576262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2" name="Формула" r:id="rId7" imgW="190417" imgH="533169" progId="Equation.3">
                  <p:embed/>
                </p:oleObj>
              </mc:Choice>
              <mc:Fallback>
                <p:oleObj name="Формула" r:id="rId7" imgW="190417" imgH="53316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113" y="1125538"/>
                        <a:ext cx="576262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4" name="Rectangle 63"/>
          <p:cNvSpPr>
            <a:spLocks noChangeArrowheads="1"/>
          </p:cNvSpPr>
          <p:nvPr/>
        </p:nvSpPr>
        <p:spPr bwMode="auto">
          <a:xfrm>
            <a:off x="0" y="31623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29" name="Object 62"/>
          <p:cNvGraphicFramePr>
            <a:graphicFrameLocks noChangeAspect="1"/>
          </p:cNvGraphicFramePr>
          <p:nvPr/>
        </p:nvGraphicFramePr>
        <p:xfrm>
          <a:off x="7956550" y="1989138"/>
          <a:ext cx="574675" cy="1008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3" name="Формула" r:id="rId9" imgW="190417" imgH="533169" progId="Equation.3">
                  <p:embed/>
                </p:oleObj>
              </mc:Choice>
              <mc:Fallback>
                <p:oleObj name="Формула" r:id="rId9" imgW="190417" imgH="53316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550" y="1989138"/>
                        <a:ext cx="574675" cy="10080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5" name="Rectangle 65"/>
          <p:cNvSpPr>
            <a:spLocks noChangeArrowheads="1"/>
          </p:cNvSpPr>
          <p:nvPr/>
        </p:nvSpPr>
        <p:spPr bwMode="auto">
          <a:xfrm>
            <a:off x="0" y="31623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30" name="Object 64"/>
          <p:cNvGraphicFramePr>
            <a:graphicFrameLocks noChangeAspect="1"/>
          </p:cNvGraphicFramePr>
          <p:nvPr/>
        </p:nvGraphicFramePr>
        <p:xfrm>
          <a:off x="7956550" y="2924175"/>
          <a:ext cx="576263" cy="10080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4" name="Формула" r:id="rId11" imgW="190417" imgH="533169" progId="Equation.3">
                  <p:embed/>
                </p:oleObj>
              </mc:Choice>
              <mc:Fallback>
                <p:oleObj name="Формула" r:id="rId11" imgW="190417" imgH="53316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956550" y="2924175"/>
                        <a:ext cx="576263" cy="10080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66" name="Rectangle 67"/>
          <p:cNvSpPr>
            <a:spLocks noChangeArrowheads="1"/>
          </p:cNvSpPr>
          <p:nvPr/>
        </p:nvSpPr>
        <p:spPr bwMode="auto">
          <a:xfrm>
            <a:off x="250825" y="32131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31" name="Object 66"/>
          <p:cNvGraphicFramePr>
            <a:graphicFrameLocks noChangeAspect="1"/>
          </p:cNvGraphicFramePr>
          <p:nvPr/>
        </p:nvGraphicFramePr>
        <p:xfrm>
          <a:off x="7885113" y="5805488"/>
          <a:ext cx="647700" cy="647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5" name="Формула" r:id="rId13" imgW="457002" imgH="406224" progId="Equation.3">
                  <p:embed/>
                </p:oleObj>
              </mc:Choice>
              <mc:Fallback>
                <p:oleObj name="Формула" r:id="rId13" imgW="457002" imgH="4062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113" y="5805488"/>
                        <a:ext cx="647700" cy="6477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2" name="Rectangle 1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32" name="Object 127"/>
          <p:cNvGraphicFramePr>
            <a:graphicFrameLocks noChangeAspect="1"/>
          </p:cNvGraphicFramePr>
          <p:nvPr/>
        </p:nvGraphicFramePr>
        <p:xfrm>
          <a:off x="2786063" y="3714750"/>
          <a:ext cx="639762" cy="576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6" name="Формула" r:id="rId15" imgW="457002" imgH="406224" progId="Equation.3">
                  <p:embed/>
                </p:oleObj>
              </mc:Choice>
              <mc:Fallback>
                <p:oleObj name="Формула" r:id="rId15" imgW="457002" imgH="4062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86063" y="3714750"/>
                        <a:ext cx="639762" cy="5762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73" name="Rectangle 1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/>
          <a:p>
            <a:endParaRPr lang="ru-RU"/>
          </a:p>
        </p:txBody>
      </p:sp>
      <p:graphicFrame>
        <p:nvGraphicFramePr>
          <p:cNvPr id="1033" name="Object 129"/>
          <p:cNvGraphicFramePr>
            <a:graphicFrameLocks noChangeAspect="1"/>
          </p:cNvGraphicFramePr>
          <p:nvPr/>
        </p:nvGraphicFramePr>
        <p:xfrm>
          <a:off x="3286125" y="5643563"/>
          <a:ext cx="503238" cy="5762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97" name="Формула" r:id="rId17" imgW="457002" imgH="406224" progId="Equation.3">
                  <p:embed/>
                </p:oleObj>
              </mc:Choice>
              <mc:Fallback>
                <p:oleObj name="Формула" r:id="rId17" imgW="457002" imgH="406224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86125" y="5643563"/>
                        <a:ext cx="503238" cy="576262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30592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№</a:t>
            </a:r>
            <a:r>
              <a:rPr lang="en-US" dirty="0" smtClean="0"/>
              <a:t>2</a:t>
            </a:r>
            <a:r>
              <a:rPr lang="ru-RU" dirty="0" smtClean="0"/>
              <a:t> </a:t>
            </a:r>
            <a:r>
              <a:rPr lang="ru-RU" dirty="0"/>
              <a:t>Общая формула для решения уравнения </a:t>
            </a:r>
            <a:r>
              <a:rPr lang="en-US" b="1" dirty="0" err="1" smtClean="0"/>
              <a:t>cos</a:t>
            </a:r>
            <a:r>
              <a:rPr lang="en-US" b="1" dirty="0" smtClean="0"/>
              <a:t> </a:t>
            </a:r>
            <a:r>
              <a:rPr lang="en-US" b="1" dirty="0"/>
              <a:t>x=a</a:t>
            </a:r>
            <a:endParaRPr lang="ru-RU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</p:spPr>
            <p:txBody>
              <a:bodyPr/>
              <a:lstStyle/>
              <a:p>
                <a:r>
                  <a:rPr lang="en-US" dirty="0"/>
                  <a:t>1.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(−1)</m:t>
                        </m:r>
                        <m:r>
                          <m:rPr>
                            <m:nor/>
                          </m:rPr>
                          <a:rPr lang="ru-RU" dirty="0"/>
                          <m:t> 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 smtClean="0"/>
                  <a:t>arccos a</a:t>
                </a:r>
                <a:r>
                  <a:rPr lang="en-US" dirty="0"/>
                  <a:t>+ 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2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(−1)</m:t>
                        </m:r>
                        <m:r>
                          <m:rPr>
                            <m:nor/>
                          </m:rPr>
                          <a:rPr lang="ru-RU" dirty="0"/>
                          <m:t> 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 smtClean="0"/>
                  <a:t>arccos </a:t>
                </a:r>
                <a:r>
                  <a:rPr lang="en-US" dirty="0"/>
                  <a:t>a+ </a:t>
                </a:r>
                <a:r>
                  <a:rPr lang="en-US" dirty="0"/>
                  <a:t>2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3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=±</m:t>
                    </m:r>
                  </m:oMath>
                </a14:m>
                <a:r>
                  <a:rPr lang="en-US" dirty="0" smtClean="0"/>
                  <a:t>arccos </a:t>
                </a:r>
                <a:r>
                  <a:rPr lang="en-US" dirty="0"/>
                  <a:t>a+ 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4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.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=±</m:t>
                    </m:r>
                  </m:oMath>
                </a14:m>
                <a:r>
                  <a:rPr lang="en-US" dirty="0" smtClean="0"/>
                  <a:t>arccosa+2 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  <a:blipFill rotWithShape="1">
                <a:blip r:embed="rId2"/>
                <a:stretch>
                  <a:fillRect l="-1647" t="-16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82851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№</a:t>
            </a:r>
            <a:r>
              <a:rPr lang="en-US" dirty="0" smtClean="0"/>
              <a:t>4</a:t>
            </a:r>
            <a:r>
              <a:rPr lang="ru-RU" dirty="0" smtClean="0"/>
              <a:t> </a:t>
            </a:r>
            <a:r>
              <a:rPr lang="ru-RU" dirty="0"/>
              <a:t>Общая формула для решения уравнения </a:t>
            </a:r>
            <a:r>
              <a:rPr lang="en-US" b="1" dirty="0" err="1" smtClean="0"/>
              <a:t>tg</a:t>
            </a:r>
            <a:r>
              <a:rPr lang="en-US" b="1" dirty="0" smtClean="0"/>
              <a:t> </a:t>
            </a:r>
            <a:r>
              <a:rPr lang="en-US" b="1" dirty="0"/>
              <a:t>x=a</a:t>
            </a:r>
            <a:endParaRPr lang="ru-RU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</p:spPr>
            <p:txBody>
              <a:bodyPr/>
              <a:lstStyle/>
              <a:p>
                <a:r>
                  <a:rPr lang="en-US" dirty="0"/>
                  <a:t>1.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(−1)</m:t>
                        </m:r>
                        <m:r>
                          <m:rPr>
                            <m:nor/>
                          </m:rPr>
                          <a:rPr lang="ru-RU" dirty="0"/>
                          <m:t> 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 smtClean="0"/>
                  <a:t>arctg a</a:t>
                </a:r>
                <a:r>
                  <a:rPr lang="en-US" dirty="0"/>
                  <a:t>+ 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2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(−1)</m:t>
                        </m:r>
                        <m:r>
                          <m:rPr>
                            <m:nor/>
                          </m:rPr>
                          <a:rPr lang="ru-RU" dirty="0"/>
                          <m:t> 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 smtClean="0"/>
                  <a:t>arctga</a:t>
                </a:r>
                <a:r>
                  <a:rPr lang="en-US" dirty="0"/>
                  <a:t>+ </a:t>
                </a:r>
                <a:r>
                  <a:rPr lang="en-US" dirty="0"/>
                  <a:t>2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3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</m:oMath>
                </a14:m>
                <a:r>
                  <a:rPr lang="en-US" dirty="0" smtClean="0"/>
                  <a:t>arctga</a:t>
                </a:r>
                <a:r>
                  <a:rPr lang="en-US" dirty="0"/>
                  <a:t>+ 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4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.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=±</m:t>
                    </m:r>
                  </m:oMath>
                </a14:m>
                <a:r>
                  <a:rPr lang="en-US" dirty="0" smtClean="0"/>
                  <a:t>arctga+2 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  <a:blipFill rotWithShape="1">
                <a:blip r:embed="rId2"/>
                <a:stretch>
                  <a:fillRect l="-1647" t="-16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628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№</a:t>
            </a:r>
            <a:r>
              <a:rPr lang="en-US" dirty="0"/>
              <a:t>4</a:t>
            </a:r>
            <a:r>
              <a:rPr lang="ru-RU" dirty="0" smtClean="0"/>
              <a:t> </a:t>
            </a:r>
            <a:r>
              <a:rPr lang="ru-RU" dirty="0"/>
              <a:t>Общая формула для решения уравнения </a:t>
            </a:r>
            <a:r>
              <a:rPr lang="en-US" b="1" dirty="0" err="1" smtClean="0"/>
              <a:t>ctg</a:t>
            </a:r>
            <a:r>
              <a:rPr lang="en-US" b="1" dirty="0" smtClean="0"/>
              <a:t> </a:t>
            </a:r>
            <a:r>
              <a:rPr lang="en-US" b="1" dirty="0"/>
              <a:t>x=a</a:t>
            </a:r>
            <a:endParaRPr lang="ru-RU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</p:spPr>
            <p:txBody>
              <a:bodyPr/>
              <a:lstStyle/>
              <a:p>
                <a:r>
                  <a:rPr lang="en-US" dirty="0"/>
                  <a:t>1.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  <m:sSup>
                      <m:sSupPr>
                        <m:ctrlPr>
                          <a:rPr lang="en-US" i="1">
                            <a:latin typeface="Cambria Math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/>
                          </a:rPr>
                          <m:t>(−1)</m:t>
                        </m:r>
                        <m:r>
                          <m:rPr>
                            <m:nor/>
                          </m:rPr>
                          <a:rPr lang="ru-RU" dirty="0"/>
                          <m:t> </m:t>
                        </m:r>
                      </m:e>
                      <m:sup>
                        <m:r>
                          <a:rPr lang="en-US" i="1">
                            <a:latin typeface="Cambria Math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dirty="0" smtClean="0"/>
                  <a:t>arcctg a</a:t>
                </a:r>
                <a:r>
                  <a:rPr lang="en-US" dirty="0"/>
                  <a:t>+ 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2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</m:oMath>
                </a14:m>
                <a:r>
                  <a:rPr lang="en-US" dirty="0" smtClean="0"/>
                  <a:t>arcctg </a:t>
                </a:r>
                <a:r>
                  <a:rPr lang="en-US" dirty="0"/>
                  <a:t>a+ </a:t>
                </a:r>
                <a:r>
                  <a:rPr lang="en-US" dirty="0"/>
                  <a:t>2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3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=±</m:t>
                    </m:r>
                  </m:oMath>
                </a14:m>
                <a:r>
                  <a:rPr lang="en-US" dirty="0" smtClean="0"/>
                  <a:t>arcctg </a:t>
                </a:r>
                <a:r>
                  <a:rPr lang="en-US" dirty="0"/>
                  <a:t>a+ 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4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.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</m:oMath>
                </a14:m>
                <a:r>
                  <a:rPr lang="en-US" dirty="0" err="1" smtClean="0"/>
                  <a:t>arcctga</a:t>
                </a:r>
                <a:r>
                  <a:rPr lang="en-US" dirty="0" smtClean="0"/>
                  <a:t>+ 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  <a:blipFill rotWithShape="1">
                <a:blip r:embed="rId2"/>
                <a:stretch>
                  <a:fillRect l="-1647" t="-163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628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</a:t>
            </a:r>
            <a:r>
              <a:rPr lang="en-US" dirty="0"/>
              <a:t>5</a:t>
            </a:r>
            <a:r>
              <a:rPr lang="ru-RU" dirty="0" smtClean="0"/>
              <a:t> Решить уравнение </a:t>
            </a:r>
            <a:r>
              <a:rPr lang="en-US" b="1" dirty="0" err="1" smtClean="0"/>
              <a:t>cos</a:t>
            </a:r>
            <a:r>
              <a:rPr lang="en-US" b="1" dirty="0" smtClean="0"/>
              <a:t> x=</a:t>
            </a:r>
            <a:r>
              <a:rPr lang="ru-RU" b="1" dirty="0" smtClean="0"/>
              <a:t>1</a:t>
            </a:r>
            <a:endParaRPr lang="ru-RU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</p:spPr>
            <p:txBody>
              <a:bodyPr/>
              <a:lstStyle/>
              <a:p>
                <a:r>
                  <a:rPr lang="en-US" dirty="0" smtClean="0"/>
                  <a:t>1.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2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</m:oMath>
                </a14:m>
                <a:r>
                  <a:rPr lang="en-US" dirty="0"/>
                  <a:t>2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3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l-GR" dirty="0" smtClean="0"/>
                  <a:t>π</a:t>
                </a:r>
                <a:r>
                  <a:rPr lang="en-US" dirty="0" smtClean="0"/>
                  <a:t>/2+</a:t>
                </a:r>
                <a:r>
                  <a:rPr lang="el-GR" dirty="0" smtClean="0"/>
                  <a:t>π</a:t>
                </a:r>
                <a:r>
                  <a:rPr lang="en-US" dirty="0" smtClean="0"/>
                  <a:t>n</a:t>
                </a:r>
                <a:r>
                  <a:rPr lang="en-US" dirty="0"/>
                  <a:t>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4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.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l-GR" dirty="0"/>
                      <m:t>π</m:t>
                    </m:r>
                    <m:r>
                      <m:rPr>
                        <m:nor/>
                      </m:rPr>
                      <a:rPr lang="en-US" dirty="0"/>
                      <m:t>/2+</m:t>
                    </m:r>
                    <m:r>
                      <m:rPr>
                        <m:nor/>
                      </m:rPr>
                      <a:rPr lang="en-US" b="0" i="0" dirty="0" smtClean="0"/>
                      <m:t>2</m:t>
                    </m:r>
                    <m:r>
                      <m:rPr>
                        <m:nor/>
                      </m:rPr>
                      <a:rPr lang="el-GR" dirty="0"/>
                      <m:t>π</m:t>
                    </m:r>
                    <m:r>
                      <m:rPr>
                        <m:nor/>
                      </m:rPr>
                      <a:rPr lang="en-US" dirty="0"/>
                      <m:t>n</m:t>
                    </m:r>
                    <m:r>
                      <m:rPr>
                        <m:nor/>
                      </m:rPr>
                      <a:rPr lang="en-US" dirty="0"/>
                      <m:t>, </m:t>
                    </m:r>
                    <m:r>
                      <m:rPr>
                        <m:nor/>
                      </m:rPr>
                      <a:rPr lang="en-US" dirty="0"/>
                      <m:t>n</m:t>
                    </m:r>
                    <m:r>
                      <m:rPr>
                        <m:nor/>
                      </m:rPr>
                      <a:rPr lang="el-GR" dirty="0"/>
                      <m:t>ϵ</m:t>
                    </m:r>
                    <m:r>
                      <m:rPr>
                        <m:nor/>
                      </m:rPr>
                      <a:rPr lang="en-US" dirty="0"/>
                      <m:t>Z</m:t>
                    </m:r>
                  </m:oMath>
                </a14:m>
                <a:endParaRPr lang="en-US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  <a:blipFill rotWithShape="1">
                <a:blip r:embed="rId2"/>
                <a:stretch>
                  <a:fillRect l="-1647" t="-1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6289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</a:t>
            </a:r>
            <a:r>
              <a:rPr lang="en-US" dirty="0"/>
              <a:t>6</a:t>
            </a:r>
            <a:r>
              <a:rPr lang="ru-RU" dirty="0" smtClean="0"/>
              <a:t> Решить уравнение </a:t>
            </a:r>
            <a:r>
              <a:rPr lang="en-US" b="1" dirty="0" err="1" smtClean="0"/>
              <a:t>sinx</a:t>
            </a:r>
            <a:r>
              <a:rPr lang="en-US" b="1" dirty="0" smtClean="0"/>
              <a:t>=</a:t>
            </a:r>
            <a:r>
              <a:rPr lang="ru-RU" b="1" dirty="0" smtClean="0"/>
              <a:t>1</a:t>
            </a:r>
            <a:endParaRPr lang="ru-RU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</p:spPr>
            <p:txBody>
              <a:bodyPr/>
              <a:lstStyle/>
              <a:p>
                <a:r>
                  <a:rPr lang="en-US" dirty="0" smtClean="0"/>
                  <a:t>1.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2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</m:oMath>
                </a14:m>
                <a:r>
                  <a:rPr lang="en-US" dirty="0"/>
                  <a:t>2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3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l-GR" dirty="0" smtClean="0"/>
                  <a:t>π</a:t>
                </a:r>
                <a:r>
                  <a:rPr lang="en-US" dirty="0" smtClean="0"/>
                  <a:t>/2+2</a:t>
                </a:r>
                <a:r>
                  <a:rPr lang="el-GR" dirty="0" smtClean="0"/>
                  <a:t>π</a:t>
                </a:r>
                <a:r>
                  <a:rPr lang="en-US" dirty="0" smtClean="0"/>
                  <a:t>n</a:t>
                </a:r>
                <a:r>
                  <a:rPr lang="en-US" dirty="0"/>
                  <a:t>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4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.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l-GR" dirty="0"/>
                      <m:t>π</m:t>
                    </m:r>
                    <m:r>
                      <m:rPr>
                        <m:nor/>
                      </m:rPr>
                      <a:rPr lang="en-US" dirty="0"/>
                      <m:t>/2+</m:t>
                    </m:r>
                    <m:r>
                      <m:rPr>
                        <m:nor/>
                      </m:rPr>
                      <a:rPr lang="en-US" b="0" i="0" dirty="0" smtClean="0"/>
                      <m:t>2</m:t>
                    </m:r>
                    <m:r>
                      <m:rPr>
                        <m:nor/>
                      </m:rPr>
                      <a:rPr lang="el-GR" dirty="0"/>
                      <m:t>π</m:t>
                    </m:r>
                    <m:r>
                      <m:rPr>
                        <m:nor/>
                      </m:rPr>
                      <a:rPr lang="en-US" dirty="0"/>
                      <m:t>n</m:t>
                    </m:r>
                    <m:r>
                      <m:rPr>
                        <m:nor/>
                      </m:rPr>
                      <a:rPr lang="en-US" dirty="0"/>
                      <m:t>, </m:t>
                    </m:r>
                    <m:r>
                      <m:rPr>
                        <m:nor/>
                      </m:rPr>
                      <a:rPr lang="en-US" dirty="0"/>
                      <m:t>n</m:t>
                    </m:r>
                    <m:r>
                      <m:rPr>
                        <m:nor/>
                      </m:rPr>
                      <a:rPr lang="el-GR" dirty="0"/>
                      <m:t>ϵ</m:t>
                    </m:r>
                    <m:r>
                      <m:rPr>
                        <m:nor/>
                      </m:rPr>
                      <a:rPr lang="en-US" dirty="0"/>
                      <m:t>Z</m:t>
                    </m:r>
                  </m:oMath>
                </a14:m>
                <a:endParaRPr lang="en-US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  <a:blipFill rotWithShape="1">
                <a:blip r:embed="rId2"/>
                <a:stretch>
                  <a:fillRect l="-1647" t="-1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65736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</a:t>
            </a:r>
            <a:r>
              <a:rPr lang="en-US" dirty="0" smtClean="0"/>
              <a:t>7</a:t>
            </a:r>
            <a:r>
              <a:rPr lang="ru-RU" dirty="0" smtClean="0"/>
              <a:t> Решить уравнение </a:t>
            </a:r>
            <a:r>
              <a:rPr lang="en-US" b="1" dirty="0" err="1" smtClean="0"/>
              <a:t>cosx</a:t>
            </a:r>
            <a:r>
              <a:rPr lang="en-US" b="1" dirty="0" smtClean="0"/>
              <a:t>=-</a:t>
            </a:r>
            <a:r>
              <a:rPr lang="ru-RU" b="1" dirty="0" smtClean="0"/>
              <a:t>1</a:t>
            </a:r>
            <a:endParaRPr lang="ru-RU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</p:spPr>
            <p:txBody>
              <a:bodyPr/>
              <a:lstStyle/>
              <a:p>
                <a:r>
                  <a:rPr lang="en-US" dirty="0" smtClean="0"/>
                  <a:t>1.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2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</m:oMath>
                </a14:m>
                <a:r>
                  <a:rPr lang="el-GR" dirty="0" smtClean="0"/>
                  <a:t>π</a:t>
                </a:r>
                <a:r>
                  <a:rPr lang="en-US" dirty="0" smtClean="0"/>
                  <a:t>+2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3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l-GR" dirty="0" smtClean="0"/>
                  <a:t>π</a:t>
                </a:r>
                <a:r>
                  <a:rPr lang="en-US" dirty="0" smtClean="0"/>
                  <a:t>/2+2</a:t>
                </a:r>
                <a:r>
                  <a:rPr lang="el-GR" dirty="0" smtClean="0"/>
                  <a:t>π</a:t>
                </a:r>
                <a:r>
                  <a:rPr lang="en-US" dirty="0" smtClean="0"/>
                  <a:t>n</a:t>
                </a:r>
                <a:r>
                  <a:rPr lang="en-US" dirty="0"/>
                  <a:t>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4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.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l-GR" dirty="0"/>
                      <m:t>π</m:t>
                    </m:r>
                    <m:r>
                      <m:rPr>
                        <m:nor/>
                      </m:rPr>
                      <a:rPr lang="en-US" dirty="0"/>
                      <m:t>/2+</m:t>
                    </m:r>
                    <m:r>
                      <m:rPr>
                        <m:nor/>
                      </m:rPr>
                      <a:rPr lang="en-US" b="0" i="0" dirty="0" smtClean="0"/>
                      <m:t>2</m:t>
                    </m:r>
                    <m:r>
                      <m:rPr>
                        <m:nor/>
                      </m:rPr>
                      <a:rPr lang="el-GR" dirty="0"/>
                      <m:t>π</m:t>
                    </m:r>
                    <m:r>
                      <m:rPr>
                        <m:nor/>
                      </m:rPr>
                      <a:rPr lang="en-US" dirty="0"/>
                      <m:t>n</m:t>
                    </m:r>
                    <m:r>
                      <m:rPr>
                        <m:nor/>
                      </m:rPr>
                      <a:rPr lang="en-US" dirty="0"/>
                      <m:t>, </m:t>
                    </m:r>
                    <m:r>
                      <m:rPr>
                        <m:nor/>
                      </m:rPr>
                      <a:rPr lang="en-US" dirty="0"/>
                      <m:t>n</m:t>
                    </m:r>
                    <m:r>
                      <m:rPr>
                        <m:nor/>
                      </m:rPr>
                      <a:rPr lang="el-GR" dirty="0"/>
                      <m:t>ϵ</m:t>
                    </m:r>
                    <m:r>
                      <m:rPr>
                        <m:nor/>
                      </m:rPr>
                      <a:rPr lang="en-US" dirty="0"/>
                      <m:t>Z</m:t>
                    </m:r>
                  </m:oMath>
                </a14:m>
                <a:endParaRPr lang="en-US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  <a:blipFill rotWithShape="1">
                <a:blip r:embed="rId2"/>
                <a:stretch>
                  <a:fillRect l="-1647" t="-1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327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</a:t>
            </a:r>
            <a:r>
              <a:rPr lang="en-US" dirty="0" smtClean="0"/>
              <a:t>8</a:t>
            </a:r>
            <a:r>
              <a:rPr lang="ru-RU" dirty="0" smtClean="0"/>
              <a:t> Решить уравнение </a:t>
            </a:r>
            <a:r>
              <a:rPr lang="en-US" b="1" dirty="0" err="1" smtClean="0"/>
              <a:t>sinx</a:t>
            </a:r>
            <a:r>
              <a:rPr lang="en-US" b="1" dirty="0" smtClean="0"/>
              <a:t>=-</a:t>
            </a:r>
            <a:r>
              <a:rPr lang="ru-RU" b="1" dirty="0" smtClean="0"/>
              <a:t>1</a:t>
            </a:r>
            <a:endParaRPr lang="ru-RU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</p:spPr>
            <p:txBody>
              <a:bodyPr/>
              <a:lstStyle/>
              <a:p>
                <a:r>
                  <a:rPr lang="en-US" dirty="0" smtClean="0"/>
                  <a:t>1.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2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</m:oMath>
                </a14:m>
                <a:r>
                  <a:rPr lang="en-US" dirty="0"/>
                  <a:t>2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3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l-GR" dirty="0" smtClean="0"/>
                  <a:t>π</a:t>
                </a:r>
                <a:r>
                  <a:rPr lang="en-US" dirty="0" smtClean="0"/>
                  <a:t>/2+2</a:t>
                </a:r>
                <a:r>
                  <a:rPr lang="el-GR" dirty="0" smtClean="0"/>
                  <a:t>π</a:t>
                </a:r>
                <a:r>
                  <a:rPr lang="en-US" dirty="0" smtClean="0"/>
                  <a:t>n</a:t>
                </a:r>
                <a:r>
                  <a:rPr lang="en-US" dirty="0"/>
                  <a:t>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4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.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l-GR" dirty="0"/>
                      <m:t>π</m:t>
                    </m:r>
                    <m:r>
                      <m:rPr>
                        <m:nor/>
                      </m:rPr>
                      <a:rPr lang="en-US" dirty="0"/>
                      <m:t>/2+</m:t>
                    </m:r>
                    <m:r>
                      <m:rPr>
                        <m:nor/>
                      </m:rPr>
                      <a:rPr lang="en-US" b="0" i="0" dirty="0" smtClean="0"/>
                      <m:t>2</m:t>
                    </m:r>
                    <m:r>
                      <m:rPr>
                        <m:nor/>
                      </m:rPr>
                      <a:rPr lang="el-GR" dirty="0"/>
                      <m:t>π</m:t>
                    </m:r>
                    <m:r>
                      <m:rPr>
                        <m:nor/>
                      </m:rPr>
                      <a:rPr lang="en-US" dirty="0"/>
                      <m:t>n</m:t>
                    </m:r>
                    <m:r>
                      <m:rPr>
                        <m:nor/>
                      </m:rPr>
                      <a:rPr lang="en-US" dirty="0"/>
                      <m:t>, </m:t>
                    </m:r>
                    <m:r>
                      <m:rPr>
                        <m:nor/>
                      </m:rPr>
                      <a:rPr lang="en-US" dirty="0"/>
                      <m:t>n</m:t>
                    </m:r>
                    <m:r>
                      <m:rPr>
                        <m:nor/>
                      </m:rPr>
                      <a:rPr lang="el-GR" dirty="0"/>
                      <m:t>ϵ</m:t>
                    </m:r>
                    <m:r>
                      <m:rPr>
                        <m:nor/>
                      </m:rPr>
                      <a:rPr lang="en-US" dirty="0"/>
                      <m:t>Z</m:t>
                    </m:r>
                  </m:oMath>
                </a14:m>
                <a:endParaRPr lang="en-US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  <a:blipFill rotWithShape="1">
                <a:blip r:embed="rId2"/>
                <a:stretch>
                  <a:fillRect l="-1647" t="-1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327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№</a:t>
            </a:r>
            <a:r>
              <a:rPr lang="en-US" dirty="0" smtClean="0"/>
              <a:t>9</a:t>
            </a:r>
            <a:r>
              <a:rPr lang="ru-RU" dirty="0" smtClean="0"/>
              <a:t> Решить уравнение </a:t>
            </a:r>
            <a:r>
              <a:rPr lang="en-US" b="1" dirty="0" err="1" smtClean="0"/>
              <a:t>sinx</a:t>
            </a:r>
            <a:r>
              <a:rPr lang="en-US" b="1" dirty="0" smtClean="0"/>
              <a:t>=</a:t>
            </a:r>
            <a:r>
              <a:rPr lang="en-US" b="1" dirty="0"/>
              <a:t>0</a:t>
            </a:r>
            <a:endParaRPr lang="ru-RU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Объект 2"/>
              <p:cNvSpPr>
                <a:spLocks noGrp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</p:spPr>
            <p:txBody>
              <a:bodyPr/>
              <a:lstStyle/>
              <a:p>
                <a:r>
                  <a:rPr lang="en-US" dirty="0" smtClean="0"/>
                  <a:t>1.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</m:oMath>
                </a14:m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2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i="1">
                        <a:latin typeface="Cambria Math"/>
                      </a:rPr>
                      <m:t>=</m:t>
                    </m:r>
                  </m:oMath>
                </a14:m>
                <a:r>
                  <a:rPr lang="en-US" dirty="0"/>
                  <a:t>2</a:t>
                </a:r>
                <a:r>
                  <a:rPr lang="el-GR" dirty="0"/>
                  <a:t>π</a:t>
                </a:r>
                <a:r>
                  <a:rPr lang="en-US" dirty="0"/>
                  <a:t>n,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3</a:t>
                </a:r>
                <a:r>
                  <a:rPr lang="en-US" dirty="0"/>
                  <a:t>.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ru-RU" b="0" i="1" smtClean="0">
                        <a:latin typeface="Cambria Math"/>
                      </a:rPr>
                      <m:t>=</m:t>
                    </m:r>
                    <m:r>
                      <a:rPr lang="en-US" b="0" i="1" smtClean="0">
                        <a:latin typeface="Cambria Math"/>
                      </a:rPr>
                      <m:t>−</m:t>
                    </m:r>
                  </m:oMath>
                </a14:m>
                <a:r>
                  <a:rPr lang="el-GR" dirty="0" smtClean="0"/>
                  <a:t>π</a:t>
                </a:r>
                <a:r>
                  <a:rPr lang="en-US" dirty="0" smtClean="0"/>
                  <a:t>/2+2</a:t>
                </a:r>
                <a:r>
                  <a:rPr lang="el-GR" dirty="0" smtClean="0"/>
                  <a:t>π</a:t>
                </a:r>
                <a:r>
                  <a:rPr lang="en-US" dirty="0" smtClean="0"/>
                  <a:t>n</a:t>
                </a:r>
                <a:r>
                  <a:rPr lang="en-US" dirty="0"/>
                  <a:t>, n</a:t>
                </a:r>
                <a:r>
                  <a:rPr lang="el-GR" dirty="0"/>
                  <a:t>ϵ</a:t>
                </a:r>
                <a:r>
                  <a:rPr lang="en-US" dirty="0"/>
                  <a:t>Z</a:t>
                </a:r>
              </a:p>
              <a:p>
                <a:r>
                  <a:rPr lang="en-US" dirty="0"/>
                  <a:t>4</a:t>
                </a:r>
                <a14:m>
                  <m:oMath xmlns:m="http://schemas.openxmlformats.org/officeDocument/2006/math">
                    <m:r>
                      <a:rPr lang="en-US">
                        <a:latin typeface="Cambria Math"/>
                      </a:rPr>
                      <m:t>.</m:t>
                    </m:r>
                    <m:r>
                      <a:rPr lang="en-US" i="1">
                        <a:latin typeface="Cambria Math"/>
                      </a:rPr>
                      <m:t>𝑥</m:t>
                    </m:r>
                    <m:r>
                      <a:rPr lang="en-US" b="0" i="1" smtClean="0">
                        <a:latin typeface="Cambria Math"/>
                      </a:rPr>
                      <m:t>=</m:t>
                    </m:r>
                    <m:r>
                      <m:rPr>
                        <m:nor/>
                      </m:rPr>
                      <a:rPr lang="el-GR" dirty="0"/>
                      <m:t>π</m:t>
                    </m:r>
                    <m:r>
                      <m:rPr>
                        <m:nor/>
                      </m:rPr>
                      <a:rPr lang="en-US" dirty="0"/>
                      <m:t>/2+</m:t>
                    </m:r>
                    <m:r>
                      <m:rPr>
                        <m:nor/>
                      </m:rPr>
                      <a:rPr lang="en-US" b="0" i="0" dirty="0" smtClean="0"/>
                      <m:t>2</m:t>
                    </m:r>
                    <m:r>
                      <m:rPr>
                        <m:nor/>
                      </m:rPr>
                      <a:rPr lang="el-GR" dirty="0"/>
                      <m:t>π</m:t>
                    </m:r>
                    <m:r>
                      <m:rPr>
                        <m:nor/>
                      </m:rPr>
                      <a:rPr lang="en-US" dirty="0"/>
                      <m:t>n</m:t>
                    </m:r>
                    <m:r>
                      <m:rPr>
                        <m:nor/>
                      </m:rPr>
                      <a:rPr lang="en-US" dirty="0"/>
                      <m:t>, </m:t>
                    </m:r>
                    <m:r>
                      <m:rPr>
                        <m:nor/>
                      </m:rPr>
                      <a:rPr lang="en-US" dirty="0"/>
                      <m:t>n</m:t>
                    </m:r>
                    <m:r>
                      <m:rPr>
                        <m:nor/>
                      </m:rPr>
                      <a:rPr lang="el-GR" dirty="0"/>
                      <m:t>ϵ</m:t>
                    </m:r>
                    <m:r>
                      <m:rPr>
                        <m:nor/>
                      </m:rPr>
                      <a:rPr lang="en-US" dirty="0"/>
                      <m:t>Z</m:t>
                    </m:r>
                  </m:oMath>
                </a14:m>
                <a:endParaRPr lang="en-US" dirty="0"/>
              </a:p>
              <a:p>
                <a:endParaRPr lang="ru-RU" dirty="0"/>
              </a:p>
            </p:txBody>
          </p:sp>
        </mc:Choice>
        <mc:Fallback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half" idx="1"/>
              </p:nvPr>
            </p:nvSpPr>
            <p:spPr>
              <a:xfrm>
                <a:off x="457200" y="1981200"/>
                <a:ext cx="8147248" cy="4114800"/>
              </a:xfrm>
              <a:blipFill rotWithShape="1">
                <a:blip r:embed="rId2"/>
                <a:stretch>
                  <a:fillRect l="-1647" t="-177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63273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</TotalTime>
  <Words>659</Words>
  <Application>Microsoft Office PowerPoint</Application>
  <PresentationFormat>Экран (4:3)</PresentationFormat>
  <Paragraphs>68</Paragraphs>
  <Slides>11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Формула</vt:lpstr>
      <vt:lpstr>№1 Общая формула для решения уравнения sin x=a</vt:lpstr>
      <vt:lpstr>№2 Общая формула для решения уравнения cos x=a</vt:lpstr>
      <vt:lpstr>№4 Общая формула для решения уравнения tg x=a</vt:lpstr>
      <vt:lpstr>№4 Общая формула для решения уравнения ctg x=a</vt:lpstr>
      <vt:lpstr>№5 Решить уравнение cos x=1</vt:lpstr>
      <vt:lpstr>№6 Решить уравнение sinx=1</vt:lpstr>
      <vt:lpstr>№7 Решить уравнение cosx=-1</vt:lpstr>
      <vt:lpstr>№8 Решить уравнение sinx=-1</vt:lpstr>
      <vt:lpstr>№9 Решить уравнение sinx=0</vt:lpstr>
      <vt:lpstr>№10 Решить уравнение cosx=0</vt:lpstr>
      <vt:lpstr>№11. Вычислите и отгадайте, что по латыни означает слово «синус»? </vt:lpstr>
    </vt:vector>
  </TitlesOfParts>
  <Company>Lenovo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№1. Вычислите и отгадайте, что по латыни означает слово «синус»? </dc:title>
  <dc:creator>Lenovo User</dc:creator>
  <cp:lastModifiedBy>Lenovo User</cp:lastModifiedBy>
  <cp:revision>9</cp:revision>
  <dcterms:created xsi:type="dcterms:W3CDTF">2013-12-24T14:58:54Z</dcterms:created>
  <dcterms:modified xsi:type="dcterms:W3CDTF">2013-12-24T15:47:49Z</dcterms:modified>
</cp:coreProperties>
</file>