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3" r:id="rId10"/>
    <p:sldId id="272" r:id="rId11"/>
    <p:sldId id="271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4660"/>
  </p:normalViewPr>
  <p:slideViewPr>
    <p:cSldViewPr>
      <p:cViewPr varScale="1">
        <p:scale>
          <a:sx n="69" d="100"/>
          <a:sy n="6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Заболевания подростков вызванные неправильным питанием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87947148203564E-2"/>
          <c:y val="0.20944464699540438"/>
          <c:w val="0.84102410570359321"/>
          <c:h val="0.74348233607846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 подростков вызванные не правильным питанием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ЖКТ</a:t>
                    </a:r>
                  </a:p>
                  <a:p>
                    <a:r>
                      <a:rPr lang="ru-RU" dirty="0" smtClean="0"/>
                      <a:t>(19 из 116)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Ожирение</a:t>
                    </a:r>
                  </a:p>
                  <a:p>
                    <a:r>
                      <a:rPr lang="ru-RU" dirty="0" smtClean="0"/>
                      <a:t>(7 из 116)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Туб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Инфицированные(57 из 116)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82263790079329E-2"/>
                  <c:y val="6.692761837104173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Аллергические</a:t>
                    </a:r>
                  </a:p>
                  <a:p>
                    <a:r>
                      <a:rPr lang="ru-RU" sz="1600" dirty="0" smtClean="0"/>
                      <a:t>заболевания</a:t>
                    </a:r>
                  </a:p>
                  <a:p>
                    <a:r>
                      <a:rPr lang="ru-RU" sz="1600" dirty="0" smtClean="0"/>
                      <a:t>(2 из 116)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5"/>
                <c:pt idx="0">
                  <c:v>ЖКТ</c:v>
                </c:pt>
                <c:pt idx="1">
                  <c:v>ожирение</c:v>
                </c:pt>
                <c:pt idx="2">
                  <c:v>туб. Инфецированные</c:v>
                </c:pt>
                <c:pt idx="3">
                  <c:v>аллергические заболевания</c:v>
                </c:pt>
                <c:pt idx="4">
                  <c:v>здоровые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</c:v>
                </c:pt>
                <c:pt idx="1">
                  <c:v>7</c:v>
                </c:pt>
                <c:pt idx="2">
                  <c:v>57</c:v>
                </c:pt>
                <c:pt idx="3">
                  <c:v>2</c:v>
                </c:pt>
                <c:pt idx="4">
                  <c:v>31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5"/>
                <c:pt idx="0">
                  <c:v>ЖКТ</c:v>
                </c:pt>
                <c:pt idx="1">
                  <c:v>ожирение</c:v>
                </c:pt>
                <c:pt idx="2">
                  <c:v>туб. Инфецированные</c:v>
                </c:pt>
                <c:pt idx="3">
                  <c:v>аллергические заболевания</c:v>
                </c:pt>
                <c:pt idx="4">
                  <c:v>здоровые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Диаграмма </a:t>
            </a:r>
            <a:r>
              <a:rPr lang="ru-RU" dirty="0" smtClean="0"/>
              <a:t>болезней </a:t>
            </a:r>
            <a:r>
              <a:rPr lang="ru-RU" dirty="0"/>
              <a:t>развитых </a:t>
            </a:r>
            <a:r>
              <a:rPr lang="ru-RU" dirty="0" smtClean="0"/>
              <a:t>из-за не сбалансированным питания.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ьолезней развитых с не Сбалансированным питанием.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Гастрит</c:v>
                </c:pt>
                <c:pt idx="1">
                  <c:v>ЖКТ</c:v>
                </c:pt>
                <c:pt idx="2">
                  <c:v>Алергия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41269841269851E-2"/>
          <c:y val="2.2988505747126436E-2"/>
          <c:w val="0.95634920634920684"/>
          <c:h val="0.72743777717440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питания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Отличный стол</c:v>
                </c:pt>
                <c:pt idx="1">
                  <c:v>Золотая середина в выборе блюд</c:v>
                </c:pt>
                <c:pt idx="2">
                  <c:v>Пересмотреть отношение к питанию</c:v>
                </c:pt>
                <c:pt idx="3">
                  <c:v>Серьезная опсаность для здоровья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37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67616"/>
        <c:axId val="63969152"/>
      </c:barChart>
      <c:catAx>
        <c:axId val="63967616"/>
        <c:scaling>
          <c:orientation val="minMax"/>
        </c:scaling>
        <c:delete val="0"/>
        <c:axPos val="b"/>
        <c:majorTickMark val="out"/>
        <c:minorTickMark val="none"/>
        <c:tickLblPos val="nextTo"/>
        <c:crossAx val="63969152"/>
        <c:crosses val="autoZero"/>
        <c:auto val="1"/>
        <c:lblAlgn val="ctr"/>
        <c:lblOffset val="100"/>
        <c:noMultiLvlLbl val="0"/>
      </c:catAx>
      <c:valAx>
        <c:axId val="63969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39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0.26269</cdr:x>
      <cdr:y>0.28169</cdr:y>
    </cdr:from>
    <cdr:to>
      <cdr:x>0.43782</cdr:x>
      <cdr:y>0.42254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440160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Здоровые</a:t>
          </a:r>
        </a:p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(31 из 116)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0.21891</cdr:x>
      <cdr:y>0.14085</cdr:y>
    </cdr:from>
    <cdr:to>
      <cdr:x>0.78808</cdr:x>
      <cdr:y>0.22535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00" y="720080"/>
          <a:ext cx="46805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</a:rPr>
            <a:t>(Источник- листки здоровья)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0.58148</cdr:x>
      <cdr:y>0.28155</cdr:y>
    </cdr:from>
    <cdr:to>
      <cdr:x>0.66023</cdr:x>
      <cdr:y>0.49336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1968" y="1244352"/>
          <a:ext cx="50405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37 из85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0.81773</cdr:x>
      <cdr:y>0.29785</cdr:y>
    </cdr:from>
    <cdr:to>
      <cdr:x>0.88523</cdr:x>
      <cdr:y>0.49336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4136" y="1316360"/>
          <a:ext cx="43204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25 из 85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0.31149</cdr:x>
      <cdr:y>0.4119</cdr:y>
    </cdr:from>
    <cdr:to>
      <cdr:x>0.44649</cdr:x>
      <cdr:y>0.60741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93776" y="1820416"/>
          <a:ext cx="86410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21 </a:t>
          </a:r>
        </a:p>
        <a:p xmlns:a="http://schemas.openxmlformats.org/drawingml/2006/main">
          <a:pPr algn="ctr"/>
          <a:r>
            <a:rPr lang="ru-RU" sz="1400" b="1" dirty="0" smtClean="0"/>
            <a:t>из</a:t>
          </a:r>
        </a:p>
        <a:p xmlns:a="http://schemas.openxmlformats.org/drawingml/2006/main">
          <a:pPr algn="ctr"/>
          <a:r>
            <a:rPr lang="ru-RU" sz="1400" b="1" dirty="0" smtClean="0"/>
            <a:t> 85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0.08649</cdr:x>
      <cdr:y>0.68888</cdr:y>
    </cdr:from>
    <cdr:to>
      <cdr:x>0.21024</cdr:x>
      <cdr:y>0.77034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3616" y="304455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3</a:t>
          </a:r>
          <a:r>
            <a:rPr lang="ru-RU" sz="1400" b="1" dirty="0" smtClean="0"/>
            <a:t> из 59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78A462-1BE6-426B-ADE8-4D51F27C2C61}" type="datetimeFigureOut">
              <a:rPr lang="ru-RU" smtClean="0"/>
              <a:pPr/>
              <a:t>30.12.2013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D1164B-9348-4ACF-84D4-99D20BD37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81398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Рационное  питание подростков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5893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89" y="4357680"/>
            <a:ext cx="3810011" cy="25003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С целью выявления сбалансированного питания у подростков, я провела анкетирование среди учащихся 7-8 классов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752600"/>
            <a:ext cx="1958280" cy="4343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Среди учеников 7-8 классов более половины имеют опасность для здоровья     из-за не сбалансированного питания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362200" y="17526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2400" dirty="0" smtClean="0"/>
              <a:t>ак же была проведена практическая работа по выявлению экологической безопасности некоторых продуктов питания, часто употребляемые подростками.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74177"/>
              </p:ext>
            </p:extLst>
          </p:nvPr>
        </p:nvGraphicFramePr>
        <p:xfrm>
          <a:off x="683568" y="1772816"/>
          <a:ext cx="2884264" cy="194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3" imgW="1017000" imgH="685440" progId="Package">
                  <p:embed/>
                </p:oleObj>
              </mc:Choice>
              <mc:Fallback>
                <p:oleObj name="Объект упаковщика для оболочки" showAsIcon="1" r:id="rId3" imgW="101700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2884264" cy="1943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23928" y="1844824"/>
          <a:ext cx="3024336" cy="1855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5" imgW="1144080" imgH="685440" progId="Package">
                  <p:embed/>
                </p:oleObj>
              </mc:Choice>
              <mc:Fallback>
                <p:oleObj name="Объект упаковщика для оболочки" showAsIcon="1" r:id="rId5" imgW="1144080" imgH="6854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844824"/>
                        <a:ext cx="3024336" cy="1855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67544" y="4149080"/>
          <a:ext cx="3271681" cy="183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7" imgW="1220400" imgH="685440" progId="Package">
                  <p:embed/>
                </p:oleObj>
              </mc:Choice>
              <mc:Fallback>
                <p:oleObj name="Объект упаковщика для оболочки" showAsIcon="1" r:id="rId7" imgW="1220400" imgH="6854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149080"/>
                        <a:ext cx="3271681" cy="183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779912" y="4149080"/>
          <a:ext cx="3097385" cy="162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Объект упаковщика для оболочки" showAsIcon="1" r:id="rId9" imgW="1309320" imgH="685440" progId="Package">
                  <p:embed/>
                </p:oleObj>
              </mc:Choice>
              <mc:Fallback>
                <p:oleObj name="Объект упаковщика для оболочки" showAsIcon="1" r:id="rId9" imgW="1309320" imgH="6854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149080"/>
                        <a:ext cx="3097385" cy="1621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00192" y="2864572"/>
          <a:ext cx="2433847" cy="168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Объект упаковщика для оболочки" showAsIcon="1" r:id="rId11" imgW="991440" imgH="685440" progId="Package">
                  <p:embed/>
                </p:oleObj>
              </mc:Choice>
              <mc:Fallback>
                <p:oleObj name="Объект упаковщика для оболочки" showAsIcon="1" r:id="rId11" imgW="991440" imgH="68544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864572"/>
                        <a:ext cx="2433847" cy="1682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79781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Варианта питания подростков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785926"/>
            <a:ext cx="2000232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1 Вариант.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Первый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чай или некрепкий кофе, 2 тоста с маслом и нежирным сыром, яйцо всмятку, помидор.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Второй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йогурт нежирный и яблоко.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Обед: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150гр спагетти из твердых сортов пшеницы с салатом из любых овощей с ложечкой оливкового масла и ложечкой лимонного сока.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Полдник: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стакан нежирного кефира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Ужин: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запеченная рыба (150г) с зеленью, сладким перцем и помидором, стакан томатного сока.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14876" y="1571612"/>
            <a:ext cx="2071702" cy="39857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2 Вариант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Первый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творожная несладкая запеканка кусочками сухофруктов. Молоко с медом.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Второй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йогурт.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Обед: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отварное куриное филе (150г) тушеная капуста или кабачки, сок.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Полдник: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яблоко или груша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Ужин: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запеченная в мундире картофелина с помидором и сладким перцем. Травяной чай.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000860" y="1071546"/>
            <a:ext cx="214314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3 Вариант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Первый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гречневая каша с телятиной (150гр), чай или кофе.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Второй завтрак: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стакан кефира и любые орехи (40г)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Обед: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половинка грейпфрута, 150гр неочищенного риса с тушеными грибами, тост с нежирным сыром, сок.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Полдник: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апельсин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Ужин: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творог с нежирной сметаной и кусочками кураги, стакан молока.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e56ec0b8fbe1f8f6ddfca71e93d5b8d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4" y="4910141"/>
            <a:ext cx="2285986" cy="1947859"/>
          </a:xfrm>
          <a:prstGeom prst="rect">
            <a:avLst/>
          </a:prstGeom>
        </p:spPr>
      </p:pic>
      <p:pic>
        <p:nvPicPr>
          <p:cNvPr id="9" name="Рисунок 8" descr="formation-dietetic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500306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0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Общие рекомендации и призывы: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Употребляйте разнообразную пищу из всех групп продуктов каждый день.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Помните! Нет пищи абсолютно "хорошей" или совершенно "плохой".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Балансируйте употребление блюд и продуктов из различных групп.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Поддерживайте здоровый вес тела, изменяя количество потребляемой пищи и физическую активность.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Ешьте пищу небольшими порциями.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Ешьте регулярно без больших перерывов.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отказывайтесь сразу от нежелательных для вас видов пищи, уменьшайте ее количество. Изменяйте свое питание постепенно.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Употребляйте больше продуктов богатой клетчаткой (овощи, фрукты, хлеб и другие зерновые продукты, крупы).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Ограничивайте потребление жира. Выбирайте продукты с низким содержанием жира.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Старайтесь готовить продукты без жира или с минимально возможным его добавлением.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Ограничивайте потребление чистого сахара.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Ограничивайте потребление поваренной соли.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Избегайте употребления алкоголя.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009-009-Klassnyj-chas-Zdorovoe-pi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857628"/>
            <a:ext cx="3857620" cy="314324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428868"/>
            <a:ext cx="3857652" cy="184785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КОНЕЦ</a:t>
            </a:r>
            <a:endParaRPr lang="ru-RU" sz="6600" dirty="0"/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571612"/>
            <a:ext cx="5010128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Подросткам необходимо правильное, полноценное, сбалансированное питания. В этом возрасте происходит половое созревание, полная перестройка систем организма и внутренних органов,наблюдается ускорения роста.И правильное питание подростка в этот жизненный промежуток, играет огромную роль формирования организма в целом.</a:t>
            </a:r>
            <a:endParaRPr lang="ru-RU" sz="2400" dirty="0"/>
          </a:p>
        </p:txBody>
      </p:sp>
      <p:pic>
        <p:nvPicPr>
          <p:cNvPr id="4" name="Рисунок 3" descr="1294154454_b2bbe4c9-92a2-48f0-9100-525a1df41d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2933700" cy="4162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3581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Питание</a:t>
            </a:r>
            <a:r>
              <a:rPr lang="ru-RU" sz="2400" dirty="0"/>
              <a:t> – один из неотъемлемых факторов жизни.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       Основными принципами рационального питания</a:t>
            </a:r>
            <a:r>
              <a:rPr lang="ru-RU" sz="3200" dirty="0" smtClean="0"/>
              <a:t>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3982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300" dirty="0" smtClean="0"/>
              <a:t>Полное удовлетворение </a:t>
            </a:r>
            <a:r>
              <a:rPr lang="ru-RU" sz="4300" i="1" dirty="0" smtClean="0"/>
              <a:t>энергетических потребностей</a:t>
            </a:r>
            <a:r>
              <a:rPr lang="ru-RU" sz="4300" dirty="0" smtClean="0"/>
              <a:t> организма;  </a:t>
            </a:r>
          </a:p>
          <a:p>
            <a:pPr marL="514350" indent="-514350">
              <a:buNone/>
            </a:pPr>
            <a:r>
              <a:rPr lang="ru-RU" sz="4300" dirty="0" smtClean="0"/>
              <a:t>           (в связи с высокой подвижностью школьников их </a:t>
            </a:r>
            <a:r>
              <a:rPr lang="ru-RU" sz="4300" b="1" dirty="0" smtClean="0"/>
              <a:t>энергозатраты </a:t>
            </a:r>
            <a:r>
              <a:rPr lang="ru-RU" sz="4300" dirty="0" smtClean="0"/>
              <a:t>значительны, кроме того идет рост и развитие организма, поэтому у подростков потребность в калориях превышает таковую у взрослых и составляет </a:t>
            </a:r>
            <a:r>
              <a:rPr lang="ru-RU" sz="4300" i="1" dirty="0" smtClean="0"/>
              <a:t>2,5, 3 тысячи килокалорий в сутки.)</a:t>
            </a:r>
            <a:endParaRPr lang="ru-RU" sz="4300" dirty="0" smtClean="0"/>
          </a:p>
          <a:p>
            <a:pPr>
              <a:buFont typeface="Wingdings" pitchFamily="2" charset="2"/>
              <a:buChar char="v"/>
            </a:pPr>
            <a:r>
              <a:rPr lang="ru-RU" sz="4300" dirty="0" smtClean="0"/>
              <a:t>Поступление в достаточном количестве в организм </a:t>
            </a:r>
            <a:r>
              <a:rPr lang="ru-RU" sz="4300" i="1" dirty="0" smtClean="0"/>
              <a:t>витаминов,</a:t>
            </a:r>
            <a:r>
              <a:rPr lang="ru-RU" sz="4300" dirty="0" smtClean="0"/>
              <a:t> </a:t>
            </a:r>
            <a:r>
              <a:rPr lang="ru-RU" sz="4300" i="1" dirty="0" smtClean="0"/>
              <a:t>микроэлементов, питательных веществ</a:t>
            </a:r>
            <a:r>
              <a:rPr lang="ru-RU" sz="43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4300" i="1" dirty="0" smtClean="0"/>
              <a:t>Сбалансированность питания</a:t>
            </a:r>
            <a:r>
              <a:rPr lang="ru-RU" sz="4300" dirty="0" smtClean="0"/>
              <a:t> (то есть адекватное соотношение белков, жиров, углеводов, витаминов, микроэлементов в зависимости от пола, возраста, индивидуальных особенностей) 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/>
              <a:t>Правильный </a:t>
            </a:r>
            <a:r>
              <a:rPr lang="ru-RU" sz="4300" i="1" dirty="0" smtClean="0"/>
              <a:t>режим питания</a:t>
            </a:r>
            <a:r>
              <a:rPr lang="ru-RU" sz="4300" dirty="0" smtClean="0"/>
              <a:t>, соответствующий возрасту.</a:t>
            </a:r>
          </a:p>
          <a:p>
            <a:pPr>
              <a:buFont typeface="Wingdings" pitchFamily="2" charset="2"/>
              <a:buChar char="v"/>
            </a:pPr>
            <a:r>
              <a:rPr lang="ru-RU" sz="4300" dirty="0" smtClean="0"/>
              <a:t>Жидкость</a:t>
            </a:r>
            <a:r>
              <a:rPr lang="ru-RU" sz="4300" i="1" dirty="0" smtClean="0"/>
              <a:t> – не менее 1.5 литров</a:t>
            </a:r>
            <a:r>
              <a:rPr lang="ru-RU" sz="4300" b="1" dirty="0" smtClean="0"/>
              <a:t>.</a:t>
            </a:r>
            <a:endParaRPr lang="ru-RU" sz="43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6200" dirty="0" smtClean="0"/>
              <a:t>Питание же </a:t>
            </a:r>
            <a:r>
              <a:rPr lang="ru-RU" sz="6200" b="1" dirty="0" smtClean="0"/>
              <a:t>школьников имеет свои особенности</a:t>
            </a:r>
            <a:r>
              <a:rPr lang="ru-RU" sz="6200" dirty="0" smtClean="0"/>
              <a:t>. В школьный период у ребенка происходит интенсивный рост организма. Развиваются все основные системы: опорно-двигательная (особенно скелет), идет увеличение мышечной массы (с учетом половых особенностей), сердечнососудистая и нервная системы, а также идет радикальная гормональная перестройка организма, связанная с половым созреванием подростков.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447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715016"/>
            <a:ext cx="2774402" cy="92867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1142984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Питательные вещества.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Белки</a:t>
            </a: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 smtClean="0"/>
              <a:t>– основной материал, который используется для построения тканей и органов человека. При недостатке белка </a:t>
            </a:r>
            <a:r>
              <a:rPr lang="ru-RU" sz="1900" i="1" dirty="0" smtClean="0"/>
              <a:t>рост и</a:t>
            </a:r>
            <a:r>
              <a:rPr lang="ru-RU" sz="1900" dirty="0" smtClean="0"/>
              <a:t> </a:t>
            </a:r>
            <a:r>
              <a:rPr lang="ru-RU" sz="1900" i="1" dirty="0" smtClean="0"/>
              <a:t>развитие ребенка замедляются</a:t>
            </a:r>
            <a:r>
              <a:rPr lang="ru-RU" sz="1900" dirty="0" smtClean="0"/>
              <a:t>, </a:t>
            </a:r>
            <a:r>
              <a:rPr lang="ru-RU" sz="1900" i="1" dirty="0" smtClean="0"/>
              <a:t>понижается сопротивляемость организма к болезням, ухудшается умственная деятельность.</a:t>
            </a:r>
            <a:r>
              <a:rPr lang="ru-RU" sz="1900" dirty="0" smtClean="0"/>
              <a:t> </a:t>
            </a:r>
            <a:endParaRPr lang="ru-RU" sz="1900" dirty="0"/>
          </a:p>
        </p:txBody>
      </p:sp>
      <p:pic>
        <p:nvPicPr>
          <p:cNvPr id="5" name="Содержимое 4" descr="small_229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714884"/>
            <a:ext cx="1571636" cy="169601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1714488"/>
            <a:ext cx="42862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Жиры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используются главным образом в качестве энергетического материала, для построения  нервной ткани в том числе тканей головного мозга; являются источниками и растворителями витаминов А и Д.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Недостаток жира в питании детей приводит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снижению иммунитета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организм становится более чувствительным к воздействию неблагоприятных факторов окружающей среды, особенно к холоду. Школьники становятся более восприимчивы к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различным заболеваниям (ОРЗ, грипп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286388"/>
            <a:ext cx="1357322" cy="157161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3638576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Углеводы</a:t>
            </a:r>
            <a:r>
              <a:rPr lang="ru-RU" sz="2000" dirty="0" smtClean="0"/>
              <a:t> являются основным источником энергии для мышечной деятельности. Кроме того углеводы необходимы для работы сердца и являются единственным источником энергии для головного мозга.</a:t>
            </a:r>
          </a:p>
          <a:p>
            <a:pPr>
              <a:buNone/>
            </a:pPr>
            <a:r>
              <a:rPr lang="ru-RU" sz="2000" dirty="0" smtClean="0"/>
              <a:t>      Однако следует помнить, что </a:t>
            </a:r>
            <a:r>
              <a:rPr lang="ru-RU" sz="2000" i="1" u="sng" dirty="0" smtClean="0"/>
              <a:t>избыток простых углеводов</a:t>
            </a:r>
            <a:r>
              <a:rPr lang="ru-RU" sz="2000" dirty="0" smtClean="0"/>
              <a:t> (конфеты, сладости, шоколад и т.п.) наносит большой ущерб здоровью: </a:t>
            </a:r>
            <a:r>
              <a:rPr lang="ru-RU" sz="2000" i="1" dirty="0" smtClean="0"/>
              <a:t>нарушение обмена (ожирение, сахарный диабет 2 типа), отставание в росте и общем</a:t>
            </a:r>
            <a:r>
              <a:rPr lang="ru-RU" sz="2000" dirty="0" smtClean="0"/>
              <a:t> </a:t>
            </a:r>
            <a:r>
              <a:rPr lang="ru-RU" sz="2000" i="1" dirty="0" smtClean="0"/>
              <a:t>развитии, склонность к частым заболеваниям</a:t>
            </a:r>
            <a:r>
              <a:rPr lang="ru-RU" sz="2000" dirty="0" smtClean="0"/>
              <a:t>. Поэтому 80% всех углеводов должны составлять сложные углеводы: овощи, фрукты, крупы, хлеб.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Содержимое 5" descr="g3_7_18_1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682751"/>
            <a:ext cx="4429156" cy="4331743"/>
          </a:xfrm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Питательные вещества</a:t>
            </a:r>
            <a:endParaRPr lang="ru-RU" sz="4400" dirty="0"/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Таким образом, питание школьников должно быть сбалансированным, то есть включающим все питательные вещества в оптимальных соотношениях:     </a:t>
            </a:r>
            <a:r>
              <a:rPr lang="ru-RU" sz="2700" u="sng" dirty="0" smtClean="0">
                <a:solidFill>
                  <a:schemeClr val="bg1"/>
                </a:solidFill>
              </a:rPr>
              <a:t>на 1,5г белка – 1г жира и 4г углеводов.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476360_w640_h640_foo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155974" cy="2661810"/>
          </a:xfrm>
        </p:spPr>
      </p:pic>
      <p:pic>
        <p:nvPicPr>
          <p:cNvPr id="7" name="Содержимое 6" descr="fa192bbf4afffc42bae1da6d95cc203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135740"/>
            <a:ext cx="3886200" cy="3865028"/>
          </a:xfrm>
        </p:spPr>
      </p:pic>
      <p:pic>
        <p:nvPicPr>
          <p:cNvPr id="10" name="Рисунок 9" descr="s88524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572008"/>
            <a:ext cx="2475574" cy="200026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77200" cy="12858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Промежутки между отдельными приемами пищи не должны превышать 4-5 часов, при этом обеспечивается лучшее переваривание и усвоение пищи, а так же исключается чувство голода.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Основные проблемы питания школьников</a:t>
            </a:r>
            <a:r>
              <a:rPr lang="ru-RU" sz="2000" dirty="0" smtClean="0">
                <a:solidFill>
                  <a:srgbClr val="FFC000"/>
                </a:solidFill>
              </a:rPr>
              <a:t> связаны с</a:t>
            </a:r>
          </a:p>
          <a:p>
            <a:r>
              <a:rPr lang="ru-RU" sz="2000" dirty="0" smtClean="0"/>
              <a:t> – </a:t>
            </a:r>
            <a:r>
              <a:rPr lang="ru-RU" sz="2000" i="1" dirty="0" smtClean="0"/>
              <a:t>диетами,</a:t>
            </a:r>
            <a:r>
              <a:rPr lang="ru-RU" sz="2000" dirty="0" smtClean="0"/>
              <a:t>         </a:t>
            </a:r>
          </a:p>
          <a:p>
            <a:r>
              <a:rPr lang="ru-RU" sz="2000" dirty="0" smtClean="0"/>
              <a:t> -</a:t>
            </a:r>
            <a:r>
              <a:rPr lang="ru-RU" sz="2000" i="1" dirty="0" smtClean="0"/>
              <a:t>нарушением режима питания</a:t>
            </a:r>
            <a:r>
              <a:rPr lang="ru-RU" sz="2000" dirty="0" smtClean="0"/>
              <a:t> вне стен школы, </a:t>
            </a:r>
          </a:p>
          <a:p>
            <a:r>
              <a:rPr lang="ru-RU" sz="2000" dirty="0" smtClean="0"/>
              <a:t>-</a:t>
            </a:r>
            <a:r>
              <a:rPr lang="ru-RU" sz="2000" i="1" dirty="0" smtClean="0"/>
              <a:t>частым употреблением фаст-фуда,</a:t>
            </a:r>
          </a:p>
          <a:p>
            <a:r>
              <a:rPr lang="ru-RU" sz="2000" dirty="0" smtClean="0"/>
              <a:t> -</a:t>
            </a:r>
            <a:r>
              <a:rPr lang="ru-RU" sz="2000" i="1" dirty="0" smtClean="0"/>
              <a:t>злоупотребление чипсами ,</a:t>
            </a:r>
          </a:p>
          <a:p>
            <a:r>
              <a:rPr lang="ru-RU" sz="2000" i="1" dirty="0" smtClean="0"/>
              <a:t>-сухариками,</a:t>
            </a:r>
          </a:p>
          <a:p>
            <a:r>
              <a:rPr lang="ru-RU" sz="2000" i="1" dirty="0" smtClean="0"/>
              <a:t>- газированными напитками,</a:t>
            </a:r>
          </a:p>
          <a:p>
            <a:r>
              <a:rPr lang="ru-RU" sz="2000" i="1" dirty="0" smtClean="0"/>
              <a:t>- лапшой быстрого приготовления, </a:t>
            </a:r>
          </a:p>
          <a:p>
            <a:r>
              <a:rPr lang="ru-RU" sz="2000" i="1" dirty="0" smtClean="0"/>
              <a:t>- шоколадными батончиками, </a:t>
            </a:r>
          </a:p>
          <a:p>
            <a:r>
              <a:rPr lang="ru-RU" sz="2000" i="1" dirty="0" smtClean="0"/>
              <a:t>- жевательной резинкой</a:t>
            </a:r>
            <a:r>
              <a:rPr lang="ru-RU" sz="2000" dirty="0" smtClean="0"/>
              <a:t> и т.п.</a:t>
            </a:r>
            <a:endParaRPr lang="ru-RU" sz="2000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1556430" cy="1000132"/>
          </a:xfrm>
          <a:prstGeom prst="rect">
            <a:avLst/>
          </a:prstGeom>
        </p:spPr>
      </p:pic>
      <p:pic>
        <p:nvPicPr>
          <p:cNvPr id="6" name="Рисунок 5" descr="orig_717_1297887045brEtQk6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1941512" cy="350046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Проблемы с питанием приводят к некоторым заболеваниям. Проведя анализ листков здоровья учащихся 7-8 классов (моей школы), я получила следующую диаграмму.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67544" y="1556792"/>
          <a:ext cx="82234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Диаграмма заболеваний вызванных не правильным питанием. Источником являются сами учащиеся.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362200" y="17526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848</TotalTime>
  <Words>808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Обычная</vt:lpstr>
      <vt:lpstr>Пакет</vt:lpstr>
      <vt:lpstr>Объект упаковщика для оболочки</vt:lpstr>
      <vt:lpstr>Презентация PowerPoint</vt:lpstr>
      <vt:lpstr>Презентация PowerPoint</vt:lpstr>
      <vt:lpstr>        Основными принципами рационального питания являются:</vt:lpstr>
      <vt:lpstr>         Питательные вещества.</vt:lpstr>
      <vt:lpstr>Презентация PowerPoint</vt:lpstr>
      <vt:lpstr>Таким образом, питание школьников должно быть сбалансированным, то есть включающим все питательные вещества в оптимальных соотношениях:     на 1,5г белка – 1г жира и 4г углеводов. </vt:lpstr>
      <vt:lpstr>Промежутки между отдельными приемами пищи не должны превышать 4-5 часов, при этом обеспечивается лучшее переваривание и усвоение пищи, а так же исключается чувство голода. </vt:lpstr>
      <vt:lpstr>Проблемы с питанием приводят к некоторым заболеваниям. Проведя анализ листков здоровья учащихся 7-8 классов (моей школы), я получила следующую диаграмму.</vt:lpstr>
      <vt:lpstr>Диаграмма заболеваний вызванных не правильным питанием. Источником являются сами учащиеся.</vt:lpstr>
      <vt:lpstr>С целью выявления сбалансированного питания у подростков, я провела анкетирование среди учащихся 7-8 классов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Загребина МВ</cp:lastModifiedBy>
  <cp:revision>61</cp:revision>
  <dcterms:created xsi:type="dcterms:W3CDTF">2012-03-10T01:33:04Z</dcterms:created>
  <dcterms:modified xsi:type="dcterms:W3CDTF">2013-12-30T00:35:00Z</dcterms:modified>
</cp:coreProperties>
</file>