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8" r:id="rId4"/>
    <p:sldId id="262" r:id="rId5"/>
    <p:sldId id="260" r:id="rId6"/>
    <p:sldId id="269" r:id="rId7"/>
    <p:sldId id="263" r:id="rId8"/>
    <p:sldId id="271" r:id="rId9"/>
    <p:sldId id="266" r:id="rId10"/>
    <p:sldId id="272" r:id="rId11"/>
    <p:sldId id="273" r:id="rId12"/>
    <p:sldId id="275" r:id="rId13"/>
    <p:sldId id="276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7559-C2C2-4CE8-A3C3-A7489B098098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E330-6B11-40A8-89AB-E3F4143DFB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7559-C2C2-4CE8-A3C3-A7489B098098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E330-6B11-40A8-89AB-E3F4143DFB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7559-C2C2-4CE8-A3C3-A7489B098098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E330-6B11-40A8-89AB-E3F4143DFB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7559-C2C2-4CE8-A3C3-A7489B098098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E330-6B11-40A8-89AB-E3F4143DFB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7559-C2C2-4CE8-A3C3-A7489B098098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E330-6B11-40A8-89AB-E3F4143DFB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7559-C2C2-4CE8-A3C3-A7489B098098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E330-6B11-40A8-89AB-E3F4143DFB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7559-C2C2-4CE8-A3C3-A7489B098098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E330-6B11-40A8-89AB-E3F4143DFB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7559-C2C2-4CE8-A3C3-A7489B098098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E330-6B11-40A8-89AB-E3F4143DFB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7559-C2C2-4CE8-A3C3-A7489B098098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E330-6B11-40A8-89AB-E3F4143DFB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7559-C2C2-4CE8-A3C3-A7489B098098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E330-6B11-40A8-89AB-E3F4143DFB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7559-C2C2-4CE8-A3C3-A7489B098098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E330-6B11-40A8-89AB-E3F4143DFB38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7559-C2C2-4CE8-A3C3-A7489B098098}" type="datetimeFigureOut">
              <a:rPr lang="ru-RU" smtClean="0"/>
              <a:t>28.09.2012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3E330-6B11-40A8-89AB-E3F4143DFB38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4284" y="2492896"/>
            <a:ext cx="7117180" cy="1470025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Образовательная программа дополнительного образования детей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1315916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sz="1800" dirty="0" smtClean="0"/>
              <a:t>Аттестационная работа </a:t>
            </a:r>
          </a:p>
          <a:p>
            <a:pPr algn="ctr">
              <a:spcAft>
                <a:spcPts val="0"/>
              </a:spcAft>
            </a:pPr>
            <a:r>
              <a:rPr lang="ru-RU" sz="1800" dirty="0" err="1" smtClean="0"/>
              <a:t>Мушко</a:t>
            </a:r>
            <a:r>
              <a:rPr lang="ru-RU" sz="1800" dirty="0" smtClean="0"/>
              <a:t> Лидии Петровны, </a:t>
            </a:r>
          </a:p>
          <a:p>
            <a:pPr algn="ctr">
              <a:spcAft>
                <a:spcPts val="0"/>
              </a:spcAft>
            </a:pPr>
            <a:r>
              <a:rPr lang="ru-RU" sz="1800" dirty="0" smtClean="0"/>
              <a:t>методиста ОДОД  ГБОУ СОШ № 270 Санкт-Петербурга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60648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Государственное бюджетное общеобразовательное учреждение Центр образования </a:t>
            </a:r>
            <a:endParaRPr lang="ru-RU" dirty="0" smtClean="0"/>
          </a:p>
          <a:p>
            <a:pPr algn="ctr"/>
            <a:r>
              <a:rPr lang="ru-RU" dirty="0" smtClean="0"/>
              <a:t>«Санкт-Петербургский городской </a:t>
            </a:r>
            <a:r>
              <a:rPr lang="ru-RU" dirty="0"/>
              <a:t>Д</a:t>
            </a:r>
            <a:r>
              <a:rPr lang="ru-RU" dirty="0" smtClean="0"/>
              <a:t>ворец </a:t>
            </a:r>
            <a:r>
              <a:rPr lang="ru-RU" dirty="0"/>
              <a:t>творчества юных»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30694" y="1412776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Курсы повышения квалификации </a:t>
            </a:r>
            <a:endParaRPr lang="ru-RU" dirty="0" smtClean="0"/>
          </a:p>
          <a:p>
            <a:pPr algn="ctr"/>
            <a:r>
              <a:rPr lang="ru-RU" dirty="0" smtClean="0"/>
              <a:t>«</a:t>
            </a:r>
            <a:r>
              <a:rPr lang="ru-RU" dirty="0"/>
              <a:t>Профессиональная деятельность методиста»</a:t>
            </a:r>
          </a:p>
        </p:txBody>
      </p:sp>
    </p:spTree>
    <p:extLst>
      <p:ext uri="{BB962C8B-B14F-4D97-AF65-F5344CB8AC3E}">
        <p14:creationId xmlns:p14="http://schemas.microsoft.com/office/powerpoint/2010/main" val="181529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811027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Содержание образовательной программы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0768"/>
            <a:ext cx="8424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Содержание </a:t>
            </a:r>
            <a:r>
              <a:rPr lang="ru-RU" sz="2000" dirty="0"/>
              <a:t>программы – это краткое описание разделов и тем внутри разделов</a:t>
            </a:r>
            <a:r>
              <a:rPr lang="ru-RU" sz="2000" dirty="0" smtClean="0"/>
              <a:t>.</a:t>
            </a:r>
          </a:p>
          <a:p>
            <a:pPr algn="just"/>
            <a:endParaRPr lang="ru-RU" sz="20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/>
              <a:t>Содержание </a:t>
            </a:r>
            <a:r>
              <a:rPr lang="ru-RU" sz="2000" dirty="0"/>
              <a:t>образовательной программы раскрывается через краткое описание тем. </a:t>
            </a:r>
            <a:endParaRPr lang="ru-RU" sz="2000" dirty="0" smtClean="0"/>
          </a:p>
          <a:p>
            <a:pPr marL="342900" indent="-342900" algn="just">
              <a:buFont typeface="Arial" pitchFamily="34" charset="0"/>
              <a:buChar char="•"/>
            </a:pPr>
            <a:endParaRPr lang="ru-RU" sz="20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/>
              <a:t>Раздел тесно связан с учебно-тематическим планом. </a:t>
            </a:r>
            <a:endParaRPr lang="ru-RU" sz="2000" dirty="0" smtClean="0"/>
          </a:p>
          <a:p>
            <a:pPr algn="just"/>
            <a:endParaRPr lang="ru-RU" sz="20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/>
              <a:t>Раскрывать содержание программы  необходимо в том же порядке, в каком разделы и темы представлены в УТП. </a:t>
            </a:r>
            <a:endParaRPr lang="ru-RU" sz="2000" dirty="0" smtClean="0"/>
          </a:p>
          <a:p>
            <a:pPr marL="342900" indent="-342900" algn="just">
              <a:buFont typeface="Arial" pitchFamily="34" charset="0"/>
              <a:buChar char="•"/>
            </a:pPr>
            <a:endParaRPr lang="ru-RU" sz="20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/>
              <a:t>Название разделов и тем должно полностью совпадать с перечисленными разделами и темами в УТП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000" dirty="0"/>
          </a:p>
          <a:p>
            <a:pPr algn="just"/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9505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6864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Материально-техническое обеспечение</a:t>
            </a:r>
            <a:endParaRPr lang="ru-RU" sz="24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513135"/>
              </p:ext>
            </p:extLst>
          </p:nvPr>
        </p:nvGraphicFramePr>
        <p:xfrm>
          <a:off x="539552" y="5229200"/>
          <a:ext cx="8352927" cy="876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1"/>
                <a:gridCol w="2138232"/>
                <a:gridCol w="1696047"/>
                <a:gridCol w="2422315"/>
                <a:gridCol w="1448262"/>
              </a:tblGrid>
              <a:tr h="54872"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Раздел или тема программы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Форма занятий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Дидактический материал, техническое оснащение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Формы подведения итогов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704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Вводное занятие.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беседа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инструкции по ТБ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беседа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19" y="1124744"/>
            <a:ext cx="8712969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В </a:t>
            </a:r>
            <a:r>
              <a:rPr lang="ru-RU" sz="2000" b="1" dirty="0" smtClean="0"/>
              <a:t>этом разделе программы необходимо отразить:</a:t>
            </a:r>
          </a:p>
          <a:p>
            <a:endParaRPr lang="ru-RU" sz="2000" b="1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2000" b="1" dirty="0"/>
              <a:t>формы занятий, планируемые по программе в течение года </a:t>
            </a:r>
            <a:r>
              <a:rPr lang="ru-RU" sz="2000" dirty="0"/>
              <a:t>(игра, беседа, поход, экскурсия, конкурс, конференция и т.д.)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2000" b="1" dirty="0"/>
              <a:t>приемы и методы организации учебно-воспитательного процесса,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2000" b="1" dirty="0"/>
              <a:t>формы подведения итогов </a:t>
            </a:r>
            <a:endParaRPr lang="ru-RU" sz="2000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2000" b="1" dirty="0" smtClean="0"/>
              <a:t>материально-технические ресурсы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2000" b="1" dirty="0" smtClean="0"/>
              <a:t>информационно-методические ресурсы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2000" b="1" i="1" dirty="0"/>
              <a:t>перечень  необходимого оборудования, снаряжения и инвентаря  для организации </a:t>
            </a:r>
            <a:r>
              <a:rPr lang="ru-RU" sz="2000" b="1" i="1" dirty="0" smtClean="0"/>
              <a:t>занятий</a:t>
            </a:r>
            <a:endParaRPr lang="ru-RU" sz="2000" b="1" dirty="0"/>
          </a:p>
          <a:p>
            <a:pPr marL="742950" lvl="1" indent="-285750">
              <a:buFont typeface="Arial" pitchFamily="34" charset="0"/>
              <a:buChar char="•"/>
            </a:pPr>
            <a:endParaRPr lang="ru-RU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6528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Список литературы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628800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Необходимо представлять список литературы,  состоящий из двух разделов</a:t>
            </a:r>
            <a:r>
              <a:rPr lang="ru-RU" sz="2000" b="1" dirty="0" smtClean="0"/>
              <a:t>:</a:t>
            </a:r>
          </a:p>
          <a:p>
            <a:endParaRPr lang="ru-RU" sz="2000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b="1" dirty="0"/>
              <a:t>списка литературы, использованной педагогом в своей </a:t>
            </a:r>
            <a:r>
              <a:rPr lang="ru-RU" sz="2000" b="1" dirty="0" smtClean="0"/>
              <a:t>работе</a:t>
            </a:r>
            <a:endParaRPr lang="ru-RU" sz="2000" b="1" dirty="0"/>
          </a:p>
          <a:p>
            <a:pPr marL="342900" lvl="0" indent="-342900">
              <a:buFont typeface="Arial" pitchFamily="34" charset="0"/>
              <a:buChar char="•"/>
            </a:pPr>
            <a:endParaRPr lang="ru-RU" sz="2000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b="1" dirty="0"/>
              <a:t>списка  литературы для </a:t>
            </a:r>
            <a:r>
              <a:rPr lang="ru-RU" sz="2000" b="1" dirty="0" smtClean="0"/>
              <a:t>обучающихся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005064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i="1" dirty="0" smtClean="0"/>
          </a:p>
          <a:p>
            <a:pPr algn="ctr"/>
            <a:endParaRPr lang="ru-RU" i="1" dirty="0"/>
          </a:p>
          <a:p>
            <a:pPr algn="ctr"/>
            <a:r>
              <a:rPr lang="ru-RU" i="1" dirty="0" smtClean="0"/>
              <a:t>Примеры </a:t>
            </a:r>
            <a:r>
              <a:rPr lang="ru-RU" i="1" dirty="0"/>
              <a:t>оформления библиографического описания в списке литературы</a:t>
            </a:r>
            <a:r>
              <a:rPr lang="ru-RU" i="1" dirty="0" smtClean="0"/>
              <a:t>.</a:t>
            </a:r>
          </a:p>
          <a:p>
            <a:endParaRPr lang="ru-RU" dirty="0"/>
          </a:p>
          <a:p>
            <a:r>
              <a:rPr lang="ru-RU" dirty="0"/>
              <a:t>ФАМИЛИЯ И.О. </a:t>
            </a:r>
            <a:r>
              <a:rPr lang="ru-RU" dirty="0" smtClean="0"/>
              <a:t>НАЗВАНИЕ– </a:t>
            </a:r>
            <a:r>
              <a:rPr lang="ru-RU" dirty="0"/>
              <a:t>МЕСТО.: ИЗДАТЕЛЬСТВО, ГОД. – С.</a:t>
            </a:r>
          </a:p>
        </p:txBody>
      </p:sp>
    </p:spTree>
    <p:extLst>
      <p:ext uri="{BB962C8B-B14F-4D97-AF65-F5344CB8AC3E}">
        <p14:creationId xmlns:p14="http://schemas.microsoft.com/office/powerpoint/2010/main" val="253649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125113" cy="57606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Проверь себя!</a:t>
            </a:r>
            <a:endParaRPr lang="ru-RU" sz="2400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222392"/>
              </p:ext>
            </p:extLst>
          </p:nvPr>
        </p:nvGraphicFramePr>
        <p:xfrm>
          <a:off x="323528" y="620688"/>
          <a:ext cx="8424936" cy="6169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424"/>
                <a:gridCol w="4608512"/>
              </a:tblGrid>
              <a:tr h="932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Какие бывают программы по виду?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4" marR="45054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Типовые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Модифицированные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Профессионально-ориентированные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Экспериментальные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Авторские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4" marR="45054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59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Сколько разделов должна содержать ОП?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4" marR="45054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Три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Шесть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Четыре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4" marR="45054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32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 каким признакам можно классифицировать программы?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4" marR="45054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По виду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По типу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По направленностям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По авторству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По уровню освоения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4" marR="45054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45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Какие программы бывают по уровню освоения?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4" marR="45054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effectLst/>
                        </a:rPr>
                        <a:t>Общекультурные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effectLst/>
                        </a:rPr>
                        <a:t>Углублённые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effectLst/>
                        </a:rPr>
                        <a:t>Профессионально-ориентированные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effectLst/>
                        </a:rPr>
                        <a:t>Развивающие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4" marR="45054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121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Какое итоговое количество часов в год возможно для реализации программы ДОД?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4" marR="45054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36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42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72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108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216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288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4" marR="45054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32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 какие группы можно разделить программы?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4" marR="45054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Образовательные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Социально-педагогические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Развивающие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Воспитательные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Художественно-эстетические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4" marR="45054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45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каком нормативном документе даётся понятие «Образовательная программа»?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4" marR="45054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В «Конвенции о правах ребёнка»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В Законе РФ «Об образовании»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effectLst/>
                        </a:rPr>
                        <a:t>В </a:t>
                      </a:r>
                      <a:r>
                        <a:rPr lang="ru-RU" sz="1100" dirty="0" smtClean="0">
                          <a:effectLst/>
                        </a:rPr>
                        <a:t>Федеральной целевой программе развития образования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4" marR="45054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90838" y="1701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6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090172"/>
            <a:ext cx="84969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7030A0"/>
                </a:solidFill>
              </a:rPr>
              <a:t>Благодарю за внимание !</a:t>
            </a:r>
          </a:p>
          <a:p>
            <a:pPr algn="ctr">
              <a:defRPr/>
            </a:pPr>
            <a:endParaRPr lang="ru-RU" sz="2400" b="1" dirty="0">
              <a:solidFill>
                <a:srgbClr val="9D1334"/>
              </a:solidFill>
            </a:endParaRPr>
          </a:p>
          <a:p>
            <a:pPr algn="ctr">
              <a:buClr>
                <a:schemeClr val="accent2"/>
              </a:buClr>
              <a:defRPr/>
            </a:pPr>
            <a:r>
              <a:rPr lang="ru-RU" b="1" dirty="0" err="1" smtClean="0">
                <a:solidFill>
                  <a:srgbClr val="FFFFFF"/>
                </a:solidFill>
                <a:latin typeface="Arial" charset="0"/>
              </a:rPr>
              <a:t>Мушко</a:t>
            </a:r>
            <a:r>
              <a:rPr lang="ru-RU" b="1" dirty="0" smtClean="0">
                <a:solidFill>
                  <a:srgbClr val="FFFFFF"/>
                </a:solidFill>
                <a:latin typeface="Arial" charset="0"/>
              </a:rPr>
              <a:t> Лидия Петровна</a:t>
            </a:r>
            <a:endParaRPr lang="ru-RU" b="1" dirty="0">
              <a:solidFill>
                <a:srgbClr val="FFFFFF"/>
              </a:solidFill>
              <a:latin typeface="Arial" charset="0"/>
            </a:endParaRPr>
          </a:p>
          <a:p>
            <a:pPr algn="ctr">
              <a:buClr>
                <a:schemeClr val="accent2"/>
              </a:buClr>
              <a:defRPr/>
            </a:pPr>
            <a:r>
              <a:rPr lang="ru-RU" b="1" dirty="0">
                <a:solidFill>
                  <a:srgbClr val="FFFFFF"/>
                </a:solidFill>
                <a:latin typeface="Arial" charset="0"/>
              </a:rPr>
              <a:t>Телефон: </a:t>
            </a:r>
            <a:r>
              <a:rPr lang="ru-RU" b="1" dirty="0" smtClean="0">
                <a:solidFill>
                  <a:srgbClr val="FFFFFF"/>
                </a:solidFill>
                <a:latin typeface="Arial" charset="0"/>
              </a:rPr>
              <a:t>8(812) 573-97-60</a:t>
            </a:r>
            <a:endParaRPr lang="en-US" b="1" dirty="0">
              <a:solidFill>
                <a:srgbClr val="FFFFFF"/>
              </a:solidFill>
              <a:latin typeface="Arial" charset="0"/>
            </a:endParaRPr>
          </a:p>
          <a:p>
            <a:pPr algn="ctr">
              <a:buClr>
                <a:schemeClr val="accent2"/>
              </a:buClr>
              <a:defRPr/>
            </a:pPr>
            <a:r>
              <a:rPr lang="ru-RU" b="1" dirty="0">
                <a:solidFill>
                  <a:srgbClr val="FFFFFF"/>
                </a:solidFill>
                <a:latin typeface="Arial" charset="0"/>
              </a:rPr>
              <a:t>Факс: 8 </a:t>
            </a:r>
            <a:r>
              <a:rPr lang="ru-RU" b="1" dirty="0" smtClean="0">
                <a:solidFill>
                  <a:srgbClr val="FFFFFF"/>
                </a:solidFill>
                <a:latin typeface="Arial" charset="0"/>
              </a:rPr>
              <a:t>(812) 573-97-60</a:t>
            </a:r>
            <a:endParaRPr lang="ru-RU" b="1" dirty="0">
              <a:solidFill>
                <a:srgbClr val="FFFFFF"/>
              </a:solidFill>
              <a:latin typeface="Arial" charset="0"/>
            </a:endParaRPr>
          </a:p>
          <a:p>
            <a:pPr algn="ctr">
              <a:buClr>
                <a:schemeClr val="accent2"/>
              </a:buClr>
              <a:defRPr/>
            </a:pPr>
            <a:r>
              <a:rPr lang="en-US" b="1" dirty="0">
                <a:solidFill>
                  <a:srgbClr val="FFFFFF"/>
                </a:solidFill>
                <a:latin typeface="Arial" charset="0"/>
              </a:rPr>
              <a:t>E-mail: 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</a:rPr>
              <a:t>lidiya-mushko@mail.ru</a:t>
            </a:r>
            <a:endParaRPr lang="ru-RU" sz="2400" b="1" dirty="0">
              <a:solidFill>
                <a:srgbClr val="9D13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63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8640"/>
            <a:ext cx="871296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i="1" dirty="0" smtClean="0">
              <a:solidFill>
                <a:schemeClr val="accent6"/>
              </a:solidFill>
            </a:endParaRPr>
          </a:p>
          <a:p>
            <a:endParaRPr lang="ru-RU" sz="2400" b="1" i="1" dirty="0">
              <a:solidFill>
                <a:schemeClr val="accent6"/>
              </a:solidFill>
            </a:endParaRPr>
          </a:p>
          <a:p>
            <a:pPr algn="just"/>
            <a:r>
              <a:rPr lang="ru-RU" sz="2400" b="1" i="1" dirty="0" smtClean="0">
                <a:solidFill>
                  <a:schemeClr val="accent6"/>
                </a:solidFill>
              </a:rPr>
              <a:t>	</a:t>
            </a:r>
            <a:r>
              <a:rPr lang="ru-RU" sz="2400" b="1" i="1" dirty="0" smtClean="0">
                <a:solidFill>
                  <a:srgbClr val="7030A0"/>
                </a:solidFill>
              </a:rPr>
              <a:t>Дополнительная образовательная программа</a:t>
            </a:r>
            <a:r>
              <a:rPr lang="ru-RU" sz="2400" b="1" dirty="0" smtClean="0">
                <a:solidFill>
                  <a:srgbClr val="7030A0"/>
                </a:solidFill>
              </a:rPr>
              <a:t> – </a:t>
            </a:r>
            <a:r>
              <a:rPr lang="ru-RU" sz="2200" b="1" dirty="0" smtClean="0"/>
              <a:t>это нормативный документ, отражающий модель образовательного процесса, реализуемого на практике в детском образовательном объединении.</a:t>
            </a:r>
          </a:p>
          <a:p>
            <a:pPr algn="just"/>
            <a:endParaRPr lang="ru-RU" sz="2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852936"/>
            <a:ext cx="835292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 smtClean="0"/>
          </a:p>
          <a:p>
            <a:pPr algn="just"/>
            <a:r>
              <a:rPr lang="ru-RU" sz="2400" b="1" dirty="0"/>
              <a:t>	</a:t>
            </a:r>
            <a:r>
              <a:rPr lang="ru-RU" sz="2200" b="1" dirty="0" smtClean="0"/>
              <a:t>Примерные требования к программам дополнительного образования детей, изложенные в приложении к письму Департамента молодежной политики, воспитания и социальной поддержки детей </a:t>
            </a:r>
            <a:r>
              <a:rPr lang="ru-RU" sz="2200" b="1" dirty="0" err="1" smtClean="0"/>
              <a:t>Минобрнауки</a:t>
            </a:r>
            <a:r>
              <a:rPr lang="ru-RU" sz="2200" b="1" dirty="0" smtClean="0"/>
              <a:t> России от 11.12.2006 № 06 - 1844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27363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4718" y="189690"/>
            <a:ext cx="7125113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Классификация программ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98072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Образовательные программы дополнительного образования подразделяются по следующим признакам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1760496"/>
            <a:ext cx="321865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По уровню освоения: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51175" y="1772328"/>
            <a:ext cx="321865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По виду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576" y="2924944"/>
            <a:ext cx="321865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общекультурные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6664" y="4095597"/>
            <a:ext cx="321865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углублённые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66664" y="5207496"/>
            <a:ext cx="321865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профессионально-ориентированные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51175" y="2924944"/>
            <a:ext cx="3218656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типовые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5401" y="4734273"/>
            <a:ext cx="3218656" cy="7787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экспериментальные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82886" y="3827646"/>
            <a:ext cx="3218656" cy="7242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модифицированные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05401" y="5664696"/>
            <a:ext cx="3218656" cy="73502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авторские</a:t>
            </a:r>
            <a:endParaRPr lang="ru-RU" dirty="0">
              <a:solidFill>
                <a:srgbClr val="7030A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67544" y="2060848"/>
            <a:ext cx="0" cy="360384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9" idx="1"/>
          </p:cNvCxnSpPr>
          <p:nvPr/>
        </p:nvCxnSpPr>
        <p:spPr>
          <a:xfrm>
            <a:off x="467544" y="3382144"/>
            <a:ext cx="28803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10" idx="1"/>
          </p:cNvCxnSpPr>
          <p:nvPr/>
        </p:nvCxnSpPr>
        <p:spPr>
          <a:xfrm>
            <a:off x="467544" y="4551918"/>
            <a:ext cx="299120" cy="87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7544" y="2060848"/>
            <a:ext cx="28803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11" idx="1"/>
          </p:cNvCxnSpPr>
          <p:nvPr/>
        </p:nvCxnSpPr>
        <p:spPr>
          <a:xfrm>
            <a:off x="467544" y="5664696"/>
            <a:ext cx="29912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8460432" y="2060848"/>
            <a:ext cx="36004" cy="3971359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8201542" y="2060848"/>
            <a:ext cx="258890" cy="0"/>
          </a:xfrm>
          <a:prstGeom prst="line">
            <a:avLst/>
          </a:prstGeom>
          <a:ln w="3810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12" idx="3"/>
          </p:cNvCxnSpPr>
          <p:nvPr/>
        </p:nvCxnSpPr>
        <p:spPr>
          <a:xfrm>
            <a:off x="8169831" y="3284984"/>
            <a:ext cx="326605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4" idx="3"/>
          </p:cNvCxnSpPr>
          <p:nvPr/>
        </p:nvCxnSpPr>
        <p:spPr>
          <a:xfrm>
            <a:off x="8201542" y="4189782"/>
            <a:ext cx="294894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3" idx="3"/>
          </p:cNvCxnSpPr>
          <p:nvPr/>
        </p:nvCxnSpPr>
        <p:spPr>
          <a:xfrm flipV="1">
            <a:off x="8224057" y="5123658"/>
            <a:ext cx="272379" cy="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endCxn id="15" idx="3"/>
          </p:cNvCxnSpPr>
          <p:nvPr/>
        </p:nvCxnSpPr>
        <p:spPr>
          <a:xfrm flipH="1">
            <a:off x="8224057" y="6032207"/>
            <a:ext cx="272379" cy="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7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2051605"/>
            <a:ext cx="8208912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sz="2200" b="1" dirty="0" smtClean="0">
              <a:solidFill>
                <a:schemeClr val="accent6"/>
              </a:solidFill>
            </a:endParaRPr>
          </a:p>
          <a:p>
            <a:pPr algn="ctr">
              <a:lnSpc>
                <a:spcPct val="80000"/>
              </a:lnSpc>
            </a:pPr>
            <a:endParaRPr lang="ru-RU" sz="2200" b="1" dirty="0" smtClean="0">
              <a:solidFill>
                <a:schemeClr val="accent6"/>
              </a:solidFill>
            </a:endParaRPr>
          </a:p>
          <a:p>
            <a:pPr algn="ctr">
              <a:lnSpc>
                <a:spcPct val="80000"/>
              </a:lnSpc>
            </a:pPr>
            <a:endParaRPr lang="ru-RU" sz="2200" b="1" dirty="0" smtClean="0">
              <a:solidFill>
                <a:schemeClr val="accent6"/>
              </a:solidFill>
            </a:endParaRPr>
          </a:p>
          <a:p>
            <a:pPr algn="ctr">
              <a:lnSpc>
                <a:spcPct val="80000"/>
              </a:lnSpc>
            </a:pPr>
            <a:endParaRPr lang="ru-RU" sz="2200" b="1" dirty="0">
              <a:solidFill>
                <a:schemeClr val="accent6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sz="2200" b="1" dirty="0" smtClean="0">
                <a:solidFill>
                  <a:srgbClr val="7030A0"/>
                </a:solidFill>
              </a:rPr>
              <a:t>Целевой компонент</a:t>
            </a:r>
          </a:p>
          <a:p>
            <a:pPr>
              <a:lnSpc>
                <a:spcPct val="80000"/>
              </a:lnSpc>
            </a:pPr>
            <a:r>
              <a:rPr lang="ru-RU" sz="2200" b="1" i="1" dirty="0" smtClean="0"/>
              <a:t> </a:t>
            </a:r>
            <a:r>
              <a:rPr lang="ru-RU" sz="2200" dirty="0" smtClean="0"/>
              <a:t>Цели и задачи </a:t>
            </a:r>
          </a:p>
          <a:p>
            <a:pPr>
              <a:lnSpc>
                <a:spcPct val="80000"/>
              </a:lnSpc>
            </a:pPr>
            <a:endParaRPr lang="ru-RU" sz="2200" dirty="0" smtClean="0"/>
          </a:p>
          <a:p>
            <a:pPr algn="ctr">
              <a:lnSpc>
                <a:spcPct val="80000"/>
              </a:lnSpc>
            </a:pPr>
            <a:r>
              <a:rPr lang="ru-RU" sz="2000" b="1" i="1" dirty="0" smtClean="0"/>
              <a:t>Зачем? Ради чего? Во имя чего? Каков эффект?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52534" y="260648"/>
            <a:ext cx="8424936" cy="2285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Компоненты образовательной программы</a:t>
            </a:r>
          </a:p>
          <a:p>
            <a:pPr algn="ctr"/>
            <a:endParaRPr lang="ru-RU" sz="2200" b="1" dirty="0" smtClean="0">
              <a:solidFill>
                <a:srgbClr val="7030A0"/>
              </a:solidFill>
            </a:endParaRPr>
          </a:p>
          <a:p>
            <a:pPr algn="ctr"/>
            <a:endParaRPr lang="ru-RU" sz="1050" b="1" dirty="0">
              <a:solidFill>
                <a:srgbClr val="7030A0"/>
              </a:solidFill>
            </a:endParaRPr>
          </a:p>
          <a:p>
            <a:pPr algn="ctr"/>
            <a:r>
              <a:rPr lang="ru-RU" sz="2200" b="1" dirty="0" smtClean="0">
                <a:solidFill>
                  <a:srgbClr val="7030A0"/>
                </a:solidFill>
              </a:rPr>
              <a:t>Субъектный компонент </a:t>
            </a:r>
          </a:p>
          <a:p>
            <a:pPr algn="ctr"/>
            <a:r>
              <a:rPr lang="ru-RU" sz="2200" dirty="0" smtClean="0"/>
              <a:t>Качественный и количественный состав </a:t>
            </a:r>
          </a:p>
          <a:p>
            <a:pPr algn="ctr"/>
            <a:r>
              <a:rPr lang="ru-RU" sz="2200" dirty="0" smtClean="0"/>
              <a:t>участников процесса</a:t>
            </a:r>
            <a:br>
              <a:rPr lang="ru-RU" sz="2200" dirty="0" smtClean="0"/>
            </a:br>
            <a:r>
              <a:rPr lang="ru-RU" sz="2000" b="1" i="1" dirty="0" smtClean="0"/>
              <a:t>Кто? Для кого? На кого направлена деятельность?</a:t>
            </a:r>
            <a:endParaRPr lang="ru-RU" sz="20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227311"/>
            <a:ext cx="727280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200" b="1" dirty="0" smtClean="0">
              <a:solidFill>
                <a:schemeClr val="accent6"/>
              </a:solidFill>
            </a:endParaRPr>
          </a:p>
          <a:p>
            <a:pPr algn="ctr"/>
            <a:endParaRPr lang="ru-RU" sz="2200" b="1" dirty="0">
              <a:solidFill>
                <a:schemeClr val="accent6"/>
              </a:solidFill>
            </a:endParaRPr>
          </a:p>
          <a:p>
            <a:pPr algn="ctr"/>
            <a:endParaRPr lang="ru-RU" sz="2200" b="1" dirty="0" smtClean="0">
              <a:solidFill>
                <a:schemeClr val="accent6"/>
              </a:solidFill>
            </a:endParaRPr>
          </a:p>
          <a:p>
            <a:pPr algn="ctr"/>
            <a:endParaRPr lang="ru-RU" sz="2200" b="1" dirty="0" smtClean="0">
              <a:solidFill>
                <a:schemeClr val="accent6"/>
              </a:solidFill>
            </a:endParaRPr>
          </a:p>
          <a:p>
            <a:pPr algn="ctr"/>
            <a:r>
              <a:rPr lang="ru-RU" sz="2200" b="1" dirty="0" smtClean="0">
                <a:solidFill>
                  <a:srgbClr val="7030A0"/>
                </a:solidFill>
              </a:rPr>
              <a:t>Результативный компонент</a:t>
            </a:r>
            <a:br>
              <a:rPr lang="ru-RU" sz="2200" b="1" dirty="0" smtClean="0">
                <a:solidFill>
                  <a:srgbClr val="7030A0"/>
                </a:solidFill>
              </a:rPr>
            </a:br>
            <a:r>
              <a:rPr lang="ru-RU" sz="2200" i="1" dirty="0" smtClean="0"/>
              <a:t>О</a:t>
            </a:r>
            <a:r>
              <a:rPr lang="ru-RU" sz="2200" dirty="0" smtClean="0"/>
              <a:t>жидаемые результаты</a:t>
            </a:r>
            <a:br>
              <a:rPr lang="ru-RU" sz="2200" dirty="0" smtClean="0"/>
            </a:br>
            <a:r>
              <a:rPr lang="ru-RU" sz="2000" b="1" i="1" dirty="0" smtClean="0"/>
              <a:t>Что в итоге? Каков итог? Что это даст?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7986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2371" y="2762734"/>
            <a:ext cx="81369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7030A0"/>
                </a:solidFill>
              </a:rPr>
              <a:t>Организационный компонент</a:t>
            </a:r>
            <a:br>
              <a:rPr lang="ru-RU" sz="2200" b="1" dirty="0" smtClean="0">
                <a:solidFill>
                  <a:srgbClr val="7030A0"/>
                </a:solidFill>
              </a:rPr>
            </a:br>
            <a:endParaRPr lang="ru-RU" sz="22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2200" dirty="0" smtClean="0"/>
              <a:t>Методы, способы, приемы, этапы, формы </a:t>
            </a:r>
            <a:br>
              <a:rPr lang="ru-RU" sz="2200" dirty="0" smtClean="0"/>
            </a:br>
            <a:r>
              <a:rPr lang="ru-RU" sz="2200" b="1" i="1" dirty="0" smtClean="0"/>
              <a:t>Как? Каким образом?</a:t>
            </a:r>
            <a:r>
              <a:rPr lang="ru-RU" sz="2200" dirty="0" smtClean="0"/>
              <a:t> </a:t>
            </a:r>
            <a:endParaRPr lang="ru-RU"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8206" y="4221088"/>
            <a:ext cx="7416824" cy="156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endParaRPr lang="ru-RU" sz="2200" b="1" i="1" dirty="0" smtClean="0">
              <a:solidFill>
                <a:schemeClr val="accent6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ru-RU" sz="2200" b="1" i="1" dirty="0" smtClean="0">
                <a:solidFill>
                  <a:srgbClr val="7030A0"/>
                </a:solidFill>
              </a:rPr>
              <a:t>Обеспечение</a:t>
            </a:r>
            <a:endParaRPr lang="ru-RU" sz="2200" b="1" dirty="0" smtClean="0">
              <a:solidFill>
                <a:srgbClr val="7030A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200" dirty="0" smtClean="0"/>
              <a:t>Условия, средства, ресурсы</a:t>
            </a:r>
          </a:p>
          <a:p>
            <a:pPr>
              <a:lnSpc>
                <a:spcPct val="90000"/>
              </a:lnSpc>
            </a:pPr>
            <a:endParaRPr lang="ru-RU" sz="2000" b="1" i="1" dirty="0" smtClean="0"/>
          </a:p>
          <a:p>
            <a:pPr algn="ctr">
              <a:lnSpc>
                <a:spcPct val="90000"/>
              </a:lnSpc>
            </a:pPr>
            <a:r>
              <a:rPr lang="ru-RU" sz="2000" b="1" i="1" dirty="0" smtClean="0"/>
              <a:t>С помощью чего?  Что для этого надо?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4757" y="1052736"/>
            <a:ext cx="7848872" cy="150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788" indent="-77788" algn="ctr">
              <a:lnSpc>
                <a:spcPct val="90000"/>
              </a:lnSpc>
            </a:pPr>
            <a:r>
              <a:rPr lang="ru-RU" sz="2200" b="1" dirty="0" smtClean="0">
                <a:solidFill>
                  <a:srgbClr val="7030A0"/>
                </a:solidFill>
              </a:rPr>
              <a:t>Содержательный компонент  </a:t>
            </a:r>
          </a:p>
          <a:p>
            <a:pPr marL="77788" indent="-77788">
              <a:lnSpc>
                <a:spcPct val="90000"/>
              </a:lnSpc>
            </a:pPr>
            <a:r>
              <a:rPr lang="ru-RU" b="1" i="1" dirty="0" smtClean="0"/>
              <a:t> </a:t>
            </a:r>
            <a:r>
              <a:rPr lang="ru-RU" sz="2200" dirty="0" smtClean="0"/>
              <a:t>Суть деятельности. Темы, содержательные блоки, модули, их последовательность или чередование </a:t>
            </a:r>
          </a:p>
          <a:p>
            <a:pPr marL="77788" indent="-77788">
              <a:lnSpc>
                <a:spcPct val="90000"/>
              </a:lnSpc>
            </a:pPr>
            <a:endParaRPr lang="ru-RU" b="1" i="1" dirty="0" smtClean="0"/>
          </a:p>
          <a:p>
            <a:pPr marL="77788" indent="-77788" algn="ctr">
              <a:lnSpc>
                <a:spcPct val="90000"/>
              </a:lnSpc>
            </a:pPr>
            <a:r>
              <a:rPr lang="ru-RU" b="1" i="1" dirty="0" smtClean="0"/>
              <a:t>Что?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323" y="188640"/>
            <a:ext cx="7746389" cy="9244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Компоненты образовательной программы</a:t>
            </a:r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4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25113" cy="9244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Структура </a:t>
            </a:r>
            <a:r>
              <a:rPr lang="ru-RU" sz="2400" b="1" dirty="0" smtClean="0">
                <a:solidFill>
                  <a:srgbClr val="7030A0"/>
                </a:solidFill>
              </a:rPr>
              <a:t/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образовательной программы дополнительного образования детей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4690" y="1146003"/>
            <a:ext cx="8208912" cy="491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ru-RU" sz="2000" b="1" dirty="0" smtClean="0">
                <a:effectLst/>
              </a:rPr>
              <a:t>как правило, включает следующие  элементы: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8340" y="1784039"/>
            <a:ext cx="2897563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1. Титульный лист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90056" y="3812839"/>
            <a:ext cx="3168352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4. Содержание программы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20277" y="5184034"/>
            <a:ext cx="3078088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6. Список литературы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20619" y="2438264"/>
            <a:ext cx="3027040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2. Пояснительную записку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07704" y="3097830"/>
            <a:ext cx="3096344" cy="7027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3. Учебно-тематический план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55876" y="4465982"/>
            <a:ext cx="3492388" cy="7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5. Материально-техническое обеспечение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1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73439" y="188640"/>
            <a:ext cx="7125113" cy="92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effectLst/>
              </a:rPr>
              <a:t>Пояснительная</a:t>
            </a:r>
            <a:r>
              <a:rPr lang="ru-RU" sz="24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effectLst/>
              </a:rPr>
              <a:t>записка</a:t>
            </a:r>
            <a:r>
              <a:rPr lang="ru-RU" sz="2400" b="1" dirty="0" smtClean="0">
                <a:effectLst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908720"/>
            <a:ext cx="81369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effectLst/>
              </a:rPr>
              <a:t>отражает информацию исчерпывающего характера: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98847" y="1412776"/>
            <a:ext cx="813413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/>
              <a:t>Направленность дополнительной образовательной </a:t>
            </a:r>
            <a:r>
              <a:rPr lang="ru-RU" sz="2000" dirty="0" smtClean="0"/>
              <a:t>программы(одну из десяти);</a:t>
            </a:r>
            <a:endParaRPr lang="ru-RU" sz="20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/>
              <a:t>Новизну, актуальность, педагогическую целесообразность;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smtClean="0"/>
              <a:t>Цель </a:t>
            </a:r>
            <a:r>
              <a:rPr lang="ru-RU" sz="2000" dirty="0"/>
              <a:t>и задачи дополнительной образовательной программы;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 smtClean="0"/>
              <a:t>Возраст </a:t>
            </a:r>
            <a:r>
              <a:rPr lang="ru-RU" sz="2000" dirty="0"/>
              <a:t>детей, участвующих в реализации данной дополнительной образовательной программы;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/>
              <a:t>Сроки реализации данной дополнительной образовательной </a:t>
            </a:r>
            <a:r>
              <a:rPr lang="ru-RU" sz="2000" dirty="0" smtClean="0"/>
              <a:t>программы;</a:t>
            </a:r>
            <a:endParaRPr lang="ru-RU" sz="20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/>
              <a:t>Формы и режим занятий;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/>
              <a:t>Ожидаемые результаты и способы определения их результативности;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dirty="0"/>
              <a:t>Формы подведения итогов реализации дополнительной образовательной </a:t>
            </a:r>
            <a:r>
              <a:rPr lang="ru-RU" sz="2000" dirty="0" smtClean="0"/>
              <a:t>программы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868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849234" y="1268760"/>
            <a:ext cx="3218656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Цель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33345" y="2636912"/>
            <a:ext cx="3218656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Задачи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5293" y="4146037"/>
            <a:ext cx="2448272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обучающие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15816" y="5517232"/>
            <a:ext cx="3218656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Ожидаемые результаты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92996" y="4145969"/>
            <a:ext cx="2531132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развивающие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48198" y="4147728"/>
            <a:ext cx="2506216" cy="71845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воспитательные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96005" y="188640"/>
            <a:ext cx="7125113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Проектирование программы</a:t>
            </a:r>
            <a:endParaRPr lang="ru-RU" sz="2400" b="1" dirty="0">
              <a:solidFill>
                <a:srgbClr val="7030A0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458562" y="2055912"/>
            <a:ext cx="0" cy="504056"/>
          </a:xfrm>
          <a:prstGeom prst="straightConnector1">
            <a:avLst/>
          </a:prstGeom>
          <a:ln w="5715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2051720" y="3501008"/>
            <a:ext cx="1224136" cy="504056"/>
          </a:xfrm>
          <a:prstGeom prst="straightConnector1">
            <a:avLst/>
          </a:prstGeom>
          <a:ln w="5715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390323" y="3502767"/>
            <a:ext cx="0" cy="644961"/>
          </a:xfrm>
          <a:prstGeom prst="straightConnector1">
            <a:avLst/>
          </a:prstGeom>
          <a:ln w="5715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580112" y="3501008"/>
            <a:ext cx="1368152" cy="504056"/>
          </a:xfrm>
          <a:prstGeom prst="straightConnector1">
            <a:avLst/>
          </a:prstGeom>
          <a:ln w="5715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907704" y="5013176"/>
            <a:ext cx="1512168" cy="435023"/>
          </a:xfrm>
          <a:prstGeom prst="straightConnector1">
            <a:avLst/>
          </a:prstGeom>
          <a:ln w="5715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390323" y="5013176"/>
            <a:ext cx="0" cy="435023"/>
          </a:xfrm>
          <a:prstGeom prst="straightConnector1">
            <a:avLst/>
          </a:prstGeom>
          <a:ln w="5715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5492114" y="5013175"/>
            <a:ext cx="1512168" cy="435023"/>
          </a:xfrm>
          <a:prstGeom prst="straightConnector1">
            <a:avLst/>
          </a:prstGeom>
          <a:ln w="5715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38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427" y="260648"/>
            <a:ext cx="7125113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Учебно-тематический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план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062" y="1052736"/>
            <a:ext cx="80648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sz="2000" b="1" dirty="0" smtClean="0"/>
              <a:t>       Учебно-тематический </a:t>
            </a:r>
            <a:r>
              <a:rPr lang="ru-RU" sz="2000" b="1" dirty="0"/>
              <a:t>план раскрывает последовательность изучения тем предлагаемого курса и количество часов на каждую из них; определяет соотношение учебного времени, отводимого на теоретические и практические занятия.</a:t>
            </a:r>
          </a:p>
          <a:p>
            <a:pPr algn="just"/>
            <a:r>
              <a:rPr lang="ru-RU" sz="2000" b="1" dirty="0" smtClean="0"/>
              <a:t>       При </a:t>
            </a:r>
            <a:r>
              <a:rPr lang="ru-RU" sz="2000" b="1" dirty="0"/>
              <a:t>распределении учебного времени </a:t>
            </a:r>
            <a:r>
              <a:rPr lang="ru-RU" sz="2000" b="1" dirty="0" smtClean="0"/>
              <a:t> необходимо руководствоваться </a:t>
            </a:r>
            <a:r>
              <a:rPr lang="ru-RU" sz="2000" b="1" dirty="0"/>
              <a:t>следующими </a:t>
            </a:r>
            <a:r>
              <a:rPr lang="ru-RU" sz="2000" b="1" dirty="0" smtClean="0"/>
              <a:t>нормами: </a:t>
            </a:r>
            <a:endParaRPr lang="ru-RU" sz="20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981658"/>
              </p:ext>
            </p:extLst>
          </p:nvPr>
        </p:nvGraphicFramePr>
        <p:xfrm>
          <a:off x="1025202" y="4293096"/>
          <a:ext cx="7291214" cy="2050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7607"/>
                <a:gridCol w="1499191"/>
                <a:gridCol w="1584176"/>
                <a:gridCol w="2160240"/>
              </a:tblGrid>
              <a:tr h="357372">
                <a:tc>
                  <a:txBody>
                    <a:bodyPr/>
                    <a:lstStyle/>
                    <a:p>
                      <a:pPr marL="33655" marR="12065" algn="ctr">
                        <a:spcAft>
                          <a:spcPts val="0"/>
                        </a:spcAft>
                      </a:pPr>
                      <a:r>
                        <a:rPr lang="ru-RU" sz="1400" b="0" spc="40" dirty="0">
                          <a:solidFill>
                            <a:srgbClr val="7030A0"/>
                          </a:solidFill>
                          <a:effectLst/>
                        </a:rPr>
                        <a:t>Продолжитель­</a:t>
                      </a:r>
                      <a:r>
                        <a:rPr lang="ru-RU" sz="1400" b="0" spc="50" dirty="0">
                          <a:solidFill>
                            <a:srgbClr val="7030A0"/>
                          </a:solidFill>
                          <a:effectLst/>
                        </a:rPr>
                        <a:t>ность занятия</a:t>
                      </a:r>
                      <a:endParaRPr lang="ru-RU" sz="1400" b="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spc="-20" dirty="0">
                          <a:solidFill>
                            <a:srgbClr val="7030A0"/>
                          </a:solidFill>
                          <a:effectLst/>
                        </a:rPr>
                        <a:t>Периодичность </a:t>
                      </a:r>
                      <a:endParaRPr lang="ru-RU" sz="1400" b="0" spc="-20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spc="-20" dirty="0" smtClean="0">
                          <a:solidFill>
                            <a:srgbClr val="7030A0"/>
                          </a:solidFill>
                          <a:effectLst/>
                        </a:rPr>
                        <a:t>в </a:t>
                      </a:r>
                      <a:r>
                        <a:rPr lang="ru-RU" sz="1400" b="0" spc="-15" dirty="0">
                          <a:solidFill>
                            <a:srgbClr val="7030A0"/>
                          </a:solidFill>
                          <a:effectLst/>
                        </a:rPr>
                        <a:t>неделю</a:t>
                      </a:r>
                      <a:endParaRPr lang="ru-RU" sz="1400" b="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spc="-15" dirty="0">
                          <a:solidFill>
                            <a:srgbClr val="7030A0"/>
                          </a:solidFill>
                          <a:effectLst/>
                        </a:rPr>
                        <a:t>Количество </a:t>
                      </a:r>
                      <a:r>
                        <a:rPr lang="ru-RU" sz="1400" b="0" spc="-15" dirty="0" smtClean="0">
                          <a:solidFill>
                            <a:srgbClr val="7030A0"/>
                          </a:solidFill>
                          <a:effectLst/>
                        </a:rPr>
                        <a:t>часов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spc="-15" dirty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ru-RU" sz="1400" b="0" spc="-5" dirty="0">
                          <a:solidFill>
                            <a:srgbClr val="7030A0"/>
                          </a:solidFill>
                          <a:effectLst/>
                        </a:rPr>
                        <a:t>в неделю</a:t>
                      </a:r>
                      <a:endParaRPr lang="ru-RU" sz="1400" b="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spc="-15" dirty="0">
                          <a:solidFill>
                            <a:srgbClr val="7030A0"/>
                          </a:solidFill>
                          <a:effectLst/>
                        </a:rPr>
                        <a:t>Количество часов </a:t>
                      </a:r>
                      <a:r>
                        <a:rPr lang="ru-RU" sz="1400" b="0" spc="-45" dirty="0">
                          <a:solidFill>
                            <a:srgbClr val="7030A0"/>
                          </a:solidFill>
                          <a:effectLst/>
                        </a:rPr>
                        <a:t>в год</a:t>
                      </a:r>
                      <a:endParaRPr lang="ru-RU" sz="1400" b="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41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spc="-10" dirty="0">
                          <a:solidFill>
                            <a:srgbClr val="7030A0"/>
                          </a:solidFill>
                          <a:effectLst/>
                        </a:rPr>
                        <a:t>1 час</a:t>
                      </a:r>
                      <a:endParaRPr lang="ru-RU" sz="1400" b="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spc="-15" dirty="0">
                          <a:solidFill>
                            <a:srgbClr val="7030A0"/>
                          </a:solidFill>
                          <a:effectLst/>
                        </a:rPr>
                        <a:t>2 раза</a:t>
                      </a:r>
                      <a:endParaRPr lang="ru-RU" sz="1400" b="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spc="-5">
                          <a:solidFill>
                            <a:srgbClr val="7030A0"/>
                          </a:solidFill>
                          <a:effectLst/>
                        </a:rPr>
                        <a:t>2 часа</a:t>
                      </a:r>
                      <a:endParaRPr lang="ru-RU" sz="1400" b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7030A0"/>
                          </a:solidFill>
                          <a:effectLst/>
                        </a:rPr>
                        <a:t>72 часа</a:t>
                      </a:r>
                      <a:endParaRPr lang="ru-RU" sz="1400" b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8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spc="-5" dirty="0">
                          <a:solidFill>
                            <a:srgbClr val="7030A0"/>
                          </a:solidFill>
                          <a:effectLst/>
                        </a:rPr>
                        <a:t>2 часа</a:t>
                      </a:r>
                      <a:endParaRPr lang="ru-RU" sz="1400" b="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spc="-15" dirty="0">
                          <a:solidFill>
                            <a:srgbClr val="7030A0"/>
                          </a:solidFill>
                          <a:effectLst/>
                        </a:rPr>
                        <a:t>2 раза</a:t>
                      </a:r>
                      <a:endParaRPr lang="ru-RU" sz="1400" b="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spc="-5" dirty="0">
                          <a:solidFill>
                            <a:srgbClr val="7030A0"/>
                          </a:solidFill>
                          <a:effectLst/>
                        </a:rPr>
                        <a:t>4 часа</a:t>
                      </a:r>
                      <a:endParaRPr lang="ru-RU" sz="1400" b="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spc="-10">
                          <a:solidFill>
                            <a:srgbClr val="7030A0"/>
                          </a:solidFill>
                          <a:effectLst/>
                        </a:rPr>
                        <a:t>144 часа</a:t>
                      </a:r>
                      <a:endParaRPr lang="ru-RU" sz="1400" b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41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spc="-5" dirty="0">
                          <a:solidFill>
                            <a:srgbClr val="7030A0"/>
                          </a:solidFill>
                          <a:effectLst/>
                        </a:rPr>
                        <a:t>2 часа</a:t>
                      </a:r>
                      <a:endParaRPr lang="ru-RU" sz="1400" b="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spc="-15" dirty="0">
                          <a:solidFill>
                            <a:srgbClr val="7030A0"/>
                          </a:solidFill>
                          <a:effectLst/>
                        </a:rPr>
                        <a:t>3 раза</a:t>
                      </a:r>
                      <a:endParaRPr lang="ru-RU" sz="1400" b="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7030A0"/>
                          </a:solidFill>
                          <a:effectLst/>
                        </a:rPr>
                        <a:t>6 часов</a:t>
                      </a:r>
                      <a:endParaRPr lang="ru-RU" sz="1400" b="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7030A0"/>
                          </a:solidFill>
                          <a:effectLst/>
                        </a:rPr>
                        <a:t>216 часов</a:t>
                      </a:r>
                      <a:endParaRPr lang="ru-RU" sz="1400" b="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634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spc="30" dirty="0">
                          <a:solidFill>
                            <a:srgbClr val="7030A0"/>
                          </a:solidFill>
                          <a:effectLst/>
                        </a:rPr>
                        <a:t>З часа</a:t>
                      </a:r>
                      <a:endParaRPr lang="ru-RU" sz="1400" b="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spc="-15" dirty="0">
                          <a:solidFill>
                            <a:srgbClr val="7030A0"/>
                          </a:solidFill>
                          <a:effectLst/>
                        </a:rPr>
                        <a:t>2 раза</a:t>
                      </a:r>
                      <a:endParaRPr lang="ru-RU" sz="1400" b="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spc="-5" dirty="0">
                          <a:solidFill>
                            <a:srgbClr val="7030A0"/>
                          </a:solidFill>
                          <a:effectLst/>
                        </a:rPr>
                        <a:t>6 часов</a:t>
                      </a:r>
                      <a:endParaRPr lang="ru-RU" sz="1400" b="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7030A0"/>
                          </a:solidFill>
                          <a:effectLst/>
                        </a:rPr>
                        <a:t>216 часов</a:t>
                      </a:r>
                      <a:endParaRPr lang="ru-RU" sz="1400" b="0" dirty="0">
                        <a:solidFill>
                          <a:srgbClr val="7030A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30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TC101972873[[fn=Лето]]</Template>
  <TotalTime>336</TotalTime>
  <Words>554</Words>
  <Application>Microsoft Office PowerPoint</Application>
  <PresentationFormat>Экран (4:3)</PresentationFormat>
  <Paragraphs>192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Summer</vt:lpstr>
      <vt:lpstr>Образовательная программа дополнительного образования детей</vt:lpstr>
      <vt:lpstr>Презентация PowerPoint</vt:lpstr>
      <vt:lpstr>Классификация программ</vt:lpstr>
      <vt:lpstr>Презентация PowerPoint</vt:lpstr>
      <vt:lpstr>Компоненты образовательной программы </vt:lpstr>
      <vt:lpstr>Структура  образовательной программы дополнительного образования детей</vt:lpstr>
      <vt:lpstr>Пояснительная записка </vt:lpstr>
      <vt:lpstr>Проектирование программы</vt:lpstr>
      <vt:lpstr>Учебно-тематический план</vt:lpstr>
      <vt:lpstr>Содержание образовательной программы</vt:lpstr>
      <vt:lpstr>Материально-техническое обеспечение</vt:lpstr>
      <vt:lpstr>Список литературы</vt:lpstr>
      <vt:lpstr>Проверь себя!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дополнительного образования</dc:title>
  <dc:creator>4</dc:creator>
  <cp:lastModifiedBy>Л.П. Мушко</cp:lastModifiedBy>
  <cp:revision>52</cp:revision>
  <dcterms:created xsi:type="dcterms:W3CDTF">2012-05-01T15:43:36Z</dcterms:created>
  <dcterms:modified xsi:type="dcterms:W3CDTF">2012-09-28T07:20:19Z</dcterms:modified>
</cp:coreProperties>
</file>