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4"/>
  </p:notesMasterIdLst>
  <p:sldIdLst>
    <p:sldId id="256" r:id="rId2"/>
    <p:sldId id="274" r:id="rId3"/>
    <p:sldId id="257" r:id="rId4"/>
    <p:sldId id="273" r:id="rId5"/>
    <p:sldId id="275" r:id="rId6"/>
    <p:sldId id="261" r:id="rId7"/>
    <p:sldId id="289" r:id="rId8"/>
    <p:sldId id="286" r:id="rId9"/>
    <p:sldId id="291" r:id="rId10"/>
    <p:sldId id="293" r:id="rId11"/>
    <p:sldId id="294" r:id="rId12"/>
    <p:sldId id="259" r:id="rId13"/>
    <p:sldId id="270" r:id="rId14"/>
    <p:sldId id="272" r:id="rId15"/>
    <p:sldId id="276" r:id="rId16"/>
    <p:sldId id="277" r:id="rId17"/>
    <p:sldId id="282" r:id="rId18"/>
    <p:sldId id="266" r:id="rId19"/>
    <p:sldId id="267" r:id="rId20"/>
    <p:sldId id="269" r:id="rId21"/>
    <p:sldId id="279" r:id="rId22"/>
    <p:sldId id="295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918C70-9728-401B-A2A2-610C03B2E3B2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7DC6BB-90C5-4682-9AC9-B9FE7C2822C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7DC6BB-90C5-4682-9AC9-B9FE7C2822CD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903FD1B0-C00C-45C2-818C-DB8AB64A1B1E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53D6390-1963-40CD-88C7-86B6079F55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FD1B0-C00C-45C2-818C-DB8AB64A1B1E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D6390-1963-40CD-88C7-86B6079F55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FD1B0-C00C-45C2-818C-DB8AB64A1B1E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D6390-1963-40CD-88C7-86B6079F55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903FD1B0-C00C-45C2-818C-DB8AB64A1B1E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D6390-1963-40CD-88C7-86B6079F55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903FD1B0-C00C-45C2-818C-DB8AB64A1B1E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53D6390-1963-40CD-88C7-86B6079F552B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03FD1B0-C00C-45C2-818C-DB8AB64A1B1E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53D6390-1963-40CD-88C7-86B6079F55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903FD1B0-C00C-45C2-818C-DB8AB64A1B1E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53D6390-1963-40CD-88C7-86B6079F55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FD1B0-C00C-45C2-818C-DB8AB64A1B1E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D6390-1963-40CD-88C7-86B6079F55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03FD1B0-C00C-45C2-818C-DB8AB64A1B1E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53D6390-1963-40CD-88C7-86B6079F55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903FD1B0-C00C-45C2-818C-DB8AB64A1B1E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53D6390-1963-40CD-88C7-86B6079F55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903FD1B0-C00C-45C2-818C-DB8AB64A1B1E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53D6390-1963-40CD-88C7-86B6079F55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03FD1B0-C00C-45C2-818C-DB8AB64A1B1E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53D6390-1963-40CD-88C7-86B6079F552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&#1084;&#1072;&#1084;&#1072;\&#1087;&#1088;&#1077;&#1079;&#1077;&#1085;&#1090;&#1072;&#1094;&#1080;&#1080;\8&#1082;&#1083;\&#1053;&#1057;\&#1087;&#1088;%20&#1043;&#1052;\&#1076;&#1086;&#1089;&#1090;&#1091;&#1095;&#1072;&#1090;&#1100;&#1089;&#1103;%20&#1076;&#1086;%20&#1085;&#1077;&#1073;&#1077;&#1089;.mp3" TargetMode="External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13min.ru/" TargetMode="External"/><Relationship Id="rId2" Type="http://schemas.openxmlformats.org/officeDocument/2006/relationships/hyperlink" Target="http://www.braintools.ru/article/6297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071678"/>
            <a:ext cx="9144000" cy="914400"/>
          </a:xfrm>
        </p:spPr>
        <p:txBody>
          <a:bodyPr>
            <a:normAutofit fontScale="90000"/>
          </a:bodyPr>
          <a:lstStyle/>
          <a:p>
            <a:r>
              <a:rPr lang="ru-RU" sz="6000" b="1" cap="all" dirty="0" smtClean="0">
                <a:ln w="9000" cmpd="sng">
                  <a:solidFill>
                    <a:schemeClr val="accent5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Практическая работа:</a:t>
            </a:r>
            <a:r>
              <a:rPr lang="ru-RU" b="1" cap="all" dirty="0" smtClean="0">
                <a:ln w="9000" cmpd="sng">
                  <a:solidFill>
                    <a:schemeClr val="accent5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b="1" cap="all" dirty="0" smtClean="0">
                <a:ln w="9000" cmpd="sng">
                  <a:solidFill>
                    <a:schemeClr val="accent5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7300" b="1" cap="all" dirty="0" smtClean="0">
                <a:ln w="9000" cmpd="sng">
                  <a:solidFill>
                    <a:schemeClr val="accent5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«Асимметрия    </a:t>
            </a:r>
            <a:br>
              <a:rPr lang="ru-RU" sz="7300" b="1" cap="all" dirty="0" smtClean="0">
                <a:ln w="9000" cmpd="sng">
                  <a:solidFill>
                    <a:schemeClr val="accent5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7300" b="1" cap="all" dirty="0" smtClean="0">
                <a:ln w="9000" cmpd="sng">
                  <a:solidFill>
                    <a:schemeClr val="accent5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       головного </a:t>
            </a:r>
            <a:r>
              <a:rPr lang="en-US" sz="7300" b="1" cap="all" dirty="0" smtClean="0">
                <a:ln w="9000" cmpd="sng">
                  <a:solidFill>
                    <a:schemeClr val="accent5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          </a:t>
            </a:r>
            <a:r>
              <a:rPr lang="ru-RU" sz="7300" b="1" cap="all" dirty="0" smtClean="0">
                <a:ln w="9000" cmpd="sng">
                  <a:solidFill>
                    <a:schemeClr val="accent5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  </a:t>
            </a:r>
            <a:br>
              <a:rPr lang="ru-RU" sz="7300" b="1" cap="all" dirty="0" smtClean="0">
                <a:ln w="9000" cmpd="sng">
                  <a:solidFill>
                    <a:schemeClr val="accent5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7300" b="1" cap="all" dirty="0" smtClean="0">
                <a:ln w="9000" cmpd="sng">
                  <a:solidFill>
                    <a:schemeClr val="accent5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                   мозга»</a:t>
            </a:r>
            <a:endParaRPr lang="ru-RU" sz="7300" b="1" cap="all" dirty="0">
              <a:ln w="9000" cmpd="sng">
                <a:solidFill>
                  <a:schemeClr val="accent5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28662" y="4572008"/>
            <a:ext cx="42148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Составила: учитель биологии </a:t>
            </a:r>
          </a:p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высшей квалификационной категории</a:t>
            </a:r>
          </a:p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Журавлева Марина Витальевна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512064"/>
            <a:ext cx="7043758" cy="914400"/>
          </a:xfrm>
        </p:spPr>
        <p:txBody>
          <a:bodyPr>
            <a:normAutofit fontScale="90000"/>
          </a:bodyPr>
          <a:lstStyle/>
          <a:p>
            <a:r>
              <a:rPr lang="ru-RU" sz="4000" b="1" cap="all" dirty="0" smtClean="0">
                <a:ln w="9000" cmpd="sng">
                  <a:solidFill>
                    <a:schemeClr val="accent5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Уточняющие</a:t>
            </a:r>
            <a:r>
              <a:rPr lang="en-US" sz="4000" b="1" cap="all" dirty="0" smtClean="0">
                <a:ln w="9000" cmpd="sng">
                  <a:solidFill>
                    <a:schemeClr val="accent5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4000" b="1" cap="all" dirty="0" smtClean="0">
                <a:ln w="9000" cmpd="sng">
                  <a:solidFill>
                    <a:schemeClr val="accent5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вопросы: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9- хорошо говоришь, быстро запоминаешь правила, стихотворения, то + в ЛП, если нет , то + в ПП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14612" y="1928802"/>
            <a:ext cx="3714776" cy="35719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120242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Задание 5:</a:t>
            </a:r>
            <a:r>
              <a:rPr lang="ru-RU" b="1" dirty="0" smtClean="0"/>
              <a:t> </a:t>
            </a:r>
            <a:r>
              <a:rPr lang="ru-RU" dirty="0" smtClean="0">
                <a:ln w="6350"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solidFill>
                  <a:schemeClr val="accent5">
                    <a:lumMod val="60000"/>
                    <a:lumOff val="40000"/>
                  </a:schemeClr>
                </a:solidFill>
              </a:rPr>
              <a:t>написать любые 3                 </a:t>
            </a:r>
            <a:br>
              <a:rPr lang="ru-RU" dirty="0" smtClean="0">
                <a:ln w="6350"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ru-RU" dirty="0" smtClean="0">
                <a:ln w="6350"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solidFill>
                  <a:schemeClr val="accent5">
                    <a:lumMod val="60000"/>
                    <a:lumOff val="40000"/>
                  </a:schemeClr>
                </a:solidFill>
              </a:rPr>
              <a:t>          прилагательных - какое оно?</a:t>
            </a:r>
            <a:endParaRPr lang="ru-RU" dirty="0">
              <a:ln w="6350">
                <a:solidFill>
                  <a:schemeClr val="accent5">
                    <a:lumMod val="60000"/>
                    <a:lumOff val="40000"/>
                  </a:schemeClr>
                </a:solidFill>
              </a:ln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074" name="Picture 2" descr="F:\мои рисунки\анимация\gkgmbm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643174" y="2000240"/>
            <a:ext cx="3841970" cy="32147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1399032"/>
          </a:xfrm>
        </p:spPr>
        <p:txBody>
          <a:bodyPr>
            <a:normAutofit/>
          </a:bodyPr>
          <a:lstStyle/>
          <a:p>
            <a:r>
              <a:rPr lang="ru-RU" sz="4000" b="1" cap="all" spc="0" dirty="0" smtClean="0">
                <a:ln w="9000" cmpd="sng">
                  <a:solidFill>
                    <a:schemeClr val="accent5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Ответ:</a:t>
            </a:r>
            <a:endParaRPr lang="ru-RU" sz="4000" b="1" cap="all" spc="0" dirty="0">
              <a:ln w="9000" cmpd="sng">
                <a:solidFill>
                  <a:schemeClr val="accent5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9001156" cy="542928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   </a:t>
            </a:r>
            <a:r>
              <a:rPr lang="ru-RU" dirty="0" smtClean="0">
                <a:solidFill>
                  <a:srgbClr val="FFFF00"/>
                </a:solidFill>
              </a:rPr>
              <a:t>Если</a:t>
            </a:r>
            <a:r>
              <a:rPr lang="ru-RU" dirty="0" smtClean="0"/>
              <a:t> вы написали оттенки цвета, вкуса: яркое, сладкое, красное, сочное, вкусное, ароматное, то ставите + в ПП</a:t>
            </a:r>
          </a:p>
          <a:p>
            <a:pPr>
              <a:buNone/>
            </a:pPr>
            <a:r>
              <a:rPr lang="ru-RU" dirty="0" smtClean="0"/>
              <a:t>      </a:t>
            </a:r>
            <a:r>
              <a:rPr lang="en-US" dirty="0" smtClean="0"/>
              <a:t> </a:t>
            </a:r>
            <a:r>
              <a:rPr lang="ru-RU" dirty="0" smtClean="0">
                <a:solidFill>
                  <a:srgbClr val="FFFF00"/>
                </a:solidFill>
              </a:rPr>
              <a:t>Если</a:t>
            </a:r>
            <a:r>
              <a:rPr lang="ru-RU" dirty="0" smtClean="0"/>
              <a:t> вы написали форму: круглое, маленькое, большое, объемное, овальное, то ставите + в ЛП</a:t>
            </a: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       </a:t>
            </a:r>
            <a:r>
              <a:rPr lang="ru-RU" dirty="0" smtClean="0">
                <a:solidFill>
                  <a:srgbClr val="FFFF00"/>
                </a:solidFill>
              </a:rPr>
              <a:t>ПОЧЕМУ?</a:t>
            </a:r>
          </a:p>
          <a:p>
            <a:pPr>
              <a:buNone/>
            </a:pPr>
            <a:r>
              <a:rPr lang="ru-RU" dirty="0" smtClean="0"/>
              <a:t>ПП- видят чувствами, больше воспринимают </a:t>
            </a:r>
            <a:r>
              <a:rPr lang="en-US" dirty="0" smtClean="0"/>
              <a:t>  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ru-RU" dirty="0" smtClean="0"/>
              <a:t>детали</a:t>
            </a:r>
          </a:p>
          <a:p>
            <a:pPr>
              <a:buNone/>
            </a:pPr>
            <a:r>
              <a:rPr lang="ru-RU" dirty="0" smtClean="0"/>
              <a:t>ЛП- видят больше форму, воспринимают 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ru-RU" dirty="0" smtClean="0"/>
              <a:t>целиком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0"/>
            <a:ext cx="4071938" cy="6643688"/>
          </a:xfrm>
        </p:spPr>
        <p:txBody>
          <a:bodyPr>
            <a:normAutofit fontScale="925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>
              <a:buNone/>
            </a:pPr>
            <a:r>
              <a:rPr lang="ru-RU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ru-RU" sz="3600" b="1" dirty="0" smtClean="0">
                <a:solidFill>
                  <a:srgbClr val="FFFF00"/>
                </a:solidFill>
              </a:rPr>
              <a:t>Задание </a:t>
            </a:r>
            <a:r>
              <a:rPr lang="en-US" sz="3600" b="1" dirty="0" smtClean="0">
                <a:solidFill>
                  <a:srgbClr val="FFFF00"/>
                </a:solidFill>
              </a:rPr>
              <a:t>11:</a:t>
            </a:r>
            <a:r>
              <a:rPr lang="ru-RU" sz="3600" b="1" dirty="0" smtClean="0">
                <a:solidFill>
                  <a:srgbClr val="FFFF00"/>
                </a:solidFill>
              </a:rPr>
              <a:t> </a:t>
            </a:r>
            <a:r>
              <a:rPr lang="ru-RU" sz="3600" b="1" cap="all" dirty="0" smtClean="0">
                <a:ln w="9000" cmpd="sng">
                  <a:solidFill>
                    <a:schemeClr val="accent5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Внимательно рассмотрите рисунок. </a:t>
            </a:r>
          </a:p>
          <a:p>
            <a:pPr>
              <a:buNone/>
            </a:pPr>
            <a:r>
              <a:rPr lang="ru-RU" sz="3600" b="1" cap="all" dirty="0" smtClean="0">
                <a:ln w="9000" cmpd="sng">
                  <a:solidFill>
                    <a:schemeClr val="accent5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Что вы увидели?</a:t>
            </a:r>
            <a:endParaRPr lang="ru-RU" sz="3600" b="1" dirty="0" smtClean="0">
              <a:ln w="9000" cmpd="sng">
                <a:solidFill>
                  <a:schemeClr val="accent5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>
              <a:buNone/>
            </a:pPr>
            <a:r>
              <a:rPr lang="ru-RU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  </a:t>
            </a:r>
            <a:r>
              <a:rPr lang="ru-RU" b="1" dirty="0" smtClean="0">
                <a:ln>
                  <a:prstDash val="solid"/>
                </a:ln>
                <a:solidFill>
                  <a:schemeClr val="tx1">
                    <a:lumMod val="95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На что первое вы больше обратили внимание на:</a:t>
            </a:r>
          </a:p>
          <a:p>
            <a:pPr>
              <a:buNone/>
            </a:pPr>
            <a:r>
              <a:rPr lang="ru-RU" b="1" dirty="0" smtClean="0">
                <a:ln>
                  <a:prstDash val="solid"/>
                </a:ln>
                <a:solidFill>
                  <a:schemeClr val="tx1">
                    <a:lumMod val="95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1- лицо</a:t>
            </a:r>
          </a:p>
          <a:p>
            <a:pPr>
              <a:buNone/>
            </a:pPr>
            <a:r>
              <a:rPr lang="ru-RU" b="1" dirty="0" smtClean="0">
                <a:ln>
                  <a:prstDash val="solid"/>
                </a:ln>
                <a:solidFill>
                  <a:schemeClr val="tx1">
                    <a:lumMod val="95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2- животных</a:t>
            </a:r>
          </a:p>
          <a:p>
            <a:pPr>
              <a:buNone/>
            </a:pPr>
            <a:r>
              <a:rPr lang="ru-RU" b="1" dirty="0" smtClean="0">
                <a:ln>
                  <a:prstDash val="solid"/>
                </a:ln>
                <a:solidFill>
                  <a:schemeClr val="tx1">
                    <a:lumMod val="95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3- кто сразу и лицо, и животных</a:t>
            </a:r>
          </a:p>
          <a:p>
            <a:pPr>
              <a:buNone/>
            </a:pPr>
            <a:endParaRPr lang="ru-RU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1026" name="Picture 2" descr="E:\1159973441_avatarz1158626249_i_9651_full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343399" y="0"/>
            <a:ext cx="4800601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4000" b="1" cap="all" spc="0" dirty="0" smtClean="0">
                <a:ln w="9000" cmpd="sng">
                  <a:solidFill>
                    <a:schemeClr val="accent5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Ответ:</a:t>
            </a:r>
            <a:endParaRPr lang="ru-RU" sz="4000" b="1" cap="all" spc="0" dirty="0">
              <a:ln w="9000" cmpd="sng">
                <a:solidFill>
                  <a:schemeClr val="accent5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Кто видит и лицо и животных сразу, то ставят   +  в ЛП</a:t>
            </a:r>
          </a:p>
          <a:p>
            <a:endParaRPr lang="ru-RU" dirty="0" smtClean="0"/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Кто видит  только лицо </a:t>
            </a:r>
            <a:r>
              <a:rPr lang="en-US" dirty="0" smtClean="0"/>
              <a:t>   </a:t>
            </a:r>
            <a:r>
              <a:rPr lang="ru-RU" dirty="0" smtClean="0"/>
              <a:t>или</a:t>
            </a:r>
            <a:r>
              <a:rPr lang="en-US" dirty="0" smtClean="0"/>
              <a:t>  </a:t>
            </a:r>
            <a:r>
              <a:rPr lang="ru-RU" dirty="0" smtClean="0"/>
              <a:t> только животных, ставят   +   в ПП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ртём\Pictures\фото\калтинки\a02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12064"/>
            <a:ext cx="9144000" cy="9144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Задание </a:t>
            </a:r>
            <a:r>
              <a:rPr lang="en-US" b="1" dirty="0" smtClean="0">
                <a:solidFill>
                  <a:srgbClr val="FFFF00"/>
                </a:solidFill>
              </a:rPr>
              <a:t>12</a:t>
            </a:r>
            <a:r>
              <a:rPr lang="ru-RU" b="1" dirty="0" smtClean="0">
                <a:solidFill>
                  <a:srgbClr val="FFFF00"/>
                </a:solidFill>
              </a:rPr>
              <a:t>: </a:t>
            </a: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             </a:t>
            </a:r>
            <a:r>
              <a:rPr lang="ru-RU" b="1" cap="all" spc="0" dirty="0" smtClean="0">
                <a:ln w="9000" cmpd="sng">
                  <a:solidFill>
                    <a:schemeClr val="accent5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Внимательно Слушайте</a:t>
            </a:r>
            <a:endParaRPr lang="ru-RU" b="1" cap="all" spc="0" dirty="0">
              <a:ln w="9000" cmpd="sng">
                <a:solidFill>
                  <a:schemeClr val="accent5">
                    <a:lumMod val="60000"/>
                    <a:lumOff val="4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достучаться до небес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email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37433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cap="all" spc="0" dirty="0" smtClean="0">
                <a:ln w="9000" cmpd="sng">
                  <a:solidFill>
                    <a:schemeClr val="accent5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Ответ:</a:t>
            </a:r>
            <a:endParaRPr lang="ru-RU" b="1" cap="all" spc="0" dirty="0">
              <a:ln w="9000" cmpd="sng">
                <a:solidFill>
                  <a:schemeClr val="accent5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Кто больше обращает внимание на текст, чем на  музыку и шумы, ставит   +   в ЛП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Тот, кто больше воспринимает музыку , прислушивается к шумам, как к дополнительному сопровождению, ставит +  в ПП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1212174"/>
          </a:xfrm>
        </p:spPr>
        <p:txBody>
          <a:bodyPr>
            <a:normAutofit fontScale="90000"/>
          </a:bodyPr>
          <a:lstStyle/>
          <a:p>
            <a:r>
              <a:rPr lang="ru-RU" sz="3490" b="1" dirty="0" smtClean="0">
                <a:solidFill>
                  <a:srgbClr val="FFFF00"/>
                </a:solidFill>
              </a:rPr>
              <a:t>Задание </a:t>
            </a:r>
            <a:r>
              <a:rPr lang="en-US" sz="3490" b="1" dirty="0" smtClean="0">
                <a:solidFill>
                  <a:srgbClr val="FFFF00"/>
                </a:solidFill>
              </a:rPr>
              <a:t>13</a:t>
            </a:r>
            <a:r>
              <a:rPr lang="ru-RU" sz="3490" b="1" dirty="0" smtClean="0">
                <a:solidFill>
                  <a:srgbClr val="FFFF00"/>
                </a:solidFill>
              </a:rPr>
              <a:t>:</a:t>
            </a:r>
            <a:r>
              <a:rPr lang="ru-RU" sz="3490" dirty="0" smtClean="0">
                <a:solidFill>
                  <a:srgbClr val="FFFF00"/>
                </a:solidFill>
              </a:rPr>
              <a:t/>
            </a:r>
            <a:br>
              <a:rPr lang="ru-RU" sz="3490" dirty="0" smtClean="0">
                <a:solidFill>
                  <a:srgbClr val="FFFF00"/>
                </a:solidFill>
              </a:rPr>
            </a:br>
            <a:r>
              <a:rPr lang="ru-RU" sz="3490" dirty="0" smtClean="0">
                <a:solidFill>
                  <a:srgbClr val="FFFF00"/>
                </a:solidFill>
              </a:rPr>
              <a:t>            </a:t>
            </a:r>
            <a:r>
              <a:rPr lang="ru-RU" b="1" cap="all" spc="0" dirty="0" smtClean="0">
                <a:ln w="9000" cmpd="sng">
                  <a:solidFill>
                    <a:schemeClr val="accent5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Внимательно наблюдайте:</a:t>
            </a:r>
            <a:endParaRPr lang="ru-RU" dirty="0">
              <a:ln w="9000" cmpd="sng">
                <a:solidFill>
                  <a:schemeClr val="accent5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Picture 45" descr="C:\Documents and Settings\шк№5\Мои документы\Мои рисунки\patrick_nuo_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 l="28992" t="32374" r="26757" b="40363"/>
          <a:stretch>
            <a:fillRect/>
          </a:stretch>
        </p:blipFill>
        <p:spPr bwMode="auto">
          <a:xfrm>
            <a:off x="5429256" y="3357562"/>
            <a:ext cx="2071702" cy="1143008"/>
          </a:xfrm>
          <a:prstGeom prst="rect">
            <a:avLst/>
          </a:prstGeom>
          <a:noFill/>
        </p:spPr>
      </p:pic>
      <p:pic>
        <p:nvPicPr>
          <p:cNvPr id="7" name="Picture 45" descr="C:\Documents and Settings\шк№5\Мои документы\Мои рисунки\patrick_nuo_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 l="37216" t="55738" r="31955" b="16393"/>
          <a:stretch>
            <a:fillRect/>
          </a:stretch>
        </p:blipFill>
        <p:spPr bwMode="auto">
          <a:xfrm>
            <a:off x="5929322" y="1857364"/>
            <a:ext cx="1500198" cy="1214446"/>
          </a:xfrm>
          <a:prstGeom prst="rect">
            <a:avLst/>
          </a:prstGeom>
          <a:noFill/>
        </p:spPr>
      </p:pic>
      <p:pic>
        <p:nvPicPr>
          <p:cNvPr id="6" name="Picture 45" descr="C:\Documents and Settings\шк№5\Мои документы\Мои рисунки\patrick_nuo_0.jp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email"/>
          <a:srcRect l="15194" t="8197" r="15806" b="68852"/>
          <a:stretch>
            <a:fillRect/>
          </a:stretch>
        </p:blipFill>
        <p:spPr bwMode="auto">
          <a:xfrm>
            <a:off x="5786438" y="5214938"/>
            <a:ext cx="3357562" cy="1000125"/>
          </a:xfrm>
          <a:prstGeom prst="rect">
            <a:avLst/>
          </a:prstGeom>
          <a:noFill/>
        </p:spPr>
      </p:pic>
      <p:pic>
        <p:nvPicPr>
          <p:cNvPr id="8" name="Picture 45" descr="C:\Documents and Settings\шк№5\Мои документы\Мои рисунки\patrick_nuo_0.jp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928813"/>
            <a:ext cx="4865688" cy="43576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cap="all" spc="0" dirty="0" smtClean="0">
                <a:ln w="9000" cmpd="sng">
                  <a:solidFill>
                    <a:schemeClr val="accent5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Ответ:</a:t>
            </a:r>
            <a:endParaRPr lang="ru-RU" sz="4000" b="1" cap="all" spc="0" dirty="0">
              <a:ln w="9000" cmpd="sng">
                <a:solidFill>
                  <a:schemeClr val="accent5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Если можете представить картинку из кусочков, то развито аналитическое мышление, абстрактное последовательно восприятие, то + в ЛП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Если все сразу лучше и трудно по кусочкам, то развито цельное, конкретное и одновременное восприятие, то + в ПП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416738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ru-RU" sz="4400" b="1" dirty="0" smtClean="0">
                <a:solidFill>
                  <a:srgbClr val="FFFF00"/>
                </a:solidFill>
              </a:rPr>
              <a:t>Задание </a:t>
            </a:r>
            <a:r>
              <a:rPr lang="en-US" sz="4400" b="1" dirty="0" smtClean="0">
                <a:solidFill>
                  <a:srgbClr val="FFFF00"/>
                </a:solidFill>
              </a:rPr>
              <a:t>14</a:t>
            </a:r>
            <a:r>
              <a:rPr lang="ru-RU" sz="4400" b="1" dirty="0" smtClean="0">
                <a:solidFill>
                  <a:srgbClr val="FFFF00"/>
                </a:solidFill>
              </a:rPr>
              <a:t>:</a:t>
            </a:r>
            <a:r>
              <a:rPr lang="ru-RU" sz="4400" dirty="0" smtClean="0">
                <a:solidFill>
                  <a:srgbClr val="FFFF00"/>
                </a:solidFill>
              </a:rPr>
              <a:t/>
            </a:r>
            <a:br>
              <a:rPr lang="ru-RU" sz="4400" dirty="0" smtClean="0">
                <a:solidFill>
                  <a:srgbClr val="FFFF00"/>
                </a:solidFill>
              </a:rPr>
            </a:br>
            <a:r>
              <a:rPr lang="ru-RU" sz="4400" b="1" dirty="0" smtClean="0">
                <a:ln w="6350"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solidFill>
                  <a:schemeClr val="accent5">
                    <a:lumMod val="60000"/>
                    <a:lumOff val="40000"/>
                  </a:schemeClr>
                </a:solidFill>
              </a:rPr>
              <a:t>           </a:t>
            </a:r>
            <a:r>
              <a:rPr lang="ru-RU" sz="4400" b="1" cap="all" dirty="0" smtClean="0">
                <a:ln w="9000" cmpd="sng">
                  <a:solidFill>
                    <a:schemeClr val="accent5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внимательно слушайте:</a:t>
            </a:r>
            <a:r>
              <a:rPr lang="ru-RU" b="1" cap="all" dirty="0" smtClean="0">
                <a:ln w="9000" cmpd="sng">
                  <a:solidFill>
                    <a:schemeClr val="accent5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ru-RU" b="1" spc="0" dirty="0">
              <a:ln w="9000" cmpd="sng">
                <a:solidFill>
                  <a:schemeClr val="accent5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5786446" y="1770501"/>
            <a:ext cx="3357554" cy="4525963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Если выделилась слюна, то + в ЛП, если нет , то + в ПП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400552" cy="4525963"/>
          </a:xfrm>
        </p:spPr>
        <p:txBody>
          <a:bodyPr/>
          <a:lstStyle/>
          <a:p>
            <a:r>
              <a:rPr lang="ru-RU" dirty="0" smtClean="0"/>
              <a:t>Достаешь красивый </a:t>
            </a:r>
            <a:r>
              <a:rPr lang="ru-RU" dirty="0" err="1" smtClean="0"/>
              <a:t>солнечножелтый</a:t>
            </a:r>
            <a:r>
              <a:rPr lang="ru-RU" dirty="0" smtClean="0"/>
              <a:t> лимон, кладешь на доску и начинаешь резать тонкими кружочками. Аромат заполняет пространство, а сок брызгает н</a:t>
            </a:r>
            <a:r>
              <a:rPr lang="ru-RU" dirty="0" smtClean="0"/>
              <a:t>а руку…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cap="all" dirty="0" smtClean="0">
                <a:ln w="9000" cmpd="sng">
                  <a:solidFill>
                    <a:schemeClr val="accent5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Условия выполнения:</a:t>
            </a:r>
            <a:endParaRPr lang="ru-RU" sz="4000" b="1" cap="all" dirty="0">
              <a:ln w="9000" cmpd="sng">
                <a:solidFill>
                  <a:schemeClr val="accent5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285860"/>
            <a:ext cx="7772400" cy="52149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1. Выполнять задания быстро и четко.</a:t>
            </a:r>
          </a:p>
          <a:p>
            <a:pPr>
              <a:buNone/>
            </a:pPr>
            <a:r>
              <a:rPr lang="ru-RU" dirty="0" smtClean="0"/>
              <a:t>2. Не произносит ответы вслух.</a:t>
            </a:r>
          </a:p>
          <a:p>
            <a:pPr>
              <a:buNone/>
            </a:pPr>
            <a:r>
              <a:rPr lang="ru-RU" dirty="0" smtClean="0"/>
              <a:t>3. Отвечать честно по  отношению к себе, ваши исследования и ответы не будут обнародованы.  </a:t>
            </a:r>
          </a:p>
          <a:p>
            <a:pPr lvl="0">
              <a:buNone/>
            </a:pPr>
            <a:r>
              <a:rPr lang="ru-RU" dirty="0" smtClean="0"/>
              <a:t>4. Не подсматривать ответы у соседа, вы же определяете  свои особенности полушарий, да и лучше  себя сами знаете.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12064"/>
            <a:ext cx="8715404" cy="1345300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ru-RU" sz="4400" b="1" cap="all" spc="0" dirty="0" smtClean="0">
                <a:ln w="9000" cmpd="sng">
                  <a:solidFill>
                    <a:schemeClr val="accent5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 Итог: </a:t>
            </a:r>
            <a:r>
              <a:rPr lang="ru-RU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4400" b="1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/>
            </a:r>
            <a:br>
              <a:rPr lang="ru-RU" sz="4400" b="1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endParaRPr lang="ru-RU" sz="4400" b="1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8258204" cy="52125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/>
              <a:t>1. Подсчитайте   +  по строчкам.</a:t>
            </a:r>
          </a:p>
          <a:p>
            <a:pPr>
              <a:buNone/>
            </a:pPr>
            <a:r>
              <a:rPr lang="ru-RU" sz="3600" b="1" dirty="0" smtClean="0"/>
              <a:t>2. Сделайте вывод, какое </a:t>
            </a:r>
            <a:r>
              <a:rPr lang="en-US" sz="3600" b="1" dirty="0" smtClean="0"/>
              <a:t>    </a:t>
            </a:r>
          </a:p>
          <a:p>
            <a:pPr>
              <a:buNone/>
            </a:pPr>
            <a:r>
              <a:rPr lang="en-US" sz="3600" b="1" dirty="0" smtClean="0"/>
              <a:t>        </a:t>
            </a:r>
            <a:r>
              <a:rPr lang="ru-RU" sz="3600" b="1" dirty="0" smtClean="0"/>
              <a:t>полушарие </a:t>
            </a:r>
            <a:r>
              <a:rPr lang="en-US" sz="3600" b="1" dirty="0" smtClean="0"/>
              <a:t>                      </a:t>
            </a:r>
          </a:p>
          <a:p>
            <a:pPr>
              <a:buNone/>
            </a:pPr>
            <a:r>
              <a:rPr lang="en-US" sz="3600" b="1" dirty="0" smtClean="0"/>
              <a:t>           </a:t>
            </a:r>
            <a:r>
              <a:rPr lang="ru-RU" sz="3600" b="1" dirty="0" smtClean="0"/>
              <a:t>доминир</a:t>
            </a:r>
            <a:r>
              <a:rPr lang="ru-RU" sz="4000" b="1" dirty="0" smtClean="0"/>
              <a:t>ует?</a:t>
            </a:r>
            <a:endParaRPr lang="ru-RU" sz="4000" b="1" dirty="0"/>
          </a:p>
        </p:txBody>
      </p:sp>
      <p:pic>
        <p:nvPicPr>
          <p:cNvPr id="4" name="Picture 3" descr="I:\brain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643570" y="2394951"/>
            <a:ext cx="3500430" cy="44630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86800" cy="1212174"/>
          </a:xfrm>
        </p:spPr>
        <p:txBody>
          <a:bodyPr>
            <a:noAutofit/>
          </a:bodyPr>
          <a:lstStyle/>
          <a:p>
            <a:r>
              <a:rPr lang="ru-RU" sz="4000" b="1" cap="all" spc="0" dirty="0" smtClean="0">
                <a:ln w="9000" cmpd="sng">
                  <a:solidFill>
                    <a:schemeClr val="accent5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Альтернативное домашнее                </a:t>
            </a:r>
            <a:br>
              <a:rPr lang="ru-RU" sz="4000" b="1" cap="all" spc="0" dirty="0" smtClean="0">
                <a:ln w="9000" cmpd="sng">
                  <a:solidFill>
                    <a:schemeClr val="accent5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4000" b="1" cap="all" dirty="0" smtClean="0">
                <a:ln w="9000" cmpd="sng">
                  <a:solidFill>
                    <a:schemeClr val="accent5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                 </a:t>
            </a:r>
            <a:r>
              <a:rPr lang="ru-RU" sz="4000" b="1" cap="all" spc="0" dirty="0" smtClean="0">
                <a:ln w="9000" cmpd="sng">
                  <a:solidFill>
                    <a:schemeClr val="accent5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задание</a:t>
            </a:r>
            <a:endParaRPr lang="ru-RU" sz="4000" b="1" cap="all" spc="0" dirty="0">
              <a:ln w="9000" cmpd="sng">
                <a:solidFill>
                  <a:schemeClr val="accent5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dirty="0" smtClean="0"/>
              <a:t>1. Определить дома своих  родных на доминирования  полушарий головного мозга.</a:t>
            </a:r>
          </a:p>
          <a:p>
            <a:pPr lvl="0">
              <a:buNone/>
            </a:pPr>
            <a:r>
              <a:rPr lang="ru-RU" dirty="0" smtClean="0"/>
              <a:t>2. Найти в дополнительных источниках асимметрию в природе, связанные с биологией.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500042"/>
            <a:ext cx="8715404" cy="5954733"/>
          </a:xfrm>
        </p:spPr>
        <p:txBody>
          <a:bodyPr>
            <a:normAutofit lnSpcReduction="10000"/>
          </a:bodyPr>
          <a:lstStyle/>
          <a:p>
            <a:r>
              <a:rPr lang="ru-RU" sz="2600" dirty="0" err="1" smtClean="0"/>
              <a:t>Костандов</a:t>
            </a:r>
            <a:r>
              <a:rPr lang="ru-RU" sz="2600" dirty="0" smtClean="0"/>
              <a:t> Э.А.  Асимметрия зрительного восприятия и взаимодействия больших полушарий головного мозга </a:t>
            </a:r>
            <a:r>
              <a:rPr lang="ru-RU" sz="2600" dirty="0" smtClean="0"/>
              <a:t>человека, Тр</a:t>
            </a:r>
            <a:r>
              <a:rPr lang="ru-RU" sz="2600" dirty="0" smtClean="0"/>
              <a:t>. </a:t>
            </a:r>
            <a:r>
              <a:rPr lang="ru-RU" sz="2600" dirty="0" err="1" smtClean="0"/>
              <a:t>Моск</a:t>
            </a:r>
            <a:r>
              <a:rPr lang="ru-RU" sz="2600" dirty="0" smtClean="0"/>
              <a:t>. НИИ психиатрии, </a:t>
            </a:r>
            <a:r>
              <a:rPr lang="ru-RU" sz="2600" dirty="0" smtClean="0"/>
              <a:t>1976</a:t>
            </a:r>
          </a:p>
          <a:p>
            <a:r>
              <a:rPr lang="ru-RU" sz="2600" dirty="0" smtClean="0"/>
              <a:t>Попова Наталья </a:t>
            </a:r>
            <a:r>
              <a:rPr lang="ru-RU" sz="2600" dirty="0" smtClean="0"/>
              <a:t>Михайловна «Учет </a:t>
            </a:r>
            <a:r>
              <a:rPr lang="ru-RU" sz="2600" dirty="0" err="1" smtClean="0"/>
              <a:t>психофизио-логических</a:t>
            </a:r>
            <a:r>
              <a:rPr lang="ru-RU" sz="2600" dirty="0" smtClean="0"/>
              <a:t> </a:t>
            </a:r>
            <a:r>
              <a:rPr lang="ru-RU" sz="2600" dirty="0" smtClean="0"/>
              <a:t>особенностей учащихся с асимметрией полушарий головного мозга в учебном </a:t>
            </a:r>
            <a:r>
              <a:rPr lang="ru-RU" sz="2600" dirty="0" smtClean="0"/>
              <a:t>процессе» </a:t>
            </a:r>
            <a:endParaRPr lang="ru-RU" sz="2600" dirty="0" smtClean="0"/>
          </a:p>
          <a:p>
            <a:r>
              <a:rPr lang="ru-RU" sz="2600" dirty="0" smtClean="0"/>
              <a:t>Психология </a:t>
            </a:r>
            <a:r>
              <a:rPr lang="ru-RU" sz="2600" dirty="0" smtClean="0"/>
              <a:t>и педагогика: Учебное </a:t>
            </a:r>
            <a:r>
              <a:rPr lang="ru-RU" sz="2600" dirty="0" smtClean="0"/>
              <a:t>пособие, М</a:t>
            </a:r>
            <a:r>
              <a:rPr lang="ru-RU" sz="2600" dirty="0" smtClean="0"/>
              <a:t>.: Центр, </a:t>
            </a:r>
            <a:r>
              <a:rPr lang="ru-RU" sz="2600" dirty="0" smtClean="0"/>
              <a:t>1996</a:t>
            </a:r>
            <a:endParaRPr lang="ru-RU" sz="2600" dirty="0" smtClean="0"/>
          </a:p>
          <a:p>
            <a:r>
              <a:rPr lang="ru-RU" sz="2600" dirty="0" smtClean="0"/>
              <a:t> </a:t>
            </a:r>
            <a:r>
              <a:rPr lang="ru-RU" sz="2600" dirty="0" smtClean="0"/>
              <a:t>Спрингер С., </a:t>
            </a:r>
            <a:r>
              <a:rPr lang="ru-RU" sz="2600" dirty="0" err="1" smtClean="0"/>
              <a:t>Дейч</a:t>
            </a:r>
            <a:r>
              <a:rPr lang="ru-RU" sz="2600" dirty="0" smtClean="0"/>
              <a:t> Г. Левый мозг, правый </a:t>
            </a:r>
            <a:r>
              <a:rPr lang="ru-RU" sz="2600" dirty="0" smtClean="0"/>
              <a:t>мозг, М</a:t>
            </a:r>
            <a:r>
              <a:rPr lang="ru-RU" sz="2600" dirty="0" smtClean="0"/>
              <a:t>.: Медицина, </a:t>
            </a:r>
            <a:r>
              <a:rPr lang="ru-RU" sz="2600" dirty="0" smtClean="0"/>
              <a:t>1983</a:t>
            </a:r>
          </a:p>
          <a:p>
            <a:r>
              <a:rPr lang="en-US" sz="2600" dirty="0" smtClean="0">
                <a:hlinkClick r:id="rId2"/>
              </a:rPr>
              <a:t>http://</a:t>
            </a:r>
            <a:r>
              <a:rPr lang="en-US" sz="2600" dirty="0" smtClean="0">
                <a:hlinkClick r:id="rId2"/>
              </a:rPr>
              <a:t>www.braintools.ru/article/6297</a:t>
            </a:r>
            <a:endParaRPr lang="ru-RU" sz="2600" dirty="0" smtClean="0"/>
          </a:p>
          <a:p>
            <a:r>
              <a:rPr lang="en-US" sz="2600" dirty="0" smtClean="0">
                <a:hlinkClick r:id="rId3"/>
              </a:rPr>
              <a:t>http://www.13min.ru</a:t>
            </a:r>
            <a:r>
              <a:rPr lang="en-US" sz="2600" dirty="0" smtClean="0">
                <a:hlinkClick r:id="rId3"/>
              </a:rPr>
              <a:t>/</a:t>
            </a:r>
            <a:endParaRPr lang="ru-RU" sz="26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535741" y="-321459"/>
            <a:ext cx="1285908" cy="1928826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ru-RU" sz="5400" b="1" spc="0" dirty="0" smtClean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Цель:</a:t>
            </a:r>
            <a:endParaRPr lang="ru-RU" sz="5400" b="1" spc="0" dirty="0">
              <a:ln>
                <a:solidFill>
                  <a:schemeClr val="accent5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3143240" y="2000240"/>
            <a:ext cx="3357586" cy="1000132"/>
          </a:xfrm>
        </p:spPr>
        <p:txBody>
          <a:bodyPr>
            <a:normAutofit fontScale="92500"/>
          </a:bodyPr>
          <a:lstStyle/>
          <a:p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1400" b="1" cap="all" dirty="0" smtClean="0">
                <a:ln w="9000" cmpd="sng">
                  <a:solidFill>
                    <a:schemeClr val="accent5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     </a:t>
            </a:r>
            <a:r>
              <a:rPr lang="ru-RU" sz="4000" b="1" cap="all" dirty="0" smtClean="0">
                <a:ln w="9000" cmpd="sng">
                  <a:solidFill>
                    <a:schemeClr val="accent5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а  может ?</a:t>
            </a:r>
            <a:endParaRPr lang="ru-RU" sz="4000" b="1" cap="all" dirty="0">
              <a:ln w="9000" cmpd="sng">
                <a:solidFill>
                  <a:schemeClr val="accent5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428860" y="0"/>
            <a:ext cx="6715140" cy="1928802"/>
          </a:xfrm>
        </p:spPr>
        <p:txBody>
          <a:bodyPr>
            <a:normAutofit fontScale="77500" lnSpcReduction="200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>
              <a:buNone/>
            </a:pPr>
            <a:r>
              <a:rPr lang="ru-RU" sz="4400" b="1" dirty="0" smtClean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 Определить доминантное полушарие и доказать асимметрию головного мозга.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215074" y="1643050"/>
            <a:ext cx="235745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200" b="1" cap="all" dirty="0" smtClean="0">
                <a:ln w="9000" cmpd="sng">
                  <a:solidFill>
                    <a:schemeClr val="accent5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Левое</a:t>
            </a:r>
            <a:r>
              <a:rPr lang="ru-RU" sz="4000" b="1" cap="all" dirty="0" smtClean="0">
                <a:ln w="9000" cmpd="sng">
                  <a:solidFill>
                    <a:schemeClr val="accent5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?</a:t>
            </a:r>
            <a:endParaRPr lang="ru-RU" sz="4000" b="1" cap="all" dirty="0">
              <a:ln w="9000" cmpd="sng">
                <a:solidFill>
                  <a:schemeClr val="accent5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643042" y="1785926"/>
            <a:ext cx="20002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200" b="1" cap="all" dirty="0" smtClean="0">
                <a:ln w="9000" cmpd="sng">
                  <a:solidFill>
                    <a:schemeClr val="accent5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Правое </a:t>
            </a:r>
          </a:p>
          <a:p>
            <a:pPr>
              <a:buNone/>
            </a:pPr>
            <a:r>
              <a:rPr lang="ru-RU" sz="3200" b="1" cap="all" dirty="0" smtClean="0">
                <a:ln w="9000" cmpd="sng">
                  <a:solidFill>
                    <a:schemeClr val="accent5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       </a:t>
            </a:r>
            <a:r>
              <a:rPr lang="ru-RU" sz="4000" b="1" cap="all" dirty="0" smtClean="0">
                <a:ln w="9000" cmpd="sng">
                  <a:solidFill>
                    <a:schemeClr val="accent5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?</a:t>
            </a:r>
          </a:p>
        </p:txBody>
      </p:sp>
      <p:pic>
        <p:nvPicPr>
          <p:cNvPr id="2050" name="Picture 2" descr="E:\атлас\1261654769_47f18ede98a3aed2e34dc7ddd611731e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00166" y="2928934"/>
            <a:ext cx="6677265" cy="3929066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1500166" y="2928934"/>
            <a:ext cx="6715172" cy="2143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/>
      <p:bldP spid="9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399032"/>
          </a:xfrm>
        </p:spPr>
        <p:txBody>
          <a:bodyPr>
            <a:normAutofit/>
          </a:bodyPr>
          <a:lstStyle/>
          <a:p>
            <a:r>
              <a:rPr lang="ru-RU" sz="4000" b="1" cap="all" spc="0" dirty="0" smtClean="0">
                <a:ln w="9000" cmpd="sng">
                  <a:solidFill>
                    <a:schemeClr val="accent5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Пояснение:</a:t>
            </a:r>
            <a:endParaRPr lang="ru-RU" sz="4000" b="1" cap="all" spc="0" dirty="0">
              <a:ln w="9000" cmpd="sng">
                <a:solidFill>
                  <a:schemeClr val="accent5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928670"/>
            <a:ext cx="8429684" cy="292895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     </a:t>
            </a:r>
            <a:r>
              <a:rPr lang="ru-RU" sz="3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Доминанта</a:t>
            </a:r>
            <a:r>
              <a:rPr lang="ru-RU" sz="3600" dirty="0" smtClean="0"/>
              <a:t> (доминирование) – это преобладание одного признака, части, объекта над   другим. </a:t>
            </a:r>
            <a:endParaRPr lang="ru-RU" sz="3600" dirty="0"/>
          </a:p>
        </p:txBody>
      </p:sp>
      <p:pic>
        <p:nvPicPr>
          <p:cNvPr id="1027" name="Picture 3" descr="E:\атлас\mozgi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14678" y="2714620"/>
            <a:ext cx="571500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cap="all" spc="0" dirty="0" smtClean="0">
                <a:ln w="9000" cmpd="sng">
                  <a:solidFill>
                    <a:schemeClr val="accent5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Асимметрия -</a:t>
            </a:r>
            <a:endParaRPr lang="ru-RU" sz="4000" b="1" cap="all" spc="0" dirty="0">
              <a:ln w="9000" cmpd="sng">
                <a:solidFill>
                  <a:schemeClr val="accent5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14488"/>
            <a:ext cx="9144000" cy="4572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/>
              <a:t>Неравнозначная работа,</a:t>
            </a:r>
          </a:p>
          <a:p>
            <a:pPr algn="ctr">
              <a:buNone/>
            </a:pPr>
            <a:r>
              <a:rPr lang="ru-RU" sz="4000" dirty="0" smtClean="0"/>
              <a:t>восприятие деятельности и объектов</a:t>
            </a:r>
          </a:p>
          <a:p>
            <a:pPr algn="ctr">
              <a:buNone/>
            </a:pPr>
            <a:r>
              <a:rPr lang="ru-RU" sz="4000" dirty="0" smtClean="0"/>
              <a:t>каждым из полушарий.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42908" y="142852"/>
            <a:ext cx="9144000" cy="914400"/>
          </a:xfrm>
        </p:spPr>
        <p:txBody>
          <a:bodyPr>
            <a:normAutofit fontScale="90000"/>
          </a:bodyPr>
          <a:lstStyle/>
          <a:p>
            <a:r>
              <a:rPr lang="ru-RU" sz="4400" b="1" cap="all" spc="0" dirty="0" smtClean="0">
                <a:ln w="9000" cmpd="sng">
                  <a:solidFill>
                    <a:schemeClr val="accent5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Сделайте запись по образцу:</a:t>
            </a:r>
            <a:endParaRPr lang="ru-RU" sz="4400" b="1" cap="all" spc="0" dirty="0">
              <a:ln w="9000" cmpd="sng">
                <a:solidFill>
                  <a:schemeClr val="accent5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472518" cy="492922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Правое (ПП)</a:t>
            </a:r>
          </a:p>
          <a:p>
            <a:pPr>
              <a:buNone/>
            </a:pPr>
            <a:r>
              <a:rPr lang="ru-RU" dirty="0" smtClean="0"/>
              <a:t>Левое    (ЛП)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    При выполнении </a:t>
            </a:r>
            <a:r>
              <a:rPr lang="en-US" smtClean="0"/>
              <a:t>(14 ) </a:t>
            </a:r>
            <a:r>
              <a:rPr lang="ru-RU" dirty="0" smtClean="0"/>
              <a:t>задания в каждой строке ставьте плюс.    Варианты ответов бывают:</a:t>
            </a:r>
          </a:p>
          <a:p>
            <a:pPr>
              <a:buNone/>
            </a:pPr>
            <a:r>
              <a:rPr lang="ru-RU" dirty="0" smtClean="0"/>
              <a:t>+    в правом, </a:t>
            </a:r>
          </a:p>
          <a:p>
            <a:pPr>
              <a:buNone/>
            </a:pPr>
            <a:r>
              <a:rPr lang="ru-RU" dirty="0" smtClean="0"/>
              <a:t>+    в левом, </a:t>
            </a:r>
          </a:p>
          <a:p>
            <a:pPr>
              <a:buNone/>
            </a:pPr>
            <a:r>
              <a:rPr lang="ru-RU" dirty="0" smtClean="0"/>
              <a:t>+    и в правом и в левом, если вы сомневаетесь в выборе (ответ крайне редкий)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00034" y="2071678"/>
            <a:ext cx="7215238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3536943" y="2106603"/>
            <a:ext cx="1071570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4108447" y="2106603"/>
            <a:ext cx="1071570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3822695" y="2106603"/>
            <a:ext cx="1071570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3251191" y="2106603"/>
            <a:ext cx="1071570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2679687" y="2106603"/>
            <a:ext cx="1071570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2965439" y="2106603"/>
            <a:ext cx="1071570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5037141" y="2106603"/>
            <a:ext cx="1071570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4394199" y="2106603"/>
            <a:ext cx="1071570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4751389" y="2106603"/>
            <a:ext cx="1071570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857255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ru-RU" b="1" dirty="0" smtClean="0">
                <a:ln w="9000" cmpd="sng">
                  <a:solidFill>
                    <a:schemeClr val="accent5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Уточняющие вопросы:</a:t>
            </a:r>
            <a:r>
              <a:rPr lang="ru-RU" cap="none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    </a:t>
            </a:r>
            <a:endParaRPr lang="ru-RU" sz="4400" cap="none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285720" y="1500174"/>
            <a:ext cx="8858280" cy="5143536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3200" dirty="0" smtClean="0">
                <a:solidFill>
                  <a:schemeClr val="tx1">
                    <a:lumMod val="95000"/>
                  </a:schemeClr>
                </a:solidFill>
              </a:rPr>
              <a:t>1- если ты -       , то + в ПП, если ты-         , то + в  ЛП</a:t>
            </a:r>
          </a:p>
          <a:p>
            <a:pPr algn="l"/>
            <a:r>
              <a:rPr lang="ru-RU" sz="3200" dirty="0" smtClean="0">
                <a:solidFill>
                  <a:schemeClr val="tx1">
                    <a:lumMod val="95000"/>
                  </a:schemeClr>
                </a:solidFill>
              </a:rPr>
              <a:t>2- если ты – правша, то в ЛП, если ты – левша, то в ПП</a:t>
            </a:r>
          </a:p>
          <a:p>
            <a:pPr algn="l"/>
            <a:r>
              <a:rPr lang="ru-RU" sz="3200" dirty="0" smtClean="0">
                <a:solidFill>
                  <a:schemeClr val="tx1">
                    <a:lumMod val="95000"/>
                  </a:schemeClr>
                </a:solidFill>
              </a:rPr>
              <a:t>3- если занимаешься</a:t>
            </a:r>
          </a:p>
          <a:p>
            <a:pPr algn="l"/>
            <a:r>
              <a:rPr lang="ru-RU" sz="3200" dirty="0" smtClean="0">
                <a:solidFill>
                  <a:schemeClr val="tx1">
                    <a:lumMod val="95000"/>
                  </a:schemeClr>
                </a:solidFill>
              </a:rPr>
              <a:t>спортом, гимнастикой, танцуешь, делаешь зарядку, то + в ЛП, если нет, то + в ПП</a:t>
            </a:r>
          </a:p>
          <a:p>
            <a:pPr algn="l"/>
            <a:r>
              <a:rPr lang="ru-RU" sz="3200" dirty="0" smtClean="0">
                <a:solidFill>
                  <a:schemeClr val="tx1">
                    <a:lumMod val="95000"/>
                  </a:schemeClr>
                </a:solidFill>
              </a:rPr>
              <a:t>4- любишь математику, решать задачи, то + в ЛП, если любишь литературу, то + В ПП </a:t>
            </a:r>
            <a:endParaRPr lang="ru-RU" sz="3200" dirty="0">
              <a:solidFill>
                <a:schemeClr val="tx1">
                  <a:lumMod val="95000"/>
                </a:schemeClr>
              </a:solidFill>
            </a:endParaRPr>
          </a:p>
        </p:txBody>
      </p:sp>
      <p:pic>
        <p:nvPicPr>
          <p:cNvPr id="1027" name="Picture 3" descr="F:\мои рисунки\анимация\13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715272" y="1500174"/>
            <a:ext cx="571500" cy="5715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</p:pic>
      <p:pic>
        <p:nvPicPr>
          <p:cNvPr id="1028" name="Picture 4" descr="F:\мои рисунки\анимация\12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000364" y="1428736"/>
            <a:ext cx="571500" cy="5715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42844" y="214290"/>
            <a:ext cx="3857620" cy="1470025"/>
          </a:xfrm>
        </p:spPr>
        <p:txBody>
          <a:bodyPr>
            <a:normAutofit/>
          </a:bodyPr>
          <a:lstStyle/>
          <a:p>
            <a:r>
              <a:rPr lang="ru-RU" sz="4000" b="1" cap="all" dirty="0" smtClean="0">
                <a:ln w="9000" cmpd="sng">
                  <a:solidFill>
                    <a:schemeClr val="accent5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Ответ:</a:t>
            </a:r>
            <a:endParaRPr lang="ru-RU" sz="4000" b="1" cap="all" dirty="0">
              <a:ln w="9000" cmpd="sng">
                <a:solidFill>
                  <a:schemeClr val="accent5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072066" y="642918"/>
            <a:ext cx="4071934" cy="6215082"/>
          </a:xfrm>
        </p:spPr>
        <p:txBody>
          <a:bodyPr>
            <a:normAutofit/>
          </a:bodyPr>
          <a:lstStyle/>
          <a:p>
            <a:pPr algn="just"/>
            <a:endParaRPr lang="ru-RU" sz="3600" dirty="0" smtClean="0"/>
          </a:p>
          <a:p>
            <a:pPr algn="just"/>
            <a:endParaRPr lang="ru-RU" sz="3600" dirty="0" smtClean="0"/>
          </a:p>
          <a:p>
            <a:pPr algn="just"/>
            <a:endParaRPr lang="ru-RU" sz="3600" dirty="0" smtClean="0"/>
          </a:p>
          <a:p>
            <a:pPr algn="just"/>
            <a:r>
              <a:rPr lang="ru-RU" sz="3600" dirty="0" smtClean="0"/>
              <a:t>Продолговатый мозг имеет перекрест нервных путей </a:t>
            </a:r>
            <a:endParaRPr lang="ru-RU" sz="3600" dirty="0"/>
          </a:p>
        </p:txBody>
      </p:sp>
      <p:pic>
        <p:nvPicPr>
          <p:cNvPr id="7170" name="Picture 2" descr="J:\bolshie-polushariya-golovnogo-mozg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857364"/>
            <a:ext cx="5067328" cy="46375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512064"/>
            <a:ext cx="7358082" cy="914400"/>
          </a:xfrm>
        </p:spPr>
        <p:txBody>
          <a:bodyPr>
            <a:normAutofit fontScale="90000"/>
          </a:bodyPr>
          <a:lstStyle/>
          <a:p>
            <a:r>
              <a:rPr lang="ru-RU" sz="4400" b="1" cap="all" dirty="0" smtClean="0">
                <a:ln w="9000" cmpd="sng">
                  <a:solidFill>
                    <a:schemeClr val="accent5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Уточняющие</a:t>
            </a:r>
            <a:r>
              <a:rPr lang="en-US" sz="4400" b="1" cap="all" dirty="0" smtClean="0">
                <a:ln w="9000" cmpd="sng">
                  <a:solidFill>
                    <a:schemeClr val="accent5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4400" b="1" cap="all" dirty="0" smtClean="0">
                <a:ln w="9000" cmpd="sng">
                  <a:solidFill>
                    <a:schemeClr val="accent5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вопросы: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71546"/>
            <a:ext cx="8858280" cy="5786454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5- любишь строго одеваться, более классический стиль, то +  в ЛП, если ярко, не стандартно, то +  в ПП</a:t>
            </a:r>
          </a:p>
          <a:p>
            <a:pPr>
              <a:buNone/>
            </a:pPr>
            <a:r>
              <a:rPr lang="ru-RU" dirty="0" smtClean="0"/>
              <a:t>6- любишь мечтать, то +  в ПП,  жить реальностью, то +  в ЛП</a:t>
            </a:r>
          </a:p>
          <a:p>
            <a:pPr>
              <a:buNone/>
            </a:pPr>
            <a:r>
              <a:rPr lang="ru-RU" dirty="0" smtClean="0"/>
              <a:t>7- любишь изучать языки или хотел, то + в ЛП,   нет, то + в ПП</a:t>
            </a:r>
          </a:p>
          <a:p>
            <a:pPr>
              <a:buNone/>
            </a:pPr>
            <a:r>
              <a:rPr lang="ru-RU" dirty="0" smtClean="0"/>
              <a:t>8- любишь пространство, хорошо чертишь, то + в ПП, если нет, то + в ЛП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1749</TotalTime>
  <Words>767</Words>
  <Application>Microsoft Office PowerPoint</Application>
  <PresentationFormat>Экран (4:3)</PresentationFormat>
  <Paragraphs>98</Paragraphs>
  <Slides>22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Яркая</vt:lpstr>
      <vt:lpstr>Практическая работа: «Асимметрия             головного                                    мозга»</vt:lpstr>
      <vt:lpstr>Условия выполнения:</vt:lpstr>
      <vt:lpstr>Цель:</vt:lpstr>
      <vt:lpstr>Пояснение:</vt:lpstr>
      <vt:lpstr>Асимметрия -</vt:lpstr>
      <vt:lpstr>Сделайте запись по образцу:</vt:lpstr>
      <vt:lpstr>Уточняющие вопросы:     </vt:lpstr>
      <vt:lpstr>Ответ:</vt:lpstr>
      <vt:lpstr>Уточняющие вопросы:</vt:lpstr>
      <vt:lpstr>Уточняющие вопросы:</vt:lpstr>
      <vt:lpstr>Задание 5: написать любые 3                            прилагательных - какое оно?</vt:lpstr>
      <vt:lpstr>Ответ:</vt:lpstr>
      <vt:lpstr>Слайд 13</vt:lpstr>
      <vt:lpstr>Ответ:</vt:lpstr>
      <vt:lpstr>Задание 12:               Внимательно Слушайте</vt:lpstr>
      <vt:lpstr>Ответ:</vt:lpstr>
      <vt:lpstr>Задание 13:             Внимательно наблюдайте:</vt:lpstr>
      <vt:lpstr>Ответ:</vt:lpstr>
      <vt:lpstr>Задание 14:            внимательно слушайте: </vt:lpstr>
      <vt:lpstr>  Итог:   </vt:lpstr>
      <vt:lpstr>Альтернативное домашнее                                   задание</vt:lpstr>
      <vt:lpstr>Слайд 22</vt:lpstr>
    </vt:vector>
  </TitlesOfParts>
  <Company>Dom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Практическая работа: «Ассиметрия головного мозга»</dc:title>
  <dc:creator>Artem</dc:creator>
  <cp:lastModifiedBy>Пользователь</cp:lastModifiedBy>
  <cp:revision>195</cp:revision>
  <dcterms:created xsi:type="dcterms:W3CDTF">2010-04-21T07:56:14Z</dcterms:created>
  <dcterms:modified xsi:type="dcterms:W3CDTF">2014-01-09T09:25:32Z</dcterms:modified>
</cp:coreProperties>
</file>