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65" r:id="rId2"/>
    <p:sldId id="269" r:id="rId3"/>
    <p:sldId id="270" r:id="rId4"/>
    <p:sldId id="276" r:id="rId5"/>
    <p:sldId id="277" r:id="rId6"/>
    <p:sldId id="278" r:id="rId7"/>
    <p:sldId id="271" r:id="rId8"/>
    <p:sldId id="267" r:id="rId9"/>
    <p:sldId id="279" r:id="rId10"/>
    <p:sldId id="264" r:id="rId11"/>
    <p:sldId id="257" r:id="rId12"/>
    <p:sldId id="275" r:id="rId13"/>
    <p:sldId id="258" r:id="rId14"/>
    <p:sldId id="259" r:id="rId15"/>
    <p:sldId id="260" r:id="rId16"/>
    <p:sldId id="263" r:id="rId17"/>
    <p:sldId id="261" r:id="rId18"/>
    <p:sldId id="26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11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13D8F98-826D-48D9-87E8-E956AC1C2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8AB34B-CBCD-4675-AF0B-F43DD5E97A58}" type="slidenum">
              <a:rPr lang="ru-RU" smtClean="0"/>
              <a:pPr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95629E-1D0B-409D-80E6-432DE9529926}" type="slidenum">
              <a:rPr lang="ru-RU" smtClean="0"/>
              <a:pPr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D1CFE-B97A-4E76-A869-26B28F7EB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FA61B-A7C8-4721-9E81-833635F9F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1038-C3A5-4BF9-80A2-822643D7B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D475-9969-466B-B906-306AC5FAA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E003-9D20-452F-AAF2-8A67BA8AE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3570D-8998-4936-BC65-D51701472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6A10E-7202-4A00-87E3-2F43B3AD7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C6A5F-103F-42D4-A210-3FE8B64E4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69106-22CA-4394-8FA3-6D10E395F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E6C1E-94DA-49ED-B79C-CF5A3369E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14D53-6914-4A8F-8D44-0CA0C3CBD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927B92E0-A485-45D7-A6FB-A435727F7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57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3600" b="1" smtClean="0">
                <a:solidFill>
                  <a:srgbClr val="7030A0"/>
                </a:solidFill>
              </a:rPr>
              <a:t>I</a:t>
            </a:r>
            <a:r>
              <a:rPr lang="ru-RU" sz="3600" b="1" smtClean="0">
                <a:solidFill>
                  <a:srgbClr val="7030A0"/>
                </a:solidFill>
              </a:rPr>
              <a:t>. Устный счет </a:t>
            </a:r>
            <a:r>
              <a:rPr lang="ru-RU" sz="3600" smtClean="0">
                <a:solidFill>
                  <a:srgbClr val="7030A0"/>
                </a:solidFill>
              </a:rPr>
              <a:t/>
            </a:r>
            <a:br>
              <a:rPr lang="ru-RU" sz="3600" smtClean="0">
                <a:solidFill>
                  <a:srgbClr val="7030A0"/>
                </a:solidFill>
              </a:rPr>
            </a:br>
            <a:r>
              <a:rPr lang="en-US" sz="3600" smtClean="0">
                <a:solidFill>
                  <a:srgbClr val="17375E"/>
                </a:solidFill>
              </a:rPr>
              <a:t>( a + c )</a:t>
            </a:r>
            <a:r>
              <a:rPr lang="en-US" sz="3600" baseline="30000" smtClean="0">
                <a:solidFill>
                  <a:srgbClr val="17375E"/>
                </a:solidFill>
              </a:rPr>
              <a:t>2 </a:t>
            </a:r>
            <a:r>
              <a:rPr lang="en-US" sz="3600" smtClean="0">
                <a:solidFill>
                  <a:srgbClr val="17375E"/>
                </a:solidFill>
              </a:rPr>
              <a:t>=</a:t>
            </a:r>
            <a:r>
              <a:rPr lang="ru-RU" sz="3600" smtClean="0">
                <a:solidFill>
                  <a:srgbClr val="17375E"/>
                </a:solidFill>
              </a:rPr>
              <a:t/>
            </a:r>
            <a:br>
              <a:rPr lang="ru-RU" sz="3600" smtClean="0">
                <a:solidFill>
                  <a:srgbClr val="17375E"/>
                </a:solidFill>
              </a:rPr>
            </a:br>
            <a:r>
              <a:rPr lang="en-US" sz="3600" smtClean="0">
                <a:solidFill>
                  <a:srgbClr val="17375E"/>
                </a:solidFill>
              </a:rPr>
              <a:t>( 2k + m )</a:t>
            </a:r>
            <a:r>
              <a:rPr lang="en-US" sz="3600" baseline="30000" smtClean="0">
                <a:solidFill>
                  <a:srgbClr val="17375E"/>
                </a:solidFill>
              </a:rPr>
              <a:t> 2</a:t>
            </a:r>
            <a:r>
              <a:rPr lang="en-US" sz="3600" smtClean="0">
                <a:solidFill>
                  <a:srgbClr val="17375E"/>
                </a:solidFill>
              </a:rPr>
              <a:t> =</a:t>
            </a:r>
            <a:r>
              <a:rPr lang="ru-RU" sz="3600" smtClean="0">
                <a:solidFill>
                  <a:srgbClr val="17375E"/>
                </a:solidFill>
              </a:rPr>
              <a:t/>
            </a:r>
            <a:br>
              <a:rPr lang="ru-RU" sz="3600" smtClean="0">
                <a:solidFill>
                  <a:srgbClr val="17375E"/>
                </a:solidFill>
              </a:rPr>
            </a:br>
            <a:r>
              <a:rPr lang="en-US" sz="3600" smtClean="0">
                <a:solidFill>
                  <a:srgbClr val="17375E"/>
                </a:solidFill>
              </a:rPr>
              <a:t>( d – e )( d + e ) =</a:t>
            </a:r>
            <a:r>
              <a:rPr lang="ru-RU" sz="3600" smtClean="0">
                <a:solidFill>
                  <a:srgbClr val="17375E"/>
                </a:solidFill>
              </a:rPr>
              <a:t/>
            </a:r>
            <a:br>
              <a:rPr lang="ru-RU" sz="3600" smtClean="0">
                <a:solidFill>
                  <a:srgbClr val="17375E"/>
                </a:solidFill>
              </a:rPr>
            </a:br>
            <a:r>
              <a:rPr lang="en-US" sz="3600" smtClean="0">
                <a:solidFill>
                  <a:srgbClr val="17375E"/>
                </a:solidFill>
              </a:rPr>
              <a:t> ( 7n – 4p )( 7n + 4p ) =</a:t>
            </a:r>
            <a:r>
              <a:rPr lang="ru-RU" sz="3600" smtClean="0">
                <a:solidFill>
                  <a:srgbClr val="17375E"/>
                </a:solidFill>
              </a:rPr>
              <a:t/>
            </a:r>
            <a:br>
              <a:rPr lang="ru-RU" sz="3600" smtClean="0">
                <a:solidFill>
                  <a:srgbClr val="17375E"/>
                </a:solidFill>
              </a:rPr>
            </a:br>
            <a:r>
              <a:rPr lang="en-US" sz="3600" smtClean="0">
                <a:solidFill>
                  <a:srgbClr val="17375E"/>
                </a:solidFill>
              </a:rPr>
              <a:t>( a - b )( a</a:t>
            </a:r>
            <a:r>
              <a:rPr lang="en-US" sz="3600" baseline="30000" smtClean="0">
                <a:solidFill>
                  <a:srgbClr val="17375E"/>
                </a:solidFill>
              </a:rPr>
              <a:t>2</a:t>
            </a:r>
            <a:r>
              <a:rPr lang="en-US" sz="3600" smtClean="0">
                <a:solidFill>
                  <a:srgbClr val="17375E"/>
                </a:solidFill>
              </a:rPr>
              <a:t> + ab + b</a:t>
            </a:r>
            <a:r>
              <a:rPr lang="en-US" sz="3600" baseline="30000" smtClean="0">
                <a:solidFill>
                  <a:srgbClr val="17375E"/>
                </a:solidFill>
              </a:rPr>
              <a:t>2  </a:t>
            </a:r>
            <a:r>
              <a:rPr lang="en-US" sz="3600" smtClean="0">
                <a:solidFill>
                  <a:srgbClr val="17375E"/>
                </a:solidFill>
              </a:rPr>
              <a:t> ) =</a:t>
            </a:r>
            <a:r>
              <a:rPr lang="ru-RU" sz="3600" smtClean="0">
                <a:solidFill>
                  <a:srgbClr val="17375E"/>
                </a:solidFill>
              </a:rPr>
              <a:t/>
            </a:r>
            <a:br>
              <a:rPr lang="ru-RU" sz="3600" smtClean="0">
                <a:solidFill>
                  <a:srgbClr val="17375E"/>
                </a:solidFill>
              </a:rPr>
            </a:br>
            <a:r>
              <a:rPr lang="ru-RU" sz="3600" smtClean="0">
                <a:solidFill>
                  <a:srgbClr val="17375E"/>
                </a:solidFill>
              </a:rPr>
              <a:t>( 3 + 5</a:t>
            </a:r>
            <a:r>
              <a:rPr lang="en-US" sz="3600" smtClean="0">
                <a:solidFill>
                  <a:srgbClr val="17375E"/>
                </a:solidFill>
              </a:rPr>
              <a:t>f</a:t>
            </a:r>
            <a:r>
              <a:rPr lang="ru-RU" sz="3600" smtClean="0">
                <a:solidFill>
                  <a:srgbClr val="17375E"/>
                </a:solidFill>
              </a:rPr>
              <a:t> )( 9 – 15</a:t>
            </a:r>
            <a:r>
              <a:rPr lang="en-US" sz="3600" smtClean="0">
                <a:solidFill>
                  <a:srgbClr val="17375E"/>
                </a:solidFill>
              </a:rPr>
              <a:t>f</a:t>
            </a:r>
            <a:r>
              <a:rPr lang="ru-RU" sz="3600" smtClean="0">
                <a:solidFill>
                  <a:srgbClr val="17375E"/>
                </a:solidFill>
              </a:rPr>
              <a:t> + 25</a:t>
            </a:r>
            <a:r>
              <a:rPr lang="en-US" sz="3600" smtClean="0">
                <a:solidFill>
                  <a:srgbClr val="17375E"/>
                </a:solidFill>
              </a:rPr>
              <a:t>f </a:t>
            </a:r>
            <a:r>
              <a:rPr lang="ru-RU" sz="3600" baseline="30000" smtClean="0">
                <a:solidFill>
                  <a:srgbClr val="17375E"/>
                </a:solidFill>
              </a:rPr>
              <a:t>2</a:t>
            </a:r>
            <a:r>
              <a:rPr lang="ru-RU" sz="3600" smtClean="0">
                <a:solidFill>
                  <a:srgbClr val="17375E"/>
                </a:solidFill>
              </a:rPr>
              <a:t> ) =</a:t>
            </a:r>
            <a:r>
              <a:rPr lang="ru-RU" sz="4000" smtClean="0">
                <a:solidFill>
                  <a:srgbClr val="17375E"/>
                </a:solidFill>
              </a:rPr>
              <a:t/>
            </a:r>
            <a:br>
              <a:rPr lang="ru-RU" sz="4000" smtClean="0">
                <a:solidFill>
                  <a:srgbClr val="17375E"/>
                </a:solidFill>
              </a:rPr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endParaRPr lang="ru-RU" sz="4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714375"/>
            <a:ext cx="9429750" cy="48641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800" b="1" dirty="0" smtClean="0">
                <a:solidFill>
                  <a:srgbClr val="C00000"/>
                </a:solidFill>
              </a:rPr>
              <a:t>Ключ к разгадке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5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/>
              <a:t> </a:t>
            </a:r>
            <a:endParaRPr lang="ru-RU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/>
          </a:p>
        </p:txBody>
      </p:sp>
      <p:graphicFrame>
        <p:nvGraphicFramePr>
          <p:cNvPr id="3107" name="Group 35"/>
          <p:cNvGraphicFramePr>
            <a:graphicFrameLocks noGrp="1"/>
          </p:cNvGraphicFramePr>
          <p:nvPr/>
        </p:nvGraphicFramePr>
        <p:xfrm>
          <a:off x="0" y="5445125"/>
          <a:ext cx="9185275" cy="1412875"/>
        </p:xfrm>
        <a:graphic>
          <a:graphicData uri="http://schemas.openxmlformats.org/drawingml/2006/table">
            <a:tbl>
              <a:tblPr/>
              <a:tblGrid>
                <a:gridCol w="1547813"/>
                <a:gridCol w="1295400"/>
                <a:gridCol w="1482725"/>
                <a:gridCol w="1358900"/>
                <a:gridCol w="1357312"/>
                <a:gridCol w="2143125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Научить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мыслить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важнейшая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цивилизации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человека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задача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49n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– 16p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 + 125f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+ 2а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+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-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4k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+4km + m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132138" y="3141663"/>
            <a:ext cx="5616575" cy="254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chemeClr val="tx1"/>
                  </a:outerShdw>
                </a:effectLst>
                <a:latin typeface="Arbat-Bold"/>
              </a:rPr>
              <a:t>Через тернии</a:t>
            </a:r>
          </a:p>
          <a:p>
            <a:pPr algn="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chemeClr val="tx1"/>
                  </a:outerShdw>
                </a:effectLst>
                <a:latin typeface="Arbat-Bold"/>
              </a:rPr>
              <a:t>к звездам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429250" y="0"/>
            <a:ext cx="1643063" cy="6858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15" name="Picture 3" descr="n08n-s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3238"/>
            <a:ext cx="2571750" cy="4464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1979613" cy="72072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Команда</a:t>
            </a:r>
            <a:r>
              <a:rPr lang="ru-RU" sz="4000" smtClean="0"/>
              <a:t> 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31775" y="594360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3200" i="1">
              <a:latin typeface="Times New Roman" pitchFamily="18" charset="0"/>
            </a:endParaRPr>
          </a:p>
        </p:txBody>
      </p:sp>
      <p:sp>
        <p:nvSpPr>
          <p:cNvPr id="13318" name="Прямоугольник 13"/>
          <p:cNvSpPr>
            <a:spLocks noChangeArrowheads="1"/>
          </p:cNvSpPr>
          <p:nvPr/>
        </p:nvSpPr>
        <p:spPr bwMode="auto">
          <a:xfrm>
            <a:off x="2643188" y="0"/>
            <a:ext cx="6000750" cy="570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>
              <a:solidFill>
                <a:srgbClr val="DCE6F2"/>
              </a:solidFill>
            </a:endParaRPr>
          </a:p>
          <a:p>
            <a:endParaRPr lang="ru-RU" sz="2800">
              <a:solidFill>
                <a:srgbClr val="DCE6F2"/>
              </a:solidFill>
            </a:endParaRPr>
          </a:p>
          <a:p>
            <a:endParaRPr lang="ru-RU" sz="2800">
              <a:solidFill>
                <a:srgbClr val="DCE6F2"/>
              </a:solidFill>
            </a:endParaRPr>
          </a:p>
          <a:p>
            <a:r>
              <a:rPr lang="ru-RU" sz="2800">
                <a:solidFill>
                  <a:srgbClr val="DCE6F2"/>
                </a:solidFill>
              </a:rPr>
              <a:t>20х</a:t>
            </a:r>
            <a:r>
              <a:rPr lang="ru-RU" sz="2800" baseline="30000">
                <a:solidFill>
                  <a:srgbClr val="DCE6F2"/>
                </a:solidFill>
              </a:rPr>
              <a:t>3</a:t>
            </a:r>
            <a:r>
              <a:rPr lang="ru-RU" sz="2800">
                <a:solidFill>
                  <a:srgbClr val="DCE6F2"/>
                </a:solidFill>
              </a:rPr>
              <a:t>у</a:t>
            </a:r>
            <a:r>
              <a:rPr lang="ru-RU" sz="2800" baseline="30000">
                <a:solidFill>
                  <a:srgbClr val="DCE6F2"/>
                </a:solidFill>
              </a:rPr>
              <a:t>2</a:t>
            </a:r>
            <a:r>
              <a:rPr lang="ru-RU" sz="2800">
                <a:solidFill>
                  <a:srgbClr val="DCE6F2"/>
                </a:solidFill>
              </a:rPr>
              <a:t> + 4х</a:t>
            </a:r>
            <a:r>
              <a:rPr lang="ru-RU" sz="2800" baseline="30000">
                <a:solidFill>
                  <a:srgbClr val="DCE6F2"/>
                </a:solidFill>
              </a:rPr>
              <a:t>2</a:t>
            </a:r>
            <a:r>
              <a:rPr lang="ru-RU" sz="2800">
                <a:solidFill>
                  <a:srgbClr val="DCE6F2"/>
                </a:solidFill>
              </a:rPr>
              <a:t>у                                                            </a:t>
            </a:r>
          </a:p>
          <a:p>
            <a:r>
              <a:rPr lang="ru-RU" sz="2800">
                <a:solidFill>
                  <a:srgbClr val="DCE6F2"/>
                </a:solidFill>
              </a:rPr>
              <a:t>4а</a:t>
            </a:r>
            <a:r>
              <a:rPr lang="ru-RU" sz="2800" baseline="30000">
                <a:solidFill>
                  <a:srgbClr val="DCE6F2"/>
                </a:solidFill>
              </a:rPr>
              <a:t>2</a:t>
            </a:r>
            <a:r>
              <a:rPr lang="ru-RU" sz="2800">
                <a:solidFill>
                  <a:srgbClr val="DCE6F2"/>
                </a:solidFill>
              </a:rPr>
              <a:t> – 5а + 9  </a:t>
            </a:r>
          </a:p>
          <a:p>
            <a:r>
              <a:rPr lang="ru-RU" sz="2800">
                <a:solidFill>
                  <a:srgbClr val="DCE6F2"/>
                </a:solidFill>
              </a:rPr>
              <a:t>2вх–3ау–6ву+ах                                                                </a:t>
            </a:r>
          </a:p>
          <a:p>
            <a:r>
              <a:rPr lang="ru-RU" sz="2800">
                <a:solidFill>
                  <a:srgbClr val="DCE6F2"/>
                </a:solidFill>
              </a:rPr>
              <a:t>а</a:t>
            </a:r>
            <a:r>
              <a:rPr lang="ru-RU" sz="2800" baseline="30000">
                <a:solidFill>
                  <a:srgbClr val="DCE6F2"/>
                </a:solidFill>
              </a:rPr>
              <a:t>4</a:t>
            </a:r>
            <a:r>
              <a:rPr lang="ru-RU" sz="2800">
                <a:solidFill>
                  <a:srgbClr val="DCE6F2"/>
                </a:solidFill>
              </a:rPr>
              <a:t> – в</a:t>
            </a:r>
            <a:r>
              <a:rPr lang="ru-RU" sz="2800" baseline="30000">
                <a:solidFill>
                  <a:srgbClr val="DCE6F2"/>
                </a:solidFill>
              </a:rPr>
              <a:t>8</a:t>
            </a:r>
            <a:r>
              <a:rPr lang="ru-RU" sz="2800">
                <a:solidFill>
                  <a:srgbClr val="DCE6F2"/>
                </a:solidFill>
              </a:rPr>
              <a:t>  </a:t>
            </a:r>
          </a:p>
          <a:p>
            <a:r>
              <a:rPr lang="ru-RU" sz="2800">
                <a:solidFill>
                  <a:srgbClr val="DCE6F2"/>
                </a:solidFill>
              </a:rPr>
              <a:t>9х</a:t>
            </a:r>
            <a:r>
              <a:rPr lang="ru-RU" sz="2800" baseline="30000">
                <a:solidFill>
                  <a:srgbClr val="DCE6F2"/>
                </a:solidFill>
              </a:rPr>
              <a:t>2</a:t>
            </a:r>
            <a:r>
              <a:rPr lang="ru-RU" sz="2800">
                <a:solidFill>
                  <a:srgbClr val="DCE6F2"/>
                </a:solidFill>
              </a:rPr>
              <a:t> + у</a:t>
            </a:r>
            <a:r>
              <a:rPr lang="ru-RU" sz="2800" baseline="30000">
                <a:solidFill>
                  <a:srgbClr val="DCE6F2"/>
                </a:solidFill>
              </a:rPr>
              <a:t>4</a:t>
            </a:r>
            <a:r>
              <a:rPr lang="ru-RU" sz="2800">
                <a:solidFill>
                  <a:srgbClr val="DCE6F2"/>
                </a:solidFill>
              </a:rPr>
              <a:t>                                              </a:t>
            </a:r>
          </a:p>
          <a:p>
            <a:r>
              <a:rPr lang="ru-RU" sz="2800">
                <a:solidFill>
                  <a:srgbClr val="DCE6F2"/>
                </a:solidFill>
              </a:rPr>
              <a:t>27в</a:t>
            </a:r>
            <a:r>
              <a:rPr lang="ru-RU" sz="2800" baseline="30000">
                <a:solidFill>
                  <a:srgbClr val="DCE6F2"/>
                </a:solidFill>
              </a:rPr>
              <a:t>3</a:t>
            </a:r>
            <a:r>
              <a:rPr lang="ru-RU" sz="2800">
                <a:solidFill>
                  <a:srgbClr val="DCE6F2"/>
                </a:solidFill>
              </a:rPr>
              <a:t> + а</a:t>
            </a:r>
            <a:r>
              <a:rPr lang="ru-RU" sz="2800" baseline="30000">
                <a:solidFill>
                  <a:srgbClr val="DCE6F2"/>
                </a:solidFill>
              </a:rPr>
              <a:t>6</a:t>
            </a:r>
            <a:r>
              <a:rPr lang="ru-RU" sz="2800">
                <a:solidFill>
                  <a:srgbClr val="DCE6F2"/>
                </a:solidFill>
              </a:rPr>
              <a:t>                                                            </a:t>
            </a:r>
          </a:p>
          <a:p>
            <a:r>
              <a:rPr lang="ru-RU" sz="2800">
                <a:solidFill>
                  <a:srgbClr val="DCE6F2"/>
                </a:solidFill>
              </a:rPr>
              <a:t>а</a:t>
            </a:r>
            <a:r>
              <a:rPr lang="ru-RU" sz="2800" baseline="30000">
                <a:solidFill>
                  <a:srgbClr val="DCE6F2"/>
                </a:solidFill>
              </a:rPr>
              <a:t>2</a:t>
            </a:r>
            <a:r>
              <a:rPr lang="ru-RU" sz="2800">
                <a:solidFill>
                  <a:srgbClr val="DCE6F2"/>
                </a:solidFill>
              </a:rPr>
              <a:t> + ав – 5а – 5в </a:t>
            </a:r>
          </a:p>
          <a:p>
            <a:r>
              <a:rPr lang="ru-RU" sz="2800">
                <a:solidFill>
                  <a:srgbClr val="DCE6F2"/>
                </a:solidFill>
              </a:rPr>
              <a:t>в(а + 5) – с(а + 5)</a:t>
            </a:r>
          </a:p>
          <a:p>
            <a:r>
              <a:rPr lang="ru-RU" sz="2800"/>
              <a:t> </a:t>
            </a:r>
          </a:p>
          <a:p>
            <a:r>
              <a:rPr lang="ru-RU" sz="3200" b="1"/>
              <a:t> </a:t>
            </a:r>
            <a:endParaRPr lang="ru-RU" sz="3200"/>
          </a:p>
        </p:txBody>
      </p:sp>
      <p:sp>
        <p:nvSpPr>
          <p:cNvPr id="8" name="TextBox 7"/>
          <p:cNvSpPr txBox="1"/>
          <p:nvPr/>
        </p:nvSpPr>
        <p:spPr>
          <a:xfrm>
            <a:off x="7143750" y="620713"/>
            <a:ext cx="2000250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bg1">
                    <a:lumMod val="95000"/>
                  </a:schemeClr>
                </a:solidFill>
              </a:rPr>
              <a:t>Вынесение общего множителя за скобки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3750" y="2205038"/>
            <a:ext cx="2000250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bg1">
                    <a:lumMod val="95000"/>
                  </a:schemeClr>
                </a:solidFill>
              </a:rPr>
              <a:t>Формула сокращенного умножения</a:t>
            </a: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7143750" y="3357563"/>
            <a:ext cx="2286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Не раскладывается на множители</a:t>
            </a:r>
          </a:p>
        </p:txBody>
      </p:sp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7215188" y="4581525"/>
            <a:ext cx="164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Способ группировки</a:t>
            </a:r>
          </a:p>
        </p:txBody>
      </p:sp>
      <p:sp>
        <p:nvSpPr>
          <p:cNvPr id="13323" name="TextBox 42"/>
          <p:cNvSpPr txBox="1">
            <a:spLocks noChangeArrowheads="1"/>
          </p:cNvSpPr>
          <p:nvPr/>
        </p:nvSpPr>
        <p:spPr bwMode="auto">
          <a:xfrm>
            <a:off x="5572125" y="285750"/>
            <a:ext cx="1214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735013" y="-152400"/>
            <a:ext cx="1820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392363" y="207963"/>
            <a:ext cx="1603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979613" y="136525"/>
            <a:ext cx="28797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bg1"/>
                </a:solidFill>
              </a:rPr>
              <a:t>Соедините линиями многочлены с соответствующими им способами разложения на множители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429250" y="0"/>
            <a:ext cx="1643063" cy="6858000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39" name="Picture 3" descr="n08n-s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2571750" cy="45196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2663825" cy="720725"/>
          </a:xfrm>
        </p:spPr>
        <p:txBody>
          <a:bodyPr/>
          <a:lstStyle/>
          <a:p>
            <a:pPr algn="l" eaLnBrk="1" hangingPunct="1"/>
            <a:r>
              <a:rPr lang="ru-RU" sz="4000" smtClean="0">
                <a:solidFill>
                  <a:schemeClr val="bg1"/>
                </a:solidFill>
              </a:rPr>
              <a:t>Команда</a:t>
            </a:r>
            <a:r>
              <a:rPr lang="ru-RU" sz="4000" smtClean="0"/>
              <a:t> 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31775" y="5943600"/>
            <a:ext cx="32654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Times New Roman" pitchFamily="18" charset="0"/>
              </a:rPr>
              <a:t>2m(5y – x)(5y + x)</a:t>
            </a:r>
            <a:endParaRPr lang="ru-RU" sz="3200" i="1">
              <a:latin typeface="Times New Roman" pitchFamily="18" charset="0"/>
            </a:endParaRPr>
          </a:p>
          <a:p>
            <a:endParaRPr lang="ru-RU" sz="3200" i="1">
              <a:latin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43188" y="0"/>
            <a:ext cx="6000750" cy="74787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20х</a:t>
            </a:r>
            <a:r>
              <a:rPr lang="ru-RU" sz="2800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у</a:t>
            </a:r>
            <a:r>
              <a:rPr lang="ru-RU" sz="2800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+ 4х</a:t>
            </a:r>
            <a:r>
              <a:rPr lang="ru-RU" sz="2800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у 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                                                  </a:t>
            </a: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4а</a:t>
            </a:r>
            <a:r>
              <a:rPr lang="ru-RU" sz="2800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– 5а + 9 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2вх–3ау–6ву+ах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                                                      </a:t>
            </a: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а</a:t>
            </a:r>
            <a:r>
              <a:rPr lang="ru-RU" sz="2800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– в</a:t>
            </a:r>
            <a:r>
              <a:rPr lang="ru-RU" sz="2800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8</a:t>
            </a: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 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9х</a:t>
            </a:r>
            <a:r>
              <a:rPr lang="ru-RU" sz="2800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+ у</a:t>
            </a:r>
            <a:r>
              <a:rPr lang="ru-RU" sz="2800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                                  </a:t>
            </a: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27в</a:t>
            </a:r>
            <a:r>
              <a:rPr lang="ru-RU" sz="2800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+ а</a:t>
            </a:r>
            <a:r>
              <a:rPr lang="ru-RU" sz="2800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                                                          </a:t>
            </a: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а</a:t>
            </a:r>
            <a:r>
              <a:rPr lang="ru-RU" sz="2800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+ </a:t>
            </a:r>
            <a:r>
              <a:rPr lang="ru-RU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ав</a:t>
            </a: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– 5а – 5в 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ru-RU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в(а + 5) – с(а + 5)</a:t>
            </a:r>
          </a:p>
          <a:p>
            <a:pPr>
              <a:defRPr/>
            </a:pPr>
            <a:r>
              <a:rPr lang="ru-RU" sz="2800" dirty="0"/>
              <a:t> </a:t>
            </a:r>
          </a:p>
          <a:p>
            <a:pPr>
              <a:defRPr/>
            </a:pPr>
            <a:r>
              <a:rPr lang="ru-RU" sz="3200" b="1" dirty="0"/>
              <a:t> 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143750" y="428625"/>
            <a:ext cx="200025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bg1">
                    <a:lumMod val="95000"/>
                  </a:schemeClr>
                </a:solidFill>
              </a:rPr>
              <a:t>Вынесение общего множителя за скобки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43750" y="2143125"/>
            <a:ext cx="200025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bg1">
                    <a:lumMod val="95000"/>
                  </a:schemeClr>
                </a:solidFill>
              </a:rPr>
              <a:t>Формула сокращенного умножения</a:t>
            </a:r>
          </a:p>
        </p:txBody>
      </p: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7143750" y="3571875"/>
            <a:ext cx="228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Не раскладывается на множители</a:t>
            </a:r>
          </a:p>
        </p:txBody>
      </p:sp>
      <p:sp>
        <p:nvSpPr>
          <p:cNvPr id="14346" name="TextBox 10"/>
          <p:cNvSpPr txBox="1">
            <a:spLocks noChangeArrowheads="1"/>
          </p:cNvSpPr>
          <p:nvPr/>
        </p:nvSpPr>
        <p:spPr bwMode="auto">
          <a:xfrm>
            <a:off x="7215188" y="5214938"/>
            <a:ext cx="1643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</a:rPr>
              <a:t>Способ группировки</a:t>
            </a:r>
          </a:p>
        </p:txBody>
      </p:sp>
      <p:sp>
        <p:nvSpPr>
          <p:cNvPr id="14347" name="TextBox 42"/>
          <p:cNvSpPr txBox="1">
            <a:spLocks noChangeArrowheads="1"/>
          </p:cNvSpPr>
          <p:nvPr/>
        </p:nvSpPr>
        <p:spPr bwMode="auto">
          <a:xfrm>
            <a:off x="5572125" y="285750"/>
            <a:ext cx="1214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8" name="Line 22"/>
          <p:cNvSpPr>
            <a:spLocks noChangeShapeType="1"/>
          </p:cNvSpPr>
          <p:nvPr/>
        </p:nvSpPr>
        <p:spPr bwMode="auto">
          <a:xfrm>
            <a:off x="5435600" y="260350"/>
            <a:ext cx="165735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Line 24"/>
          <p:cNvSpPr>
            <a:spLocks noChangeShapeType="1"/>
          </p:cNvSpPr>
          <p:nvPr/>
        </p:nvSpPr>
        <p:spPr bwMode="auto">
          <a:xfrm>
            <a:off x="5435600" y="1196975"/>
            <a:ext cx="1584325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Line 27"/>
          <p:cNvSpPr>
            <a:spLocks noChangeShapeType="1"/>
          </p:cNvSpPr>
          <p:nvPr/>
        </p:nvSpPr>
        <p:spPr bwMode="auto">
          <a:xfrm>
            <a:off x="5435600" y="27813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1" name="Line 28"/>
          <p:cNvSpPr>
            <a:spLocks noChangeShapeType="1"/>
          </p:cNvSpPr>
          <p:nvPr/>
        </p:nvSpPr>
        <p:spPr bwMode="auto">
          <a:xfrm>
            <a:off x="5435600" y="3573463"/>
            <a:ext cx="16573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2" name="Line 29"/>
          <p:cNvSpPr>
            <a:spLocks noChangeShapeType="1"/>
          </p:cNvSpPr>
          <p:nvPr/>
        </p:nvSpPr>
        <p:spPr bwMode="auto">
          <a:xfrm flipV="1">
            <a:off x="5435600" y="2852738"/>
            <a:ext cx="1584325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3" name="Line 30"/>
          <p:cNvSpPr>
            <a:spLocks noChangeShapeType="1"/>
          </p:cNvSpPr>
          <p:nvPr/>
        </p:nvSpPr>
        <p:spPr bwMode="auto">
          <a:xfrm>
            <a:off x="5435600" y="1989138"/>
            <a:ext cx="1584325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Line 31"/>
          <p:cNvSpPr>
            <a:spLocks noChangeShapeType="1"/>
          </p:cNvSpPr>
          <p:nvPr/>
        </p:nvSpPr>
        <p:spPr bwMode="auto">
          <a:xfrm>
            <a:off x="5435600" y="5445125"/>
            <a:ext cx="165735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55" name="Line 32"/>
          <p:cNvSpPr>
            <a:spLocks noChangeShapeType="1"/>
          </p:cNvSpPr>
          <p:nvPr/>
        </p:nvSpPr>
        <p:spPr bwMode="auto">
          <a:xfrm flipV="1">
            <a:off x="5508625" y="908050"/>
            <a:ext cx="1511300" cy="5400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3850" y="4508500"/>
            <a:ext cx="5605463" cy="99218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85750" y="3357563"/>
            <a:ext cx="5572125" cy="1143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23850" y="2349500"/>
            <a:ext cx="5462588" cy="8651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23850" y="5589588"/>
            <a:ext cx="5891213" cy="911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95288" y="5734050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66FF"/>
                </a:solidFill>
              </a:rPr>
              <a:t>1</a:t>
            </a:r>
          </a:p>
          <a:p>
            <a:pPr algn="ctr"/>
            <a:r>
              <a:rPr lang="ru-RU">
                <a:solidFill>
                  <a:srgbClr val="0066FF"/>
                </a:solidFill>
              </a:rPr>
              <a:t>ступень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95288" y="4724400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66FF"/>
                </a:solidFill>
              </a:rPr>
              <a:t>2</a:t>
            </a:r>
            <a:endParaRPr lang="ru-RU">
              <a:solidFill>
                <a:srgbClr val="0066FF"/>
              </a:solidFill>
            </a:endParaRPr>
          </a:p>
          <a:p>
            <a:pPr algn="ctr"/>
            <a:r>
              <a:rPr lang="ru-RU">
                <a:solidFill>
                  <a:srgbClr val="0066FF"/>
                </a:solidFill>
              </a:rPr>
              <a:t>ступень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0" y="3644900"/>
            <a:ext cx="142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66FF"/>
                </a:solidFill>
              </a:rPr>
              <a:t>3</a:t>
            </a:r>
            <a:endParaRPr lang="ru-RU">
              <a:solidFill>
                <a:srgbClr val="0066FF"/>
              </a:solidFill>
            </a:endParaRPr>
          </a:p>
          <a:p>
            <a:pPr algn="ctr"/>
            <a:r>
              <a:rPr lang="ru-RU">
                <a:solidFill>
                  <a:srgbClr val="0066FF"/>
                </a:solidFill>
              </a:rPr>
              <a:t>ступень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95288" y="2565400"/>
            <a:ext cx="113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66FF"/>
                </a:solidFill>
              </a:rPr>
              <a:t>4</a:t>
            </a:r>
            <a:endParaRPr lang="ru-RU">
              <a:solidFill>
                <a:srgbClr val="0066FF"/>
              </a:solidFill>
            </a:endParaRPr>
          </a:p>
          <a:p>
            <a:pPr algn="ctr"/>
            <a:r>
              <a:rPr lang="ru-RU">
                <a:solidFill>
                  <a:srgbClr val="0066FF"/>
                </a:solidFill>
              </a:rPr>
              <a:t>ступень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23850" y="692150"/>
            <a:ext cx="5176838" cy="1593850"/>
          </a:xfrm>
          <a:prstGeom prst="rect">
            <a:avLst/>
          </a:prstGeom>
          <a:solidFill>
            <a:srgbClr val="FF33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042988" y="1989138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66FF"/>
                </a:solidFill>
              </a:rPr>
              <a:t>старт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785938" y="5861050"/>
            <a:ext cx="4298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cs typeface="Times New Roman" pitchFamily="18" charset="0"/>
              </a:rPr>
              <a:t>Представьте в виде произведения:     4у </a:t>
            </a:r>
            <a:r>
              <a:rPr lang="ru-RU" sz="2000" baseline="30000"/>
              <a:t>3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cs typeface="Times New Roman" pitchFamily="18" charset="0"/>
              </a:rPr>
              <a:t>– 100у</a:t>
            </a:r>
            <a:r>
              <a:rPr lang="ru-RU" sz="2000" baseline="30000"/>
              <a:t>5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1474788" y="4564063"/>
            <a:ext cx="6337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Разложите на множители: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3х</a:t>
            </a:r>
            <a:r>
              <a:rPr lang="ru-RU" sz="20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+ 6ху + 3у</a:t>
            </a:r>
            <a:r>
              <a:rPr lang="ru-RU" sz="20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aseline="30000">
              <a:latin typeface="Times New Roman" pitchFamily="18" charset="0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285875" y="3343275"/>
            <a:ext cx="47863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Восстановите недостающие множители в разложении:16х</a:t>
            </a:r>
            <a:r>
              <a:rPr lang="ru-RU" baseline="30000"/>
              <a:t>4</a:t>
            </a:r>
            <a:r>
              <a:rPr lang="ru-RU"/>
              <a:t> – 4 =…(4х</a:t>
            </a:r>
            <a:r>
              <a:rPr lang="ru-RU" baseline="30000"/>
              <a:t>4 </a:t>
            </a:r>
            <a:r>
              <a:rPr lang="ru-RU"/>
              <a:t>- 1 ) = …     (2х</a:t>
            </a:r>
            <a:r>
              <a:rPr lang="ru-RU" baseline="30000"/>
              <a:t>2</a:t>
            </a:r>
            <a:r>
              <a:rPr lang="ru-RU"/>
              <a:t> – 1)(2х</a:t>
            </a:r>
            <a:r>
              <a:rPr lang="ru-RU" baseline="30000"/>
              <a:t>2</a:t>
            </a:r>
            <a:r>
              <a:rPr lang="ru-RU"/>
              <a:t> + 1)</a:t>
            </a:r>
          </a:p>
          <a:p>
            <a:endParaRPr lang="ru-RU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1620838" y="2290763"/>
            <a:ext cx="417512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Найди ошибку в разложении на множители:</a:t>
            </a:r>
          </a:p>
          <a:p>
            <a:pPr algn="ctr"/>
            <a:r>
              <a:rPr lang="ru-RU"/>
              <a:t>27м </a:t>
            </a:r>
            <a:r>
              <a:rPr lang="ru-RU" baseline="30000"/>
              <a:t>2</a:t>
            </a:r>
            <a:r>
              <a:rPr lang="ru-RU"/>
              <a:t>– м</a:t>
            </a:r>
            <a:r>
              <a:rPr lang="ru-RU" baseline="30000"/>
              <a:t>5</a:t>
            </a:r>
            <a:r>
              <a:rPr lang="ru-RU"/>
              <a:t>  = м(3-м)(9+3м+м</a:t>
            </a:r>
            <a:r>
              <a:rPr lang="ru-RU" baseline="30000"/>
              <a:t>2</a:t>
            </a:r>
            <a:r>
              <a:rPr lang="ru-RU"/>
              <a:t>)</a:t>
            </a:r>
          </a:p>
          <a:p>
            <a:pPr algn="ctr"/>
            <a:r>
              <a:rPr lang="ru-RU"/>
              <a:t> </a:t>
            </a:r>
          </a:p>
          <a:p>
            <a:r>
              <a:rPr lang="ru-RU" sz="1900">
                <a:latin typeface="Times New Roman" pitchFamily="18" charset="0"/>
              </a:rPr>
              <a:t> </a:t>
            </a:r>
          </a:p>
        </p:txBody>
      </p:sp>
      <p:pic>
        <p:nvPicPr>
          <p:cNvPr id="8209" name="Picture 17" descr="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" y="168275"/>
            <a:ext cx="14859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1979613" y="1268413"/>
            <a:ext cx="366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  </a:t>
            </a:r>
            <a:endParaRPr lang="ru-RU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6215063" y="5734050"/>
            <a:ext cx="2928937" cy="790575"/>
          </a:xfrm>
          <a:prstGeom prst="rect">
            <a:avLst/>
          </a:prstGeom>
          <a:solidFill>
            <a:srgbClr val="66FF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4у</a:t>
            </a:r>
            <a:r>
              <a:rPr lang="ru-RU" sz="3200" baseline="30000"/>
              <a:t> 3</a:t>
            </a:r>
            <a:r>
              <a:rPr lang="ru-RU" sz="3200"/>
              <a:t>(1-5у)(1+5у</a:t>
            </a:r>
            <a:r>
              <a:rPr lang="en-US" sz="3200"/>
              <a:t>)</a:t>
            </a:r>
            <a:endParaRPr lang="ru-RU" sz="3200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6072188" y="4652963"/>
            <a:ext cx="3429000" cy="790575"/>
          </a:xfrm>
          <a:prstGeom prst="rect">
            <a:avLst/>
          </a:prstGeom>
          <a:solidFill>
            <a:srgbClr val="66FF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3(х +у) </a:t>
            </a:r>
            <a:r>
              <a:rPr lang="ru-RU" sz="3200" baseline="30000"/>
              <a:t>2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6500813" y="3644900"/>
            <a:ext cx="2319337" cy="790575"/>
          </a:xfrm>
          <a:prstGeom prst="rect">
            <a:avLst/>
          </a:prstGeom>
          <a:solidFill>
            <a:srgbClr val="66FF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3200" i="1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5929313" y="1196975"/>
            <a:ext cx="3214687" cy="1008063"/>
          </a:xfrm>
          <a:prstGeom prst="rect">
            <a:avLst/>
          </a:prstGeom>
          <a:solidFill>
            <a:srgbClr val="66FF3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1" u="sng"/>
              <a:t>3</a:t>
            </a:r>
          </a:p>
          <a:p>
            <a:pPr algn="ctr"/>
            <a:r>
              <a:rPr lang="ru-RU" sz="3200" i="1"/>
              <a:t>11</a:t>
            </a:r>
          </a:p>
        </p:txBody>
      </p:sp>
      <p:sp>
        <p:nvSpPr>
          <p:cNvPr id="1048" name="TextBox 29"/>
          <p:cNvSpPr txBox="1">
            <a:spLocks noChangeArrowheads="1"/>
          </p:cNvSpPr>
          <p:nvPr/>
        </p:nvSpPr>
        <p:spPr bwMode="auto">
          <a:xfrm>
            <a:off x="7215188" y="1071563"/>
            <a:ext cx="1500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8220" name="Object 28"/>
          <p:cNvGraphicFramePr>
            <a:graphicFrameLocks noChangeAspect="1"/>
          </p:cNvGraphicFramePr>
          <p:nvPr/>
        </p:nvGraphicFramePr>
        <p:xfrm>
          <a:off x="5940425" y="2708275"/>
          <a:ext cx="3203575" cy="525463"/>
        </p:xfrm>
        <a:graphic>
          <a:graphicData uri="http://schemas.openxmlformats.org/presentationml/2006/ole">
            <p:oleObj spid="_x0000_s1026" name="Формула" r:id="rId5" imgW="1447560" imgH="228600" progId="Equation.3">
              <p:embed/>
            </p:oleObj>
          </a:graphicData>
        </a:graphic>
      </p:graphicFrame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6588125" y="3881438"/>
            <a:ext cx="1728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7072313" y="3808413"/>
            <a:ext cx="1316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6443663" y="3644900"/>
            <a:ext cx="28813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16х</a:t>
            </a:r>
            <a:r>
              <a:rPr lang="ru-RU" baseline="30000"/>
              <a:t>4</a:t>
            </a:r>
            <a:r>
              <a:rPr lang="ru-RU"/>
              <a:t> – 4 = 4(4х</a:t>
            </a:r>
            <a:r>
              <a:rPr lang="ru-RU" baseline="30000"/>
              <a:t>4</a:t>
            </a:r>
            <a:r>
              <a:rPr lang="ru-RU"/>
              <a:t> - 1 ) = </a:t>
            </a:r>
          </a:p>
          <a:p>
            <a:r>
              <a:rPr lang="ru-RU"/>
              <a:t>4(2х</a:t>
            </a:r>
            <a:r>
              <a:rPr lang="ru-RU" baseline="30000"/>
              <a:t>2</a:t>
            </a:r>
            <a:r>
              <a:rPr lang="ru-RU"/>
              <a:t> – 1)(2х</a:t>
            </a:r>
            <a:r>
              <a:rPr lang="ru-RU" baseline="30000"/>
              <a:t>2</a:t>
            </a:r>
            <a:r>
              <a:rPr lang="ru-RU"/>
              <a:t> + 1)</a:t>
            </a:r>
          </a:p>
          <a:p>
            <a:endParaRPr lang="ru-RU"/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2411413" y="1073150"/>
            <a:ext cx="2665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2124075" y="1144588"/>
            <a:ext cx="309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Вычислите: </a:t>
            </a:r>
            <a:r>
              <a:rPr lang="ru-RU" u="sng"/>
              <a:t>(53</a:t>
            </a:r>
            <a:r>
              <a:rPr lang="ru-RU" u="sng" baseline="30000"/>
              <a:t>2</a:t>
            </a:r>
            <a:r>
              <a:rPr lang="ru-RU" u="sng"/>
              <a:t> – 47</a:t>
            </a:r>
            <a:r>
              <a:rPr lang="ru-RU" u="sng" baseline="30000"/>
              <a:t>2</a:t>
            </a:r>
            <a:r>
              <a:rPr lang="ru-RU" u="sng"/>
              <a:t>)</a:t>
            </a:r>
          </a:p>
          <a:p>
            <a:r>
              <a:rPr lang="ru-RU"/>
              <a:t>                     (61</a:t>
            </a:r>
            <a:r>
              <a:rPr lang="ru-RU" baseline="30000"/>
              <a:t>2</a:t>
            </a:r>
            <a:r>
              <a:rPr lang="ru-RU"/>
              <a:t> – 39</a:t>
            </a:r>
            <a:r>
              <a:rPr lang="ru-RU" baseline="30000"/>
              <a:t>2</a:t>
            </a:r>
            <a:r>
              <a:rPr lang="ru-RU"/>
              <a:t>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  <p:bldP spid="8196" grpId="0" animBg="1"/>
      <p:bldP spid="8197" grpId="0" animBg="1"/>
      <p:bldP spid="8198" grpId="0"/>
      <p:bldP spid="8199" grpId="0"/>
      <p:bldP spid="8200" grpId="0"/>
      <p:bldP spid="8201" grpId="0"/>
      <p:bldP spid="8202" grpId="0" animBg="1"/>
      <p:bldP spid="8203" grpId="0"/>
      <p:bldP spid="8204" grpId="0"/>
      <p:bldP spid="8206" grpId="0"/>
      <p:bldP spid="8207" grpId="0"/>
      <p:bldP spid="8208" grpId="0"/>
      <p:bldP spid="8211" grpId="0"/>
      <p:bldP spid="8212" grpId="0" animBg="1"/>
      <p:bldP spid="8213" grpId="0" animBg="1"/>
      <p:bldP spid="8214" grpId="0" animBg="1"/>
      <p:bldP spid="82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icture 2" descr="ROCKET12"/>
          <p:cNvSpPr>
            <a:spLocks noChangeAspect="1" noChangeArrowheads="1"/>
          </p:cNvSpPr>
          <p:nvPr/>
        </p:nvSpPr>
        <p:spPr bwMode="auto">
          <a:xfrm>
            <a:off x="5148263" y="2060575"/>
            <a:ext cx="12096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363" name="Picture 3" descr="56R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2781300"/>
            <a:ext cx="1700213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Motion origin="layout" path="M 3.33333E-6 -6.84551E-7 L 0.44566 -0.4803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2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642938"/>
            <a:ext cx="4356100" cy="2465387"/>
          </a:xfrm>
          <a:prstGeom prst="rect">
            <a:avLst/>
          </a:prstGeom>
          <a:solidFill>
            <a:schemeClr val="tx1">
              <a:alpha val="76077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schemeClr val="bg1"/>
                </a:solidFill>
              </a:rPr>
              <a:t>1)(</a:t>
            </a:r>
            <a:r>
              <a:rPr lang="en-US" sz="2400" i="1" dirty="0">
                <a:solidFill>
                  <a:schemeClr val="bg1"/>
                </a:solidFill>
              </a:rPr>
              <a:t>x</a:t>
            </a:r>
            <a:r>
              <a:rPr lang="ru-RU" sz="2400" i="1" baseline="30000" dirty="0">
                <a:solidFill>
                  <a:schemeClr val="bg1"/>
                </a:solidFill>
              </a:rPr>
              <a:t>2</a:t>
            </a:r>
            <a:r>
              <a:rPr lang="ru-RU" sz="2400" baseline="30000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– 36)+10(х+6) = 0;  </a:t>
            </a:r>
          </a:p>
          <a:p>
            <a:pPr marL="457200" indent="-457200">
              <a:buFontTx/>
              <a:buAutoNum type="arabicParenR"/>
              <a:defRPr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defRPr/>
            </a:pPr>
            <a:r>
              <a:rPr lang="ru-RU" sz="2400" dirty="0">
                <a:solidFill>
                  <a:schemeClr val="bg1"/>
                </a:solidFill>
              </a:rPr>
              <a:t> 2) 3</a:t>
            </a:r>
            <a:r>
              <a:rPr lang="en-US" sz="2400" i="1" dirty="0">
                <a:solidFill>
                  <a:schemeClr val="bg1"/>
                </a:solidFill>
              </a:rPr>
              <a:t>x</a:t>
            </a:r>
            <a:r>
              <a:rPr lang="ru-RU" sz="2400" baseline="30000" dirty="0">
                <a:solidFill>
                  <a:schemeClr val="bg1"/>
                </a:solidFill>
              </a:rPr>
              <a:t>2 </a:t>
            </a:r>
            <a:r>
              <a:rPr lang="ru-RU" sz="2400" dirty="0">
                <a:solidFill>
                  <a:schemeClr val="bg1"/>
                </a:solidFill>
              </a:rPr>
              <a:t>+18</a:t>
            </a:r>
            <a:r>
              <a:rPr lang="en-US" sz="2400" i="1" dirty="0">
                <a:solidFill>
                  <a:schemeClr val="bg1"/>
                </a:solidFill>
              </a:rPr>
              <a:t>x</a:t>
            </a:r>
            <a:r>
              <a:rPr lang="en-US" sz="2400" baseline="30000" dirty="0">
                <a:solidFill>
                  <a:schemeClr val="bg1"/>
                </a:solidFill>
              </a:rPr>
              <a:t> 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=0; </a:t>
            </a: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arenR"/>
              <a:defRPr/>
            </a:pPr>
            <a:endParaRPr lang="en-US" sz="2400" dirty="0">
              <a:solidFill>
                <a:schemeClr val="bg1"/>
              </a:solidFill>
            </a:endParaRPr>
          </a:p>
          <a:p>
            <a:pPr marL="457200" indent="-457200">
              <a:defRPr/>
            </a:pPr>
            <a:r>
              <a:rPr lang="ru-RU" sz="2400" dirty="0">
                <a:solidFill>
                  <a:schemeClr val="bg1"/>
                </a:solidFill>
              </a:rPr>
              <a:t>3) </a:t>
            </a:r>
            <a:r>
              <a:rPr lang="en-US" sz="2400" i="1" dirty="0">
                <a:solidFill>
                  <a:schemeClr val="bg1"/>
                </a:solidFill>
              </a:rPr>
              <a:t>x</a:t>
            </a:r>
            <a:r>
              <a:rPr lang="ru-RU" sz="2400" baseline="30000" dirty="0">
                <a:solidFill>
                  <a:schemeClr val="bg1"/>
                </a:solidFill>
              </a:rPr>
              <a:t>2 </a:t>
            </a:r>
            <a:r>
              <a:rPr lang="ru-RU" sz="2400" dirty="0">
                <a:solidFill>
                  <a:schemeClr val="bg1"/>
                </a:solidFill>
              </a:rPr>
              <a:t>- 8</a:t>
            </a:r>
            <a:r>
              <a:rPr lang="en-US" sz="2400" i="1" dirty="0">
                <a:solidFill>
                  <a:schemeClr val="bg1"/>
                </a:solidFill>
              </a:rPr>
              <a:t>x</a:t>
            </a:r>
            <a:r>
              <a:rPr lang="ru-RU" sz="2400" dirty="0">
                <a:solidFill>
                  <a:schemeClr val="bg1"/>
                </a:solidFill>
              </a:rPr>
              <a:t> + 16</a:t>
            </a:r>
            <a:r>
              <a:rPr lang="ru-RU" sz="2400" baseline="30000" dirty="0">
                <a:solidFill>
                  <a:schemeClr val="bg1"/>
                </a:solidFill>
              </a:rPr>
              <a:t> 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=0.</a:t>
            </a:r>
          </a:p>
          <a:p>
            <a:pPr>
              <a:spcBef>
                <a:spcPct val="50000"/>
              </a:spcBef>
              <a:defRPr/>
            </a:pPr>
            <a:endParaRPr lang="ru-RU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859338" y="563563"/>
            <a:ext cx="3284537" cy="1917700"/>
          </a:xfrm>
          <a:prstGeom prst="rect">
            <a:avLst/>
          </a:prstGeom>
          <a:solidFill>
            <a:schemeClr val="tx1">
              <a:alpha val="7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2400">
                <a:solidFill>
                  <a:schemeClr val="bg1"/>
                </a:solidFill>
              </a:rPr>
              <a:t>4)(</a:t>
            </a:r>
            <a:r>
              <a:rPr lang="en-US" sz="2400" i="1">
                <a:solidFill>
                  <a:schemeClr val="bg1"/>
                </a:solidFill>
              </a:rPr>
              <a:t>x</a:t>
            </a:r>
            <a:r>
              <a:rPr lang="ru-RU" sz="2400" i="1" baseline="30000">
                <a:solidFill>
                  <a:schemeClr val="bg1"/>
                </a:solidFill>
              </a:rPr>
              <a:t>2</a:t>
            </a:r>
            <a:r>
              <a:rPr lang="ru-RU" sz="2400" baseline="300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– 49)+3(х-7)= 0;</a:t>
            </a:r>
          </a:p>
          <a:p>
            <a:pPr marL="457200" indent="-457200"/>
            <a:r>
              <a:rPr lang="ru-RU" sz="2400">
                <a:solidFill>
                  <a:schemeClr val="bg1"/>
                </a:solidFill>
              </a:rPr>
              <a:t>  </a:t>
            </a:r>
          </a:p>
          <a:p>
            <a:pPr marL="457200" indent="-457200"/>
            <a:r>
              <a:rPr lang="ru-RU" sz="2400">
                <a:solidFill>
                  <a:schemeClr val="bg1"/>
                </a:solidFill>
              </a:rPr>
              <a:t> 5) 2</a:t>
            </a:r>
            <a:r>
              <a:rPr lang="en-US" sz="2400" i="1">
                <a:solidFill>
                  <a:schemeClr val="bg1"/>
                </a:solidFill>
              </a:rPr>
              <a:t>x</a:t>
            </a:r>
            <a:r>
              <a:rPr lang="ru-RU" sz="2400" baseline="30000">
                <a:solidFill>
                  <a:schemeClr val="bg1"/>
                </a:solidFill>
              </a:rPr>
              <a:t>2 </a:t>
            </a:r>
            <a:r>
              <a:rPr lang="ru-RU" sz="2400">
                <a:solidFill>
                  <a:schemeClr val="bg1"/>
                </a:solidFill>
              </a:rPr>
              <a:t>+18</a:t>
            </a:r>
            <a:r>
              <a:rPr lang="en-US" sz="2400" i="1">
                <a:solidFill>
                  <a:schemeClr val="bg1"/>
                </a:solidFill>
              </a:rPr>
              <a:t>x</a:t>
            </a:r>
            <a:r>
              <a:rPr lang="en-US" sz="2400" baseline="30000">
                <a:solidFill>
                  <a:schemeClr val="bg1"/>
                </a:solidFill>
              </a:rPr>
              <a:t> </a:t>
            </a:r>
            <a:r>
              <a:rPr lang="en-US" sz="2400" i="1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=0;  </a:t>
            </a:r>
          </a:p>
          <a:p>
            <a:pPr marL="457200" indent="-457200"/>
            <a:endParaRPr lang="ru-RU" sz="2400">
              <a:solidFill>
                <a:schemeClr val="bg1"/>
              </a:solidFill>
            </a:endParaRPr>
          </a:p>
          <a:p>
            <a:pPr marL="457200" indent="-457200"/>
            <a:r>
              <a:rPr lang="ru-RU" sz="2400">
                <a:solidFill>
                  <a:schemeClr val="bg1"/>
                </a:solidFill>
              </a:rPr>
              <a:t>6) </a:t>
            </a:r>
            <a:r>
              <a:rPr lang="en-US" sz="2400" i="1">
                <a:solidFill>
                  <a:schemeClr val="bg1"/>
                </a:solidFill>
              </a:rPr>
              <a:t>x</a:t>
            </a:r>
            <a:r>
              <a:rPr lang="ru-RU" sz="2400" baseline="30000">
                <a:solidFill>
                  <a:schemeClr val="bg1"/>
                </a:solidFill>
              </a:rPr>
              <a:t>2 </a:t>
            </a:r>
            <a:r>
              <a:rPr lang="ru-RU" sz="2400">
                <a:solidFill>
                  <a:schemeClr val="bg1"/>
                </a:solidFill>
              </a:rPr>
              <a:t>- 22</a:t>
            </a:r>
            <a:r>
              <a:rPr lang="en-US" sz="2400" i="1">
                <a:solidFill>
                  <a:schemeClr val="bg1"/>
                </a:solidFill>
              </a:rPr>
              <a:t>x</a:t>
            </a:r>
            <a:r>
              <a:rPr lang="ru-RU" sz="2400">
                <a:solidFill>
                  <a:schemeClr val="bg1"/>
                </a:solidFill>
              </a:rPr>
              <a:t> +121 </a:t>
            </a:r>
            <a:r>
              <a:rPr lang="ru-RU" sz="2400" baseline="30000">
                <a:solidFill>
                  <a:schemeClr val="bg1"/>
                </a:solidFill>
              </a:rPr>
              <a:t> </a:t>
            </a:r>
            <a:r>
              <a:rPr lang="ru-RU" sz="2400" i="1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=0.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708400" y="563563"/>
            <a:ext cx="1079500" cy="337820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endParaRPr lang="en-US" sz="2400">
              <a:latin typeface="Times New Roman" pitchFamily="18" charset="0"/>
            </a:endParaRPr>
          </a:p>
          <a:p>
            <a:endParaRPr lang="ru-RU" sz="240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8215313" y="500063"/>
            <a:ext cx="928687" cy="3232150"/>
          </a:xfrm>
          <a:prstGeom prst="rect">
            <a:avLst/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6390" name="TextBox 26"/>
          <p:cNvSpPr txBox="1">
            <a:spLocks noChangeArrowheads="1"/>
          </p:cNvSpPr>
          <p:nvPr/>
        </p:nvSpPr>
        <p:spPr bwMode="auto">
          <a:xfrm>
            <a:off x="3143250" y="1714500"/>
            <a:ext cx="8572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0</a:t>
            </a:r>
          </a:p>
          <a:p>
            <a:endParaRPr lang="ru-RU"/>
          </a:p>
        </p:txBody>
      </p:sp>
      <p:sp>
        <p:nvSpPr>
          <p:cNvPr id="16391" name="TextBox 28"/>
          <p:cNvSpPr txBox="1">
            <a:spLocks noChangeArrowheads="1"/>
          </p:cNvSpPr>
          <p:nvPr/>
        </p:nvSpPr>
        <p:spPr bwMode="auto">
          <a:xfrm>
            <a:off x="8286750" y="135731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392" name="TextBox 29"/>
          <p:cNvSpPr txBox="1">
            <a:spLocks noChangeArrowheads="1"/>
          </p:cNvSpPr>
          <p:nvPr/>
        </p:nvSpPr>
        <p:spPr bwMode="auto">
          <a:xfrm>
            <a:off x="7358063" y="1714500"/>
            <a:ext cx="10001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/>
          </a:p>
          <a:p>
            <a:endParaRPr lang="ru-RU"/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786188" y="714375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-6, -4</a:t>
            </a:r>
          </a:p>
        </p:txBody>
      </p:sp>
      <p:sp>
        <p:nvSpPr>
          <p:cNvPr id="16394" name="TextBox 11"/>
          <p:cNvSpPr txBox="1">
            <a:spLocks noChangeArrowheads="1"/>
          </p:cNvSpPr>
          <p:nvPr/>
        </p:nvSpPr>
        <p:spPr bwMode="auto">
          <a:xfrm>
            <a:off x="3714750" y="1500188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-6, 0</a:t>
            </a:r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3857625" y="2143125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4</a:t>
            </a:r>
          </a:p>
        </p:txBody>
      </p:sp>
      <p:sp>
        <p:nvSpPr>
          <p:cNvPr id="16396" name="TextBox 13"/>
          <p:cNvSpPr txBox="1">
            <a:spLocks noChangeArrowheads="1"/>
          </p:cNvSpPr>
          <p:nvPr/>
        </p:nvSpPr>
        <p:spPr bwMode="auto">
          <a:xfrm>
            <a:off x="8286750" y="5715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-10, 7</a:t>
            </a:r>
          </a:p>
        </p:txBody>
      </p:sp>
      <p:sp>
        <p:nvSpPr>
          <p:cNvPr id="16397" name="TextBox 14"/>
          <p:cNvSpPr txBox="1">
            <a:spLocks noChangeArrowheads="1"/>
          </p:cNvSpPr>
          <p:nvPr/>
        </p:nvSpPr>
        <p:spPr bwMode="auto">
          <a:xfrm>
            <a:off x="8286750" y="142875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-9, 0</a:t>
            </a:r>
          </a:p>
        </p:txBody>
      </p:sp>
      <p:sp>
        <p:nvSpPr>
          <p:cNvPr id="16398" name="TextBox 15"/>
          <p:cNvSpPr txBox="1">
            <a:spLocks noChangeArrowheads="1"/>
          </p:cNvSpPr>
          <p:nvPr/>
        </p:nvSpPr>
        <p:spPr bwMode="auto">
          <a:xfrm>
            <a:off x="8215313" y="2071688"/>
            <a:ext cx="928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11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0" grpId="1" animBg="1"/>
      <p:bldP spid="12291" grpId="0" animBg="1"/>
      <p:bldP spid="12291" grpId="1" animBg="1"/>
      <p:bldP spid="12292" grpId="0" animBg="1"/>
      <p:bldP spid="12292" grpId="1" animBg="1"/>
      <p:bldP spid="12293" grpId="0" animBg="1"/>
      <p:bldP spid="1229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2879725" cy="461963"/>
          </a:xfrm>
          <a:prstGeom prst="rect">
            <a:avLst/>
          </a:prstGeom>
          <a:solidFill>
            <a:schemeClr val="tx1">
              <a:alpha val="76077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0" y="563563"/>
            <a:ext cx="3168650" cy="461962"/>
          </a:xfrm>
          <a:prstGeom prst="rect">
            <a:avLst/>
          </a:prstGeom>
          <a:solidFill>
            <a:schemeClr val="tx1">
              <a:alpha val="79999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00250" y="1000125"/>
            <a:ext cx="4610100" cy="4319588"/>
            <a:chOff x="1020" y="845"/>
            <a:chExt cx="2904" cy="2721"/>
          </a:xfrm>
        </p:grpSpPr>
        <p:sp>
          <p:nvSpPr>
            <p:cNvPr id="17414" name="Rectangle 7"/>
            <p:cNvSpPr>
              <a:spLocks noChangeArrowheads="1"/>
            </p:cNvSpPr>
            <p:nvPr/>
          </p:nvSpPr>
          <p:spPr bwMode="auto">
            <a:xfrm>
              <a:off x="1020" y="845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5" name="Rectangle 8"/>
            <p:cNvSpPr>
              <a:spLocks noChangeArrowheads="1"/>
            </p:cNvSpPr>
            <p:nvPr/>
          </p:nvSpPr>
          <p:spPr bwMode="auto">
            <a:xfrm>
              <a:off x="1746" y="845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6" name="Rectangle 9"/>
            <p:cNvSpPr>
              <a:spLocks noChangeArrowheads="1"/>
            </p:cNvSpPr>
            <p:nvPr/>
          </p:nvSpPr>
          <p:spPr bwMode="auto">
            <a:xfrm>
              <a:off x="2472" y="845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7" name="Rectangle 10"/>
            <p:cNvSpPr>
              <a:spLocks noChangeArrowheads="1"/>
            </p:cNvSpPr>
            <p:nvPr/>
          </p:nvSpPr>
          <p:spPr bwMode="auto">
            <a:xfrm>
              <a:off x="3198" y="845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8" name="Rectangle 11"/>
            <p:cNvSpPr>
              <a:spLocks noChangeArrowheads="1"/>
            </p:cNvSpPr>
            <p:nvPr/>
          </p:nvSpPr>
          <p:spPr bwMode="auto">
            <a:xfrm>
              <a:off x="1020" y="1525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9" name="Rectangle 12"/>
            <p:cNvSpPr>
              <a:spLocks noChangeArrowheads="1"/>
            </p:cNvSpPr>
            <p:nvPr/>
          </p:nvSpPr>
          <p:spPr bwMode="auto">
            <a:xfrm>
              <a:off x="1746" y="1525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0" name="Rectangle 13"/>
            <p:cNvSpPr>
              <a:spLocks noChangeArrowheads="1"/>
            </p:cNvSpPr>
            <p:nvPr/>
          </p:nvSpPr>
          <p:spPr bwMode="auto">
            <a:xfrm>
              <a:off x="2472" y="1525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1" name="Rectangle 14"/>
            <p:cNvSpPr>
              <a:spLocks noChangeArrowheads="1"/>
            </p:cNvSpPr>
            <p:nvPr/>
          </p:nvSpPr>
          <p:spPr bwMode="auto">
            <a:xfrm>
              <a:off x="3198" y="1525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2" name="Rectangle 15"/>
            <p:cNvSpPr>
              <a:spLocks noChangeArrowheads="1"/>
            </p:cNvSpPr>
            <p:nvPr/>
          </p:nvSpPr>
          <p:spPr bwMode="auto">
            <a:xfrm>
              <a:off x="1020" y="2205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3" name="Rectangle 16"/>
            <p:cNvSpPr>
              <a:spLocks noChangeArrowheads="1"/>
            </p:cNvSpPr>
            <p:nvPr/>
          </p:nvSpPr>
          <p:spPr bwMode="auto">
            <a:xfrm>
              <a:off x="1746" y="2205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4" name="Rectangle 17"/>
            <p:cNvSpPr>
              <a:spLocks noChangeArrowheads="1"/>
            </p:cNvSpPr>
            <p:nvPr/>
          </p:nvSpPr>
          <p:spPr bwMode="auto">
            <a:xfrm>
              <a:off x="2472" y="2205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5" name="Rectangle 18"/>
            <p:cNvSpPr>
              <a:spLocks noChangeArrowheads="1"/>
            </p:cNvSpPr>
            <p:nvPr/>
          </p:nvSpPr>
          <p:spPr bwMode="auto">
            <a:xfrm>
              <a:off x="3198" y="2205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6" name="Rectangle 19"/>
            <p:cNvSpPr>
              <a:spLocks noChangeArrowheads="1"/>
            </p:cNvSpPr>
            <p:nvPr/>
          </p:nvSpPr>
          <p:spPr bwMode="auto">
            <a:xfrm>
              <a:off x="1020" y="2886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7" name="Rectangle 20"/>
            <p:cNvSpPr>
              <a:spLocks noChangeArrowheads="1"/>
            </p:cNvSpPr>
            <p:nvPr/>
          </p:nvSpPr>
          <p:spPr bwMode="auto">
            <a:xfrm>
              <a:off x="1746" y="2886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8" name="Rectangle 21"/>
            <p:cNvSpPr>
              <a:spLocks noChangeArrowheads="1"/>
            </p:cNvSpPr>
            <p:nvPr/>
          </p:nvSpPr>
          <p:spPr bwMode="auto">
            <a:xfrm>
              <a:off x="2472" y="2886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9" name="Rectangle 22"/>
            <p:cNvSpPr>
              <a:spLocks noChangeArrowheads="1"/>
            </p:cNvSpPr>
            <p:nvPr/>
          </p:nvSpPr>
          <p:spPr bwMode="auto">
            <a:xfrm>
              <a:off x="3198" y="2886"/>
              <a:ext cx="726" cy="680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900113" y="5661025"/>
            <a:ext cx="79914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Сколько всего квадратов изображено на рисунке?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Какова сумма площадей всех квадратов, если площадь самого маленького равна 1?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0" grpId="1" animBg="1"/>
      <p:bldP spid="12291" grpId="0" animBg="1"/>
      <p:bldP spid="12291" grpId="1" animBg="1"/>
      <p:bldP spid="123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111340539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2946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95288" y="2708275"/>
            <a:ext cx="8316912" cy="3017838"/>
          </a:xfrm>
          <a:prstGeom prst="rect">
            <a:avLst/>
          </a:prstGeom>
          <a:solidFill>
            <a:srgbClr val="0066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FFFF66"/>
                </a:solidFill>
                <a:cs typeface="Times New Roman" pitchFamily="18" charset="0"/>
              </a:rPr>
              <a:t>   </a:t>
            </a:r>
            <a:r>
              <a:rPr lang="ru-RU" sz="3200" b="1">
                <a:solidFill>
                  <a:srgbClr val="FFFF66"/>
                </a:solidFill>
                <a:cs typeface="Times New Roman" pitchFamily="18" charset="0"/>
              </a:rPr>
              <a:t>История – раба единственной религии.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FFFF66"/>
                </a:solidFill>
                <a:cs typeface="Times New Roman" pitchFamily="18" charset="0"/>
              </a:rPr>
              <a:t>   </a:t>
            </a:r>
            <a:r>
              <a:rPr lang="ru-RU" sz="3200" b="1">
                <a:solidFill>
                  <a:srgbClr val="FFFF66"/>
                </a:solidFill>
                <a:cs typeface="Times New Roman" pitchFamily="18" charset="0"/>
              </a:rPr>
              <a:t>Периметр кривосторонника отличен частному наших противолежащих углов.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FFFF66"/>
                </a:solidFill>
                <a:cs typeface="Times New Roman" pitchFamily="18" charset="0"/>
              </a:rPr>
              <a:t>   </a:t>
            </a:r>
            <a:r>
              <a:rPr lang="ru-RU" sz="3200" b="1">
                <a:solidFill>
                  <a:srgbClr val="FFFF66"/>
                </a:solidFill>
                <a:cs typeface="Times New Roman" pitchFamily="18" charset="0"/>
              </a:rPr>
              <a:t>Разные малосторонники хотят разные периметры.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857250" y="428625"/>
            <a:ext cx="82867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/>
              <a:t>“Три качества - обширные знания,</a:t>
            </a:r>
            <a:br>
              <a:rPr lang="ru-RU" sz="3600" b="1" i="1"/>
            </a:br>
            <a:r>
              <a:rPr lang="ru-RU" sz="3600" b="1" i="1"/>
              <a:t>привычка мыслить и благородство чувств – </a:t>
            </a:r>
            <a:br>
              <a:rPr lang="ru-RU" sz="3600" b="1" i="1"/>
            </a:br>
            <a:r>
              <a:rPr lang="ru-RU" sz="3600" b="1" i="1"/>
              <a:t>необходимы для того, чтобы человек</a:t>
            </a:r>
            <a:br>
              <a:rPr lang="ru-RU" sz="3600" b="1" i="1"/>
            </a:br>
            <a:r>
              <a:rPr lang="ru-RU" sz="3600" b="1" i="1"/>
              <a:t>был образованным в полном смысле этого слова”</a:t>
            </a:r>
            <a:r>
              <a:rPr lang="ru-RU" sz="3600" i="1"/>
              <a:t> </a:t>
            </a:r>
            <a:endParaRPr lang="en-US" sz="3600" i="1"/>
          </a:p>
          <a:p>
            <a:r>
              <a:rPr lang="ru-RU" sz="3600" i="1"/>
              <a:t>(Г. Чернышевский)</a:t>
            </a:r>
            <a:endParaRPr lang="ru-RU" sz="3600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smtClean="0"/>
              <a:t> </a:t>
            </a:r>
            <a:r>
              <a:rPr lang="ru-RU" sz="4000" b="1" smtClean="0">
                <a:latin typeface="Arial" charset="0"/>
              </a:rPr>
              <a:t/>
            </a:r>
            <a:br>
              <a:rPr lang="ru-RU" sz="4000" b="1" smtClean="0">
                <a:latin typeface="Arial" charset="0"/>
              </a:rPr>
            </a:br>
            <a:r>
              <a:rPr lang="ru-RU" sz="4000" b="1" smtClean="0">
                <a:latin typeface="Arial" charset="0"/>
              </a:rPr>
              <a:t/>
            </a:r>
            <a:br>
              <a:rPr lang="ru-RU" sz="4000" b="1" smtClean="0">
                <a:latin typeface="Arial" charset="0"/>
              </a:rPr>
            </a:br>
            <a:r>
              <a:rPr lang="ru-RU" sz="4000" b="1" smtClean="0">
                <a:latin typeface="Arial" charset="0"/>
              </a:rPr>
              <a:t/>
            </a:r>
            <a:br>
              <a:rPr lang="ru-RU" sz="4000" b="1" smtClean="0">
                <a:latin typeface="Arial" charset="0"/>
              </a:rPr>
            </a:br>
            <a:r>
              <a:rPr lang="ru-RU" sz="4000" b="1" smtClean="0"/>
              <a:t>«</a:t>
            </a:r>
            <a:r>
              <a:rPr lang="ru-RU" sz="6600" b="1" smtClean="0">
                <a:solidFill>
                  <a:srgbClr val="7030A0"/>
                </a:solidFill>
              </a:rPr>
              <a:t>Важнейшая задача цивилизации научить человека мыслить</a:t>
            </a:r>
            <a:r>
              <a:rPr lang="ru-RU" sz="4000" b="1" smtClean="0"/>
              <a:t>»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</a:t>
            </a:r>
            <a:r>
              <a:rPr lang="ru-RU" sz="6000" i="1" smtClean="0"/>
              <a:t>Эдисон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Формулы сокращённого умножения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928688" y="2214563"/>
            <a:ext cx="692943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(a-b)(</a:t>
            </a:r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a+b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) = a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2 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- b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(a-b)(a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+ab+b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) = a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3 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- b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a+b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)(a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-ab+b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) = a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+b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4400" dirty="0" err="1">
                <a:solidFill>
                  <a:schemeClr val="accent5">
                    <a:lumMod val="75000"/>
                  </a:schemeClr>
                </a:solidFill>
              </a:rPr>
              <a:t>a+b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 = a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+2ab+b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(a-b)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2 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= a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4400" dirty="0">
                <a:solidFill>
                  <a:schemeClr val="accent5">
                    <a:lumMod val="75000"/>
                  </a:schemeClr>
                </a:solidFill>
              </a:rPr>
              <a:t>-2ab+b</a:t>
            </a:r>
            <a:r>
              <a:rPr lang="en-US" sz="44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9412"/>
          </a:xfrm>
        </p:spPr>
        <p:txBody>
          <a:bodyPr/>
          <a:lstStyle/>
          <a:p>
            <a:pPr>
              <a:defRPr/>
            </a:pPr>
            <a:r>
              <a:rPr lang="ru-RU" sz="4000" dirty="0" smtClean="0">
                <a:solidFill>
                  <a:schemeClr val="hlink"/>
                </a:solidFill>
                <a:latin typeface="Arial" charset="0"/>
              </a:rPr>
              <a:t>II. </a:t>
            </a:r>
            <a:r>
              <a:rPr lang="ru-RU" sz="4000" b="1" dirty="0" smtClean="0">
                <a:solidFill>
                  <a:schemeClr val="hlink"/>
                </a:solidFill>
                <a:latin typeface="Arial" charset="0"/>
              </a:rPr>
              <a:t>ИГРА «МАТЕМАТИЧЕСКАЯ МОЗАИКА».</a:t>
            </a:r>
            <a:br>
              <a:rPr lang="ru-RU" sz="4000" b="1" dirty="0" smtClean="0">
                <a:solidFill>
                  <a:schemeClr val="hlink"/>
                </a:solidFill>
                <a:latin typeface="Arial" charset="0"/>
              </a:rPr>
            </a:br>
            <a:r>
              <a:rPr lang="ru-RU" sz="4000" b="1" dirty="0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ru-RU" sz="4000" b="1" dirty="0" smtClean="0">
                <a:solidFill>
                  <a:schemeClr val="hlink"/>
                </a:solidFill>
                <a:latin typeface="Arial" charset="0"/>
              </a:rPr>
            </a:b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За 1 минуту из предложенных выражений составить формулы. Кто больше. 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/>
            </a:r>
            <a:b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3х, 5у, 9х</a:t>
            </a:r>
            <a:r>
              <a:rPr lang="ru-RU" sz="3200" b="1" baseline="300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2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, 30ху, 27х</a:t>
            </a:r>
            <a:r>
              <a:rPr lang="ru-RU" sz="3200" b="1" baseline="300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3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, 125у</a:t>
            </a:r>
            <a:r>
              <a:rPr lang="ru-RU" sz="3200" b="1" baseline="300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3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, 15ху, 25у</a:t>
            </a:r>
            <a:r>
              <a:rPr lang="ru-RU" sz="3200" b="1" baseline="30000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2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.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8931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600">
                <a:solidFill>
                  <a:schemeClr val="folHlink"/>
                </a:solidFill>
              </a:rPr>
              <a:t>(3х+5у)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= 9х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+ 30ху + 25у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</a:p>
          <a:p>
            <a:pPr marL="342900" indent="-342900"/>
            <a:r>
              <a:rPr lang="ru-RU" sz="3600">
                <a:solidFill>
                  <a:schemeClr val="folHlink"/>
                </a:solidFill>
              </a:rPr>
              <a:t> (3х-5у)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= 9х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- 30ху + 25у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      </a:t>
            </a:r>
          </a:p>
          <a:p>
            <a:pPr marL="342900" indent="-342900"/>
            <a:r>
              <a:rPr lang="ru-RU" sz="3600">
                <a:solidFill>
                  <a:schemeClr val="folHlink"/>
                </a:solidFill>
              </a:rPr>
              <a:t>(3х-5у) (3х+5у) = 9х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– 25у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</a:p>
          <a:p>
            <a:pPr marL="342900" indent="-342900"/>
            <a:r>
              <a:rPr lang="ru-RU" sz="3600">
                <a:solidFill>
                  <a:schemeClr val="folHlink"/>
                </a:solidFill>
              </a:rPr>
              <a:t> (3х+5у)(9х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- 15ху + 25у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) = 27х</a:t>
            </a:r>
            <a:r>
              <a:rPr lang="ru-RU" sz="3600" baseline="30000">
                <a:solidFill>
                  <a:schemeClr val="folHlink"/>
                </a:solidFill>
              </a:rPr>
              <a:t>3</a:t>
            </a:r>
            <a:r>
              <a:rPr lang="ru-RU" sz="3600">
                <a:solidFill>
                  <a:schemeClr val="folHlink"/>
                </a:solidFill>
              </a:rPr>
              <a:t> + 125у</a:t>
            </a:r>
            <a:r>
              <a:rPr lang="ru-RU" sz="3600" baseline="30000">
                <a:solidFill>
                  <a:schemeClr val="folHlink"/>
                </a:solidFill>
              </a:rPr>
              <a:t>3</a:t>
            </a:r>
          </a:p>
          <a:p>
            <a:pPr marL="342900" indent="-342900"/>
            <a:r>
              <a:rPr lang="ru-RU" sz="3600">
                <a:solidFill>
                  <a:schemeClr val="folHlink"/>
                </a:solidFill>
              </a:rPr>
              <a:t>(3х-5у)(9х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+ 15ху + 25у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) = 27х</a:t>
            </a:r>
            <a:r>
              <a:rPr lang="ru-RU" sz="3600" baseline="30000">
                <a:solidFill>
                  <a:schemeClr val="folHlink"/>
                </a:solidFill>
              </a:rPr>
              <a:t>3</a:t>
            </a:r>
            <a:r>
              <a:rPr lang="ru-RU" sz="3600">
                <a:solidFill>
                  <a:schemeClr val="folHlink"/>
                </a:solidFill>
              </a:rPr>
              <a:t> – 125у</a:t>
            </a:r>
            <a:r>
              <a:rPr lang="ru-RU" sz="3600" baseline="30000">
                <a:solidFill>
                  <a:schemeClr val="folHlink"/>
                </a:solidFill>
              </a:rPr>
              <a:t>3</a:t>
            </a:r>
          </a:p>
          <a:p>
            <a:pPr marL="342900" indent="-342900"/>
            <a:endParaRPr lang="ru-RU" sz="3600" baseline="30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50825" y="1125538"/>
            <a:ext cx="88931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chemeClr val="folHlink"/>
                </a:solidFill>
              </a:rPr>
              <a:t>9х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+ 30ху + 25у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= (3х+5у)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</a:t>
            </a:r>
          </a:p>
          <a:p>
            <a:r>
              <a:rPr lang="ru-RU" sz="3600">
                <a:solidFill>
                  <a:schemeClr val="folHlink"/>
                </a:solidFill>
              </a:rPr>
              <a:t>9х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- 30ху + 25у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=  (3х-5у)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</a:t>
            </a:r>
          </a:p>
          <a:p>
            <a:r>
              <a:rPr lang="ru-RU" sz="3600">
                <a:solidFill>
                  <a:schemeClr val="folHlink"/>
                </a:solidFill>
              </a:rPr>
              <a:t>9х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– 25у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= (3х-5у) (3х+5у) </a:t>
            </a:r>
          </a:p>
          <a:p>
            <a:r>
              <a:rPr lang="ru-RU" sz="3600">
                <a:solidFill>
                  <a:schemeClr val="folHlink"/>
                </a:solidFill>
              </a:rPr>
              <a:t> 27х</a:t>
            </a:r>
            <a:r>
              <a:rPr lang="ru-RU" sz="3600" baseline="30000">
                <a:solidFill>
                  <a:schemeClr val="folHlink"/>
                </a:solidFill>
              </a:rPr>
              <a:t>3</a:t>
            </a:r>
            <a:r>
              <a:rPr lang="ru-RU" sz="3600">
                <a:solidFill>
                  <a:schemeClr val="folHlink"/>
                </a:solidFill>
              </a:rPr>
              <a:t> +25у</a:t>
            </a:r>
            <a:r>
              <a:rPr lang="ru-RU" sz="3600" baseline="30000">
                <a:solidFill>
                  <a:schemeClr val="folHlink"/>
                </a:solidFill>
              </a:rPr>
              <a:t>3</a:t>
            </a:r>
            <a:r>
              <a:rPr lang="ru-RU" sz="3600">
                <a:solidFill>
                  <a:schemeClr val="folHlink"/>
                </a:solidFill>
              </a:rPr>
              <a:t> = (3х+5у)(9х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- 15ху + 25у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)</a:t>
            </a:r>
          </a:p>
          <a:p>
            <a:r>
              <a:rPr lang="ru-RU" sz="3600">
                <a:solidFill>
                  <a:schemeClr val="folHlink"/>
                </a:solidFill>
              </a:rPr>
              <a:t>27х</a:t>
            </a:r>
            <a:r>
              <a:rPr lang="ru-RU" sz="3600" baseline="30000">
                <a:solidFill>
                  <a:schemeClr val="folHlink"/>
                </a:solidFill>
              </a:rPr>
              <a:t>3</a:t>
            </a:r>
            <a:r>
              <a:rPr lang="ru-RU" sz="3600">
                <a:solidFill>
                  <a:schemeClr val="folHlink"/>
                </a:solidFill>
              </a:rPr>
              <a:t> – 25у</a:t>
            </a:r>
            <a:r>
              <a:rPr lang="ru-RU" sz="3600" baseline="30000">
                <a:solidFill>
                  <a:schemeClr val="folHlink"/>
                </a:solidFill>
              </a:rPr>
              <a:t>3</a:t>
            </a:r>
            <a:r>
              <a:rPr lang="ru-RU" sz="3600">
                <a:solidFill>
                  <a:schemeClr val="folHlink"/>
                </a:solidFill>
              </a:rPr>
              <a:t> = (3х-5у)(9х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+ 15ху + 25у</a:t>
            </a:r>
            <a:r>
              <a:rPr lang="ru-RU" sz="3600" baseline="30000">
                <a:solidFill>
                  <a:schemeClr val="folHlink"/>
                </a:solidFill>
              </a:rPr>
              <a:t>2</a:t>
            </a:r>
            <a:r>
              <a:rPr lang="ru-RU" sz="3600">
                <a:solidFill>
                  <a:schemeClr val="folHlink"/>
                </a:solidFill>
              </a:rPr>
              <a:t>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0" y="0"/>
            <a:ext cx="8858250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600" dirty="0">
                <a:solidFill>
                  <a:srgbClr val="FF0000"/>
                </a:solidFill>
              </a:rPr>
              <a:t>Способы разложения многочленов на множители: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Вынесение общего множителя за скобки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Способ группировки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С помощью формул сокращенного умножения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Разложение многочлена на множители с помощью комбинации различных приемов</a:t>
            </a:r>
          </a:p>
          <a:p>
            <a:pPr>
              <a:buFont typeface="Wingdings" pitchFamily="2" charset="2"/>
              <a:buChar char="v"/>
              <a:defRPr/>
            </a:pPr>
            <a:endParaRPr lang="ru-RU" sz="4000" dirty="0"/>
          </a:p>
          <a:p>
            <a:pPr>
              <a:defRPr/>
            </a:pPr>
            <a:r>
              <a:rPr lang="ru-RU" sz="4400" dirty="0"/>
              <a:t> </a:t>
            </a:r>
          </a:p>
          <a:p>
            <a:pPr>
              <a:defRPr/>
            </a:pPr>
            <a:r>
              <a:rPr lang="en-US" b="1" dirty="0"/>
              <a:t> </a:t>
            </a: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57188" y="714375"/>
            <a:ext cx="8358187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</a:rPr>
              <a:t>Алгоритм </a:t>
            </a:r>
            <a:r>
              <a:rPr lang="ru-RU" sz="2400" b="1" u="sng" dirty="0">
                <a:solidFill>
                  <a:srgbClr val="FF0000"/>
                </a:solidFill>
              </a:rPr>
              <a:t>Вынесения общего множителя за скобки</a:t>
            </a:r>
            <a:endParaRPr lang="ru-RU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rgbClr val="FF0000"/>
                </a:solidFill>
              </a:rPr>
              <a:t> 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Найти наибольший общий делитель коэффициентов всех одночленов, входящих в многочлен, - он и будет общим числовым множителем .</a:t>
            </a:r>
          </a:p>
          <a:p>
            <a:pPr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Найти переменные, которые входят в каждый член многочлена и выбрать для каждой из них наименьший  показатель степени.</a:t>
            </a:r>
          </a:p>
          <a:p>
            <a:pPr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Произведение коэффициента и переменной, найденного на первом и втором шагах, является общим множителем, который целесообразно вынести за скобки.</a:t>
            </a:r>
          </a:p>
          <a:p>
            <a:pPr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9" y="428605"/>
            <a:ext cx="8786841" cy="507831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Смотрит солнышко в окошко, </a:t>
            </a:r>
          </a:p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Светит в нашу комнатку.</a:t>
            </a:r>
          </a:p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 захлопаем в ладошки, </a:t>
            </a:r>
          </a:p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Очень рады солнышку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567</Words>
  <Application>Microsoft Office PowerPoint</Application>
  <PresentationFormat>Экран (4:3)</PresentationFormat>
  <Paragraphs>238</Paragraphs>
  <Slides>18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Wingdings</vt:lpstr>
      <vt:lpstr>Times New Roman</vt:lpstr>
      <vt:lpstr>Тема Office</vt:lpstr>
      <vt:lpstr>Формула</vt:lpstr>
      <vt:lpstr>        I. Устный счет  ( a + c )2 = ( 2k + m ) 2 = ( d – e )( d + e ) =  ( 7n – 4p )( 7n + 4p ) = ( a - b )( a2 + ab + b2   ) = ( 3 + 5f )( 9 – 15f + 25f 2 ) =    </vt:lpstr>
      <vt:lpstr>    «Важнейшая задача цивилизации научить человека мыслить»  Эдисон</vt:lpstr>
      <vt:lpstr>Формулы сокращённого умножения</vt:lpstr>
      <vt:lpstr>II. ИГРА «МАТЕМАТИЧЕСКАЯ МОЗАИКА».  За 1 минуту из предложенных выражений составить формулы. Кто больше.  3х, 5у, 9х2, 30ху, 27х3, 125у3, 15ху, 25у2. </vt:lpstr>
      <vt:lpstr>Слайд 5</vt:lpstr>
      <vt:lpstr>Слайд 6</vt:lpstr>
      <vt:lpstr>Слайд 7</vt:lpstr>
      <vt:lpstr>Слайд 8</vt:lpstr>
      <vt:lpstr>Слайд 9</vt:lpstr>
      <vt:lpstr>Слайд 10</vt:lpstr>
      <vt:lpstr>Команда </vt:lpstr>
      <vt:lpstr>Команда 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User-1</dc:creator>
  <cp:lastModifiedBy>Левчук Наталья Владимировна</cp:lastModifiedBy>
  <cp:revision>37</cp:revision>
  <dcterms:created xsi:type="dcterms:W3CDTF">2009-03-07T18:10:20Z</dcterms:created>
  <dcterms:modified xsi:type="dcterms:W3CDTF">2013-12-18T04:23:17Z</dcterms:modified>
</cp:coreProperties>
</file>