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6" r:id="rId2"/>
    <p:sldId id="275" r:id="rId3"/>
    <p:sldId id="27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83" r:id="rId12"/>
    <p:sldId id="264" r:id="rId13"/>
    <p:sldId id="287" r:id="rId14"/>
    <p:sldId id="288" r:id="rId15"/>
    <p:sldId id="266" r:id="rId16"/>
    <p:sldId id="273" r:id="rId17"/>
    <p:sldId id="267" r:id="rId18"/>
    <p:sldId id="269" r:id="rId19"/>
    <p:sldId id="274" r:id="rId20"/>
    <p:sldId id="272" r:id="rId21"/>
    <p:sldId id="291" r:id="rId22"/>
    <p:sldId id="285" r:id="rId23"/>
    <p:sldId id="292" r:id="rId24"/>
    <p:sldId id="278" r:id="rId25"/>
    <p:sldId id="299" r:id="rId26"/>
    <p:sldId id="295" r:id="rId27"/>
    <p:sldId id="29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0D0117-96A4-44B6-8024-5E4AD1CDF195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7A38D0-E4A8-4728-83D7-C6EC6387BF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Мы за здоровый образ жизни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Презентация к внеклассному               мероприятию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Касьянова Светлана Валентиновна</a:t>
            </a:r>
          </a:p>
          <a:p>
            <a:pPr>
              <a:buNone/>
            </a:pPr>
            <a:r>
              <a:rPr lang="ru-RU" dirty="0" smtClean="0"/>
              <a:t>учитель биологии</a:t>
            </a:r>
          </a:p>
          <a:p>
            <a:pPr>
              <a:buNone/>
            </a:pPr>
            <a:r>
              <a:rPr lang="ru-RU" dirty="0" smtClean="0"/>
              <a:t>МОУ« </a:t>
            </a:r>
            <a:r>
              <a:rPr lang="ru-RU" dirty="0" err="1" smtClean="0"/>
              <a:t>Езвинская</a:t>
            </a:r>
            <a:r>
              <a:rPr lang="ru-RU" dirty="0" smtClean="0"/>
              <a:t> СОШ»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ТВЕРСКАЯ ОБЛАСТЬ</a:t>
            </a:r>
            <a:br>
              <a:rPr lang="ru-RU" sz="2400" dirty="0" smtClean="0"/>
            </a:br>
            <a:r>
              <a:rPr lang="ru-RU" sz="2400" dirty="0" smtClean="0"/>
              <a:t>ЗАКОН</a:t>
            </a:r>
            <a:br>
              <a:rPr lang="ru-RU" sz="2400" dirty="0" smtClean="0"/>
            </a:br>
            <a:r>
              <a:rPr lang="ru-RU" sz="2400" dirty="0" smtClean="0"/>
              <a:t>О РЕГУЛИРОВАНИИ ОТДЕЛЬНЫХ ВОПРОСОВ ОХРАНЫ ЗДОРОВЬЯ</a:t>
            </a:r>
            <a:br>
              <a:rPr lang="ru-RU" sz="2400" dirty="0" smtClean="0"/>
            </a:br>
            <a:r>
              <a:rPr lang="ru-RU" sz="2400" dirty="0" smtClean="0"/>
              <a:t>ГРАЖДАН В ТВЕРСКОЙ ОБЛАСТИ</a:t>
            </a:r>
            <a:br>
              <a:rPr lang="ru-RU" sz="2400" dirty="0" smtClean="0"/>
            </a:br>
            <a:r>
              <a:rPr lang="ru-RU" sz="2400" dirty="0" smtClean="0"/>
              <a:t>Принят Законодательным Собранием</a:t>
            </a:r>
            <a:br>
              <a:rPr lang="ru-RU" sz="2400" dirty="0" smtClean="0"/>
            </a:br>
            <a:r>
              <a:rPr lang="ru-RU" sz="2400" dirty="0" smtClean="0"/>
              <a:t>Тверской области 28 июня 2012 года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Статья 3. Полномочия Правительства Тверской области в сфере охраны здоровья:</a:t>
            </a:r>
          </a:p>
          <a:p>
            <a:pPr>
              <a:buNone/>
            </a:pPr>
            <a:r>
              <a:rPr lang="ru-RU" dirty="0" smtClean="0"/>
              <a:t>8) </a:t>
            </a:r>
            <a:r>
              <a:rPr lang="ru-RU" b="1" dirty="0" smtClean="0"/>
              <a:t>организация осуществления мероприятий по профилактике заболеваний и формированию здорового образа жизни у несовершеннолетних граждан, проживающих на территории Тверской области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Влияние  основных  факторов  на  здоровье  и  заболевания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49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38113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Факторы риска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Внешняя 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Наследственность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здравоохранение</a:t>
                      </a:r>
                      <a:endParaRPr lang="ru-RU" dirty="0"/>
                    </a:p>
                  </a:txBody>
                  <a:tcPr/>
                </a:tc>
              </a:tr>
              <a:tr h="138113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целом</a:t>
                      </a:r>
                    </a:p>
                    <a:p>
                      <a:r>
                        <a:rPr lang="ru-RU" dirty="0" smtClean="0"/>
                        <a:t>В </a:t>
                      </a:r>
                      <a:r>
                        <a:rPr lang="ru-RU" dirty="0" err="1" smtClean="0"/>
                        <a:t>возникно-вении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забо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леваний</a:t>
                      </a:r>
                      <a:r>
                        <a:rPr lang="ru-RU" dirty="0" smtClean="0"/>
                        <a:t>:</a:t>
                      </a:r>
                    </a:p>
                    <a:p>
                      <a:r>
                        <a:rPr lang="ru-RU" dirty="0" smtClean="0"/>
                        <a:t>болезни сердца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50-55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20-25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15-20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8-10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1381130">
                <a:tc>
                  <a:txBody>
                    <a:bodyPr/>
                    <a:lstStyle/>
                    <a:p>
                      <a:r>
                        <a:rPr lang="ru-RU" dirty="0" smtClean="0"/>
                        <a:t>Рак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Транспортные травмы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                 КУРЕНИЕ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r>
              <a:rPr lang="ru-RU" dirty="0" smtClean="0"/>
              <a:t>Последние данные свидетельствуют о том, что в России курят 75% мужчин и 21% женщин. Проведенные опросы показали, что 84,2% мужчин начинают курить до 19-летнего возраста, а число женщин, начинающих курить в школьные годы, составляют 27% . В среднем женщины начинают курить на 3-5 лет позже мужчин.</a:t>
            </a:r>
          </a:p>
          <a:p>
            <a:r>
              <a:rPr lang="ru-RU" dirty="0" smtClean="0"/>
              <a:t>В мире от курения погибает больше людей, чем от употребления алкоголя, кокаина, героина, а также от </a:t>
            </a:r>
            <a:r>
              <a:rPr lang="ru-RU" dirty="0" err="1" smtClean="0"/>
              <a:t>СПИДа</a:t>
            </a:r>
            <a:r>
              <a:rPr lang="ru-RU" dirty="0" smtClean="0"/>
              <a:t>, насильственной смерти, авто- и </a:t>
            </a:r>
            <a:r>
              <a:rPr lang="ru-RU" dirty="0" err="1" smtClean="0"/>
              <a:t>авиакатостроф</a:t>
            </a:r>
            <a:r>
              <a:rPr lang="ru-RU" dirty="0" smtClean="0"/>
              <a:t>, вместе взятых.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04"/>
            <a:ext cx="5214942" cy="5880121"/>
          </a:xfrm>
        </p:spPr>
        <p:txBody>
          <a:bodyPr/>
          <a:lstStyle/>
          <a:p>
            <a:r>
              <a:rPr lang="ru-RU" b="1" dirty="0" smtClean="0"/>
              <a:t>. </a:t>
            </a:r>
            <a:r>
              <a:rPr lang="ru-RU" dirty="0" smtClean="0"/>
              <a:t>Каждая выкуренная сигарета сокращает жизнь на 15 минут, каждые 13 секунд умирает человек от заболевания, связанного с курением, </a:t>
            </a:r>
            <a:r>
              <a:rPr lang="ru-RU" i="1" dirty="0" smtClean="0"/>
              <a:t>13 секунд звук метронома)</a:t>
            </a:r>
            <a:r>
              <a:rPr lang="ru-RU" dirty="0" smtClean="0"/>
              <a:t>. За год  - это 2,5 млн. человек</a:t>
            </a:r>
          </a:p>
          <a:p>
            <a:endParaRPr lang="ru-RU" dirty="0" smtClean="0"/>
          </a:p>
          <a:p>
            <a:r>
              <a:rPr lang="ru-RU" dirty="0" smtClean="0"/>
              <a:t>Подсчитано, что население земного шара выкуривает 12 биллионов сигарет и папирос! Общая масса окурков  2 520 000 тонн.</a:t>
            </a:r>
            <a:endParaRPr lang="ru-RU" dirty="0"/>
          </a:p>
        </p:txBody>
      </p:sp>
      <p:pic>
        <p:nvPicPr>
          <p:cNvPr id="4098" name="Picture 2" descr="C:\Users\Валентина\Downloads\i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9" y="1142984"/>
            <a:ext cx="3891852" cy="3078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04664"/>
            <a:ext cx="42862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Вещества, находящиеся в табачном дыме, могут повредить хромосомы клеток мужской спермы. Генетически поврежденные сперматозоиды у сильно курящего отца удваивают риск наличия врожденных нарушений у его детей. Женщины, курящие во время беременности, наносят вред развитию своего ребенка (задержка развития, маленький вес и рост новорожденного).</a:t>
            </a:r>
            <a:endParaRPr lang="ru-RU" sz="2400" dirty="0"/>
          </a:p>
        </p:txBody>
      </p:sp>
      <p:pic>
        <p:nvPicPr>
          <p:cNvPr id="3" name="Picture 2" descr="C:\Users\Валентина\Downloads\i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772816"/>
            <a:ext cx="2850110" cy="3007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/>
          <a:lstStyle/>
          <a:p>
            <a:r>
              <a:rPr lang="ru-RU" dirty="0" smtClean="0"/>
              <a:t>ВРЕДНЫЕ    ПРИВЫЧКИ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546848" cy="5145435"/>
          </a:xfrm>
        </p:spPr>
        <p:txBody>
          <a:bodyPr>
            <a:normAutofit/>
          </a:bodyPr>
          <a:lstStyle/>
          <a:p>
            <a:r>
              <a:rPr lang="ru-RU" dirty="0" smtClean="0"/>
              <a:t>С середины 70-х годов прошлого столетия число курящих молодых людей непрерывно уменьшается. Однако интенсивность курения осталось прежней. Все активнее некурящие выступают за запрет курения в помещениях.</a:t>
            </a:r>
          </a:p>
          <a:p>
            <a:endParaRPr lang="ru-RU" dirty="0"/>
          </a:p>
        </p:txBody>
      </p:sp>
      <p:pic>
        <p:nvPicPr>
          <p:cNvPr id="3074" name="Picture 2" descr="C:\Users\Валентина\Downloads\i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57190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ВРЕД   КУРЕНИЯ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 данным ВОЗ, продолжительность жизни курильщика на 4-8 лет меньше, чем у некурящих, причем сокращение продолжительности жизни зависит от того, в каком возрасте человек начал курить. Если это произошло в 15 лет, то жизнь сокращается на 8 лет, а если в 25 лет - то приблизительно на 4-5 лет..</a:t>
            </a:r>
          </a:p>
          <a:p>
            <a:r>
              <a:rPr lang="ru-RU" dirty="0" smtClean="0"/>
              <a:t>Пребывание в течение 8 часов в закрытом помещении, где курят, соответствует выкуриванию более 5 сигарет.</a:t>
            </a:r>
          </a:p>
          <a:p>
            <a:r>
              <a:rPr lang="ru-RU" dirty="0" smtClean="0"/>
              <a:t>Поэтому здоровью </a:t>
            </a:r>
            <a:r>
              <a:rPr lang="ru-RU" dirty="0" err="1" smtClean="0"/>
              <a:t>неродившегося</a:t>
            </a:r>
            <a:r>
              <a:rPr lang="ru-RU" dirty="0" smtClean="0"/>
              <a:t> ребенка наносится вред как в том случае, если курит будущая мать, так и в том случае, если курит отец.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АЛКОГОЛЬ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4752528" cy="5054617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Специалисты по различного рода зависимостям, наоборот, говорят об алкоголе, как о наркотике №   При помощи подобных  призывов его годовой оборот в России велик: на душу населения здесь производят 8б5 литров стопроцентного алкоголя в год. Его торговая сеть лучшая в мире. У него есть великий покровитель - государство.</a:t>
            </a:r>
          </a:p>
        </p:txBody>
      </p:sp>
      <p:pic>
        <p:nvPicPr>
          <p:cNvPr id="5122" name="Picture 2" descr="C:\Users\Валентина\Downloads\i (9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0648"/>
            <a:ext cx="3715346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Табак и алкоголь - наиболее распространенные наркотики в нашем обществе.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989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Некоторые впервые пробуют алкоголь в 4 года, а к 10 уже становятся зависимыми. Широко распространено потребление алкоголя среди подростков в России. В 8 классе оно отмечено у 52% учащихся, в 9 - у 70%, в 10-11 - у 81%.По данным анонимного тестирования школьников, из 27 мальчиков алкогольные напитки употребляют 71,4%, а из 55 девочек - 66,2%. Обследования более старших групп подростков России свидетельствуют о сопоставимости результатов. Так, опрос 275 студентов 4 курса медицинского института показал, что 76,6% студентов потребляют алкоголь в компании близких друзей. Перед дискотекой это делают 88,2% юношей и 42,6% девушек.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НАРКОМАНИЯ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836712"/>
            <a:ext cx="5760640" cy="5616624"/>
          </a:xfrm>
        </p:spPr>
        <p:txBody>
          <a:bodyPr>
            <a:normAutofit fontScale="77500" lnSpcReduction="20000"/>
          </a:bodyPr>
          <a:lstStyle/>
          <a:p>
            <a:r>
              <a:rPr lang="ru-RU" sz="3300" dirty="0" smtClean="0"/>
              <a:t>По данным МВД 85% наркоманов - молодые люди в возрасте до 35 лет, половина из них - молодежь до 25 лет и даже дети школьного возраста. Ученые, исследовавшие пути привыкания молодежи к наркотикам и токсическим веществам считают, что в 60% всех случаев движущий мотив первого приема - любопытство: что там за гранью запретного</a:t>
            </a:r>
          </a:p>
          <a:p>
            <a:r>
              <a:rPr lang="ru-RU" sz="3300" dirty="0" smtClean="0"/>
              <a:t>Влияние товарищей, друзей, знакомых, соседей на процесс приобщения к употреблению наркотически действующих веществ составляют более 80% процентов.</a:t>
            </a:r>
          </a:p>
          <a:p>
            <a:endParaRPr lang="ru-RU" dirty="0"/>
          </a:p>
        </p:txBody>
      </p:sp>
      <p:pic>
        <p:nvPicPr>
          <p:cNvPr id="1026" name="Picture 2" descr="C:\Users\Валентина\Downloads\i (10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24128" y="2924944"/>
            <a:ext cx="3067273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ЗДОРОВЬЕ –</a:t>
            </a:r>
            <a:endParaRPr lang="ru-RU" sz="6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   </a:t>
            </a:r>
            <a:r>
              <a:rPr lang="ru-RU" sz="4000" b="1" i="1" dirty="0" smtClean="0"/>
              <a:t>это  состояние  полного  физического, психологического и социального благополучия, а не просто отсутствие  болезней  или  физических  дефектов.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68952" cy="548680"/>
          </a:xfrm>
        </p:spPr>
        <p:txBody>
          <a:bodyPr>
            <a:normAutofit fontScale="90000"/>
          </a:bodyPr>
          <a:lstStyle/>
          <a:p>
            <a:r>
              <a:rPr lang="ru-RU" b="1" cap="all" dirty="0" smtClean="0"/>
              <a:t>Так чем же опасна наркомания?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618856" cy="604867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9600" dirty="0" smtClean="0"/>
              <a:t> 1.Н</a:t>
            </a:r>
            <a:r>
              <a:rPr lang="uz-Cyrl-UZ" sz="9600" dirty="0" smtClean="0"/>
              <a:t>аркомания чрезвычайно активно способствует деградации </a:t>
            </a:r>
            <a:r>
              <a:rPr lang="ru-RU" sz="9600" dirty="0" smtClean="0"/>
              <a:t>личность</a:t>
            </a:r>
            <a:r>
              <a:rPr lang="uz-Cyrl-UZ" sz="9600" dirty="0" smtClean="0"/>
              <a:t> и разрушению организма, а это, в конечном счете, дело не только самого наркомана, который живет среди людей и зачастую неизбежно становится источником серьезной опасности для окружающих. </a:t>
            </a:r>
            <a:r>
              <a:rPr lang="ru-RU" sz="9600" dirty="0" smtClean="0"/>
              <a:t>Почти всегда</a:t>
            </a:r>
            <a:r>
              <a:rPr lang="uz-Cyrl-UZ" sz="9600" dirty="0" smtClean="0"/>
              <a:t> человек, </a:t>
            </a:r>
            <a:r>
              <a:rPr lang="ru-RU" sz="9600" dirty="0" smtClean="0"/>
              <a:t>ставший</a:t>
            </a:r>
            <a:r>
              <a:rPr lang="uz-Cyrl-UZ" sz="9600" dirty="0" smtClean="0"/>
              <a:t> наркоман</a:t>
            </a:r>
            <a:r>
              <a:rPr lang="ru-RU" sz="9600" dirty="0" err="1" smtClean="0"/>
              <a:t>ом</a:t>
            </a:r>
            <a:r>
              <a:rPr lang="uz-Cyrl-UZ" sz="9600" dirty="0" smtClean="0"/>
              <a:t>, становится безнравственным, циничным и жестоким. Но в первую очередь такой человек - это огромное горе для всех его </a:t>
            </a:r>
            <a:r>
              <a:rPr lang="ru-RU" sz="9600" dirty="0" smtClean="0"/>
              <a:t>родных и близких,</a:t>
            </a:r>
            <a:r>
              <a:rPr lang="uz-Cyrl-UZ" sz="9600" dirty="0" smtClean="0"/>
              <a:t> которые на глазах теряют сына или дочь. </a:t>
            </a:r>
            <a:endParaRPr lang="ru-RU" sz="9600" dirty="0" smtClean="0"/>
          </a:p>
        </p:txBody>
      </p:sp>
      <p:pic>
        <p:nvPicPr>
          <p:cNvPr id="7170" name="Picture 2" descr="C:\Users\Валентина\Downloads\i (4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340768"/>
            <a:ext cx="3499892" cy="3513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604448" cy="6267723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2. Н</a:t>
            </a:r>
            <a:r>
              <a:rPr lang="uz-Cyrl-UZ" sz="3800" dirty="0" smtClean="0"/>
              <a:t>аркомания - непосредственная причина огромного количества различных  преступлений. По данным научных исследований около 2/3 несовершеннолетних наркоманов становятся преступниками. Это обусловлено тем, что они в силу своей непреодолимой тяги к наркотикам не останавливаются перед совершением преступлений (чаще всего краж), чтобы добыть очередную дозу или средства для ее приобретения. </a:t>
            </a:r>
            <a:endParaRPr lang="ru-RU" sz="3800" dirty="0" smtClean="0"/>
          </a:p>
          <a:p>
            <a:r>
              <a:rPr lang="uz-Cyrl-UZ" sz="3800" dirty="0" smtClean="0"/>
              <a:t>3.Спрос на наркотики стимулирует их предложение на "черном рынке", подпольную индустрию выращивания наркотикосодержащих растений, контрабанду и незаконную торговлю наркотиками, их производства в подпольных лабораториях и т.п. </a:t>
            </a:r>
            <a:r>
              <a:rPr lang="ru-RU" sz="3800" dirty="0" smtClean="0"/>
              <a:t>Вследствие этого </a:t>
            </a:r>
            <a:r>
              <a:rPr lang="ru-RU" sz="3800" dirty="0" err="1" smtClean="0"/>
              <a:t>р</a:t>
            </a:r>
            <a:r>
              <a:rPr lang="uz-Cyrl-UZ" sz="3800" dirty="0" smtClean="0"/>
              <a:t>азраста­ются мафиозные кланы, бандитские группировки </a:t>
            </a:r>
            <a:r>
              <a:rPr lang="ru-RU" sz="3800" dirty="0" smtClean="0"/>
              <a:t>и т. д. </a:t>
            </a:r>
          </a:p>
          <a:p>
            <a:r>
              <a:rPr lang="uz-Cyrl-UZ" sz="3800" dirty="0" smtClean="0"/>
              <a:t>Кроме того наркотики, подчас вызывая агрессивность, толкают на бессмысленные</a:t>
            </a:r>
            <a:r>
              <a:rPr lang="ru-RU" sz="3800" dirty="0" smtClean="0"/>
              <a:t>, неоправданные по</a:t>
            </a:r>
            <a:r>
              <a:rPr lang="uz-Cyrl-UZ" sz="3800" dirty="0" smtClean="0"/>
              <a:t> своей жестокости преступления. </a:t>
            </a:r>
            <a:endParaRPr lang="ru-RU" sz="3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Чем опасна наркомания?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475008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4. Наибольшую опасность представляет собой то, что</a:t>
            </a:r>
            <a:r>
              <a:rPr lang="uz-Cyrl-UZ" sz="2800" dirty="0" smtClean="0"/>
              <a:t> каждый наркоман способен вовлечь в наркоманию </a:t>
            </a:r>
            <a:r>
              <a:rPr lang="ru-RU" sz="2800" dirty="0" smtClean="0"/>
              <a:t>до 20</a:t>
            </a:r>
            <a:r>
              <a:rPr lang="uz-Cyrl-UZ" sz="2800" dirty="0" smtClean="0"/>
              <a:t> человек. </a:t>
            </a:r>
            <a:r>
              <a:rPr lang="ru-RU" sz="2800" dirty="0" smtClean="0"/>
              <a:t>О</a:t>
            </a:r>
            <a:r>
              <a:rPr lang="uz-Cyrl-UZ" sz="2800" dirty="0" smtClean="0"/>
              <a:t>собенно важно</a:t>
            </a:r>
            <a:r>
              <a:rPr lang="ru-RU" sz="2800" dirty="0" smtClean="0"/>
              <a:t> то, что</a:t>
            </a:r>
            <a:r>
              <a:rPr lang="uz-Cyrl-UZ" sz="2800" dirty="0" smtClean="0"/>
              <a:t> многие наркоманы объективно заинтересованы вовлечь как можно больше новых людей в наркотические сети. </a:t>
            </a:r>
            <a:endParaRPr lang="ru-RU" sz="2800" dirty="0" smtClean="0"/>
          </a:p>
          <a:p>
            <a:r>
              <a:rPr lang="ru-RU" sz="2800" dirty="0" smtClean="0"/>
              <a:t>Теперь, исходя из этого становится ясно, что  опасность, которую несет в себе нарко­мания не может быть предотвращена без совместных усилий, и естественно требует многостороннего подхода и объединения усилий многих общественных и государственных структур, заинтересованных в решении данной проблемы. Поэтому, ста­новится очевидным, что профилактика наркомании является наиболее приоритет­ной задачей для оказания противодействия распространению наркомании среди молодежи, в чем несомненную помощь могут оказать знания педагогов в об­ласти профилактики наркомании.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Валентина\Downloads\i (1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7286675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Правила  здорового  образа  жизни: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 </a:t>
            </a:r>
          </a:p>
          <a:p>
            <a:pPr lvl="0"/>
            <a:r>
              <a:rPr lang="ru-RU" sz="7400" dirty="0" smtClean="0"/>
              <a:t>занимайтесь физкультурой 3 – 5 раз в неделю, но не перенапрягайте организм интенсивными физическими нагрузками;</a:t>
            </a:r>
          </a:p>
          <a:p>
            <a:pPr lvl="0"/>
            <a:r>
              <a:rPr lang="ru-RU" sz="7400" dirty="0" smtClean="0"/>
              <a:t>не переедайте и не голодайте. Питайтесь 4 – 5раз в день, употребляя в пищу необходимые для растущего организма белки, жиры и углеводы, витамины;</a:t>
            </a:r>
          </a:p>
          <a:p>
            <a:pPr lvl="0"/>
            <a:r>
              <a:rPr lang="ru-RU" sz="7400" dirty="0" smtClean="0"/>
              <a:t>пребывайте на свежем воздухе не менее 2 – 3 часов в день;</a:t>
            </a:r>
          </a:p>
          <a:p>
            <a:pPr lvl="0"/>
            <a:r>
              <a:rPr lang="ru-RU" sz="7400" dirty="0" smtClean="0"/>
              <a:t>соблюдайте гигиену сна, продолжительность которого должна быть не менее 7-8 часов в сутки;</a:t>
            </a:r>
          </a:p>
          <a:p>
            <a:pPr lvl="0"/>
            <a:r>
              <a:rPr lang="ru-RU" sz="7400" dirty="0" smtClean="0"/>
              <a:t> </a:t>
            </a:r>
            <a:r>
              <a:rPr lang="ru-RU" sz="8000" dirty="0" smtClean="0"/>
              <a:t>не переутомляйтесь от умственной работы;</a:t>
            </a:r>
          </a:p>
          <a:p>
            <a:pPr lvl="0"/>
            <a:r>
              <a:rPr lang="ru-RU" sz="8000" dirty="0" smtClean="0"/>
              <a:t>старайтесь получать удовольствие от школьной учебы;</a:t>
            </a:r>
          </a:p>
          <a:p>
            <a:endParaRPr lang="ru-RU" sz="74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32657"/>
            <a:ext cx="43924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-в свободное время занимайтесь творчеством: музыкой, наукой, рисованием и т.д.</a:t>
            </a:r>
          </a:p>
          <a:p>
            <a:pPr lvl="0"/>
            <a:r>
              <a:rPr lang="ru-RU" sz="2400" dirty="0" smtClean="0"/>
              <a:t>-доброжелательно относитесь к людям и соблюдайте правила общения;</a:t>
            </a:r>
          </a:p>
          <a:p>
            <a:pPr lvl="0"/>
            <a:r>
              <a:rPr lang="ru-RU" sz="2400" dirty="0" smtClean="0"/>
              <a:t>-закаляйте организм;</a:t>
            </a:r>
          </a:p>
          <a:p>
            <a:pPr lvl="0"/>
            <a:r>
              <a:rPr lang="ru-RU" sz="2400" b="1" dirty="0" smtClean="0"/>
              <a:t>-не приобщайтесь к вредным привычкам: курению, употреблению спиртных напитков и наркотиков;</a:t>
            </a:r>
          </a:p>
          <a:p>
            <a:pPr lvl="0"/>
            <a:r>
              <a:rPr lang="ru-RU" sz="2400" dirty="0" smtClean="0"/>
              <a:t>-участвуйте в общественной жизни школы, района, города.</a:t>
            </a:r>
          </a:p>
        </p:txBody>
      </p:sp>
      <p:pic>
        <p:nvPicPr>
          <p:cNvPr id="6" name="Picture 3" descr="C:\Users\Валентина\Downloads\i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44824"/>
            <a:ext cx="3892453" cy="4157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5"/>
            <a:ext cx="9144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Cambria" pitchFamily="18" charset="0"/>
              </a:rPr>
              <a:t>Мы за то, чтобы</a:t>
            </a:r>
          </a:p>
          <a:p>
            <a:pPr algn="ctr"/>
            <a:endParaRPr lang="ru-RU" sz="2000" b="1" dirty="0" smtClean="0">
              <a:latin typeface="Cambria" pitchFamily="18" charset="0"/>
            </a:endParaRPr>
          </a:p>
          <a:p>
            <a:pPr algn="ctr"/>
            <a:endParaRPr lang="ru-RU" sz="6600" b="1" dirty="0" smtClean="0">
              <a:latin typeface="Cambria" pitchFamily="18" charset="0"/>
            </a:endParaRPr>
          </a:p>
          <a:p>
            <a:pPr algn="ctr"/>
            <a:endParaRPr lang="ru-RU" sz="6600" b="1" dirty="0" smtClean="0">
              <a:latin typeface="Cambria" pitchFamily="18" charset="0"/>
            </a:endParaRPr>
          </a:p>
          <a:p>
            <a:pPr algn="ctr"/>
            <a:endParaRPr lang="ru-RU" sz="6600" b="1" dirty="0" smtClean="0">
              <a:latin typeface="Cambria" pitchFamily="18" charset="0"/>
            </a:endParaRPr>
          </a:p>
          <a:p>
            <a:pPr algn="ctr"/>
            <a:r>
              <a:rPr lang="ru-RU" sz="6600" b="1" dirty="0" smtClean="0">
                <a:latin typeface="Cambria" pitchFamily="18" charset="0"/>
              </a:rPr>
              <a:t> быть счастливыми!</a:t>
            </a:r>
          </a:p>
          <a:p>
            <a:endParaRPr lang="ru-RU" sz="7200" b="1" dirty="0" smtClean="0">
              <a:latin typeface="Cambria" pitchFamily="18" charset="0"/>
            </a:endParaRPr>
          </a:p>
        </p:txBody>
      </p:sp>
      <p:pic>
        <p:nvPicPr>
          <p:cNvPr id="1026" name="Picture 2" descr="M:\Мероприятия по ЗОЖ\Кабинет здоровья\SDC139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84784"/>
            <a:ext cx="4453138" cy="3168352"/>
          </a:xfrm>
          <a:prstGeom prst="rect">
            <a:avLst/>
          </a:prstGeom>
          <a:noFill/>
        </p:spPr>
      </p:pic>
      <p:pic>
        <p:nvPicPr>
          <p:cNvPr id="5" name="Picture 2" descr="M:\Мероприятия по ЗОЖ\Кабинет здоровья\SDC139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500174"/>
            <a:ext cx="4453138" cy="3168352"/>
          </a:xfrm>
          <a:prstGeom prst="rect">
            <a:avLst/>
          </a:prstGeom>
          <a:noFill/>
        </p:spPr>
      </p:pic>
      <p:pic>
        <p:nvPicPr>
          <p:cNvPr id="6" name="Picture 3" descr="D:\Users\Сергей\Desktop\SDC10973.JPG"/>
          <p:cNvPicPr>
            <a:picLocks noChangeAspect="1" noChangeArrowheads="1"/>
          </p:cNvPicPr>
          <p:nvPr/>
        </p:nvPicPr>
        <p:blipFill>
          <a:blip r:embed="rId3" cstate="print"/>
          <a:srcRect l="3685" t="4913" r="6031"/>
          <a:stretch>
            <a:fillRect/>
          </a:stretch>
        </p:blipFill>
        <p:spPr bwMode="auto">
          <a:xfrm>
            <a:off x="251520" y="1484784"/>
            <a:ext cx="4032449" cy="3185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16011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0"/>
            <a:ext cx="47625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1041ul9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573016"/>
            <a:ext cx="2472275" cy="296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764704"/>
            <a:ext cx="47539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Будьте здоровы!</a:t>
            </a:r>
          </a:p>
          <a:p>
            <a:r>
              <a:rPr lang="ru-RU" sz="4000" b="1" dirty="0" smtClean="0">
                <a:latin typeface="Cambria" pitchFamily="18" charset="0"/>
              </a:rPr>
              <a:t>Будьте счастливы!</a:t>
            </a:r>
            <a:endParaRPr lang="ru-RU" sz="4000" b="1" dirty="0">
              <a:latin typeface="Cambria" pitchFamily="18" charset="0"/>
            </a:endParaRPr>
          </a:p>
        </p:txBody>
      </p:sp>
      <p:pic>
        <p:nvPicPr>
          <p:cNvPr id="7" name="Рисунок 6" descr="snegovik-1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144116"/>
            <a:ext cx="3456384" cy="441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За   здоровый  образ    жизни</a:t>
            </a:r>
            <a:endParaRPr lang="ru-RU" sz="8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Три</a:t>
            </a:r>
          </a:p>
          <a:p>
            <a:pPr>
              <a:buNone/>
            </a:pPr>
            <a:r>
              <a:rPr lang="ru-RU" sz="2800" dirty="0" smtClean="0"/>
              <a:t>               ступени, </a:t>
            </a:r>
          </a:p>
          <a:p>
            <a:pPr>
              <a:buNone/>
            </a:pPr>
            <a:r>
              <a:rPr lang="ru-RU" sz="2800" dirty="0" smtClean="0"/>
              <a:t>                                ведущие 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вниз.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16 ноября 2012г. в Региональной общественной приемной председателя партии «Единая Россия» Дмитрия Медведева в режиме </a:t>
            </a:r>
            <a:r>
              <a:rPr lang="ru-RU" sz="1600" dirty="0" err="1" smtClean="0"/>
              <a:t>онлайн</a:t>
            </a:r>
            <a:r>
              <a:rPr lang="ru-RU" sz="1600" dirty="0" smtClean="0"/>
              <a:t> прошел тематический форум, основной темой которого стал вопрос о профилактике вредных привычек среди населения Тверской области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1"/>
            <a:ext cx="4896544" cy="26928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На заседании Советник Губернатора Тверской области Елена Бадьина коснулась вопроса </a:t>
            </a:r>
            <a:r>
              <a:rPr lang="ru-RU" sz="2400" b="1" dirty="0" smtClean="0"/>
              <a:t>,</a:t>
            </a: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 касающегося  механизма лечения детей, имеющих стойкую  </a:t>
            </a:r>
            <a:r>
              <a:rPr lang="ru-RU" sz="2400" b="1" dirty="0" err="1" smtClean="0"/>
              <a:t>табакозависимость</a:t>
            </a:r>
            <a:r>
              <a:rPr lang="ru-RU" sz="2400" b="1" dirty="0" smtClean="0"/>
              <a:t>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4008" y="1484784"/>
            <a:ext cx="3521075" cy="258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323529" y="4293096"/>
            <a:ext cx="8177562" cy="20315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 итогам  обсуждения данный темы собравшиеся единодушно поддержали законопроект «Об охране здоровья населения от воздействия окружающего дыма и последствий потребления табака» и выработали дальнейшие шаги в совместной работе по профилактики вредных привычек.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100" dirty="0" smtClean="0"/>
              <a:t>Диагноз  ставит… образ жизни</a:t>
            </a:r>
            <a:endParaRPr lang="ru-RU" sz="31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4040188" cy="5214974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Здоровье школьников </a:t>
            </a:r>
            <a:r>
              <a:rPr lang="ru-RU" dirty="0" smtClean="0"/>
              <a:t>стало темой обсуждения на заседании комиссии по охране здоровья граждан Общественной палаты Тверской области под председательством </a:t>
            </a:r>
            <a:r>
              <a:rPr lang="ru-RU" b="1" dirty="0" smtClean="0"/>
              <a:t>президента ТГМА Бориса </a:t>
            </a:r>
            <a:r>
              <a:rPr lang="ru-RU" dirty="0" smtClean="0"/>
              <a:t> </a:t>
            </a:r>
            <a:r>
              <a:rPr lang="ru-RU" b="1" dirty="0" smtClean="0"/>
              <a:t>Давыдова. </a:t>
            </a:r>
            <a:r>
              <a:rPr lang="ru-RU" dirty="0" smtClean="0"/>
              <a:t> </a:t>
            </a:r>
          </a:p>
          <a:p>
            <a:r>
              <a:rPr lang="ru-RU" dirty="0" smtClean="0"/>
              <a:t>«Что же происходит с детьми в школе и дома, если здоровый первоклассник к 11-му классу приобретает целый букет диагнозов?!» – этот вопрос председателя совета ассоциации «Здоровые регионы» Алексея </a:t>
            </a:r>
            <a:r>
              <a:rPr lang="ru-RU" dirty="0" err="1" smtClean="0"/>
              <a:t>Шабашова</a:t>
            </a:r>
            <a:r>
              <a:rPr lang="ru-RU" dirty="0" smtClean="0"/>
              <a:t> можно назвать риторическим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928670"/>
            <a:ext cx="4041775" cy="2714644"/>
          </a:xfrm>
        </p:spPr>
        <p:txBody>
          <a:bodyPr>
            <a:normAutofit/>
          </a:bodyPr>
          <a:lstStyle/>
          <a:p>
            <a:r>
              <a:rPr lang="ru-RU" dirty="0" smtClean="0"/>
              <a:t>. Но ответы на него все же есть. Часть из них озвучила профессор ТГМА Юлия Алексе­ева, которая представила участникам встречи результаты исследования, проведенного студентами </a:t>
            </a:r>
            <a:r>
              <a:rPr lang="ru-RU" dirty="0" err="1" smtClean="0"/>
              <a:t>медакадемии</a:t>
            </a:r>
            <a:r>
              <a:rPr lang="ru-RU" dirty="0" smtClean="0"/>
              <a:t>.  </a:t>
            </a:r>
          </a:p>
        </p:txBody>
      </p:sp>
      <p:sp>
        <p:nvSpPr>
          <p:cNvPr id="4" name="Текст 3"/>
          <p:cNvSpPr>
            <a:spLocks noGrp="1"/>
          </p:cNvSpPr>
          <p:nvPr>
            <p:ph sz="quarter" idx="2"/>
          </p:nvPr>
        </p:nvSpPr>
        <p:spPr>
          <a:xfrm>
            <a:off x="457200" y="5786454"/>
            <a:ext cx="4040188" cy="339709"/>
          </a:xfrm>
        </p:spPr>
        <p:txBody>
          <a:bodyPr>
            <a:normAutofit fontScale="25000" lnSpcReduction="20000"/>
          </a:bodyPr>
          <a:lstStyle/>
          <a:p>
            <a:r>
              <a:rPr lang="ru-RU" sz="4000" dirty="0" smtClean="0"/>
              <a:t> </a:t>
            </a:r>
          </a:p>
          <a:p>
            <a:r>
              <a:rPr lang="ru-RU" sz="4000" b="1" i="1" dirty="0" smtClean="0"/>
              <a:t> </a:t>
            </a:r>
          </a:p>
          <a:p>
            <a:r>
              <a:rPr lang="ru-RU" b="1" i="1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3573016"/>
            <a:ext cx="4041775" cy="26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Диагноз ставит… образ жизни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48680"/>
            <a:ext cx="7715200" cy="59070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 Всего 8 процентов детей в Тверской области считают здоровье одним из жизненных приоритетов. Подрастающее поколение ставит его едва ли не на последнее место в списке ценностей, считая более важными такие факторы, как получение образования и материальное благосостояние. И, наверное, как следствие: 60–70 процентов подростков имеют хронические заболевания и инвалидность. За последнее десятилетие количество школьников с 3-й группой здоровья увеличилось в три раза. Если в первый класс 70 процентов детей приходят без патологий, то в последних эта цифра снижается до 30.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В ТВЕРСКОЙ ОБЛАСТИ СОЗДАЕТСЯ СПЕЦИАЛЬНЫЙ ЦЕНТР РЕАБИЛИТАЦИИ НАРКОМАНОВ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/>
              <a:t>В Тверской области продолжается активная работа по борьбе с наркоманией. Как сообщает </a:t>
            </a:r>
            <a:r>
              <a:rPr lang="ru-RU" sz="4400" b="1" dirty="0" smtClean="0"/>
              <a:t>пресс-служба областной администрации, по уровню ее распространения регион является не самым благополучным, но благодаря эффективной совместной работе силовых структур, органов власти и общественности ситуацию удается держать под контролем. Ряд конструктивных предложений по решению данной проблемы был озвучен на очередном заседании </a:t>
            </a:r>
            <a:r>
              <a:rPr lang="ru-RU" sz="4400" b="1" dirty="0" err="1" smtClean="0"/>
              <a:t>антинаркотической</a:t>
            </a:r>
            <a:r>
              <a:rPr lang="ru-RU" sz="4400" b="1" dirty="0" smtClean="0"/>
              <a:t> комиссии .</a:t>
            </a:r>
          </a:p>
          <a:p>
            <a:r>
              <a:rPr lang="ru-RU" sz="4400" b="1" u="sng" dirty="0" smtClean="0"/>
              <a:t>Для помощи тем, кто уже попал в беду, в регионе создается специальный центр реабилитации наркозависимых, рассчитанный на размещение 30 человек. Планируется, что он начнет свою работу уже в следующем году.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2000" b="1" i="1" dirty="0" smtClean="0"/>
              <a:t>Пропаганда здорового образа жизни и позитивных форм досуга – наиболее эффективный путь профилактики правонарушений и </a:t>
            </a:r>
            <a:r>
              <a:rPr lang="ru-RU" sz="2000" b="1" i="1" dirty="0" err="1" smtClean="0"/>
              <a:t>наркопреступности</a:t>
            </a:r>
            <a:r>
              <a:rPr lang="ru-RU" sz="2000" b="1" i="1" dirty="0" smtClean="0"/>
              <a:t> среди учащихся и молодежи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43050"/>
            <a:ext cx="7239000" cy="481268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Состояние работы по формированию здорового образа жизни среди учащейся молодежи Тверского региона стало предметом обсуждения на круглом столе, организаторами которого выступили комиссия Общественной палаты по охране здоровья граждан и экологии и Тверская государственная медицинская академия.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008112"/>
          </a:xfrm>
        </p:spPr>
        <p:txBody>
          <a:bodyPr>
            <a:noAutofit/>
          </a:bodyPr>
          <a:lstStyle/>
          <a:p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ru-RU" sz="2000" b="1" i="1" dirty="0" smtClean="0"/>
              <a:t>Тверских подростков не заботит собственное здоровье </a:t>
            </a:r>
            <a:br>
              <a:rPr lang="ru-RU" sz="2000" b="1" i="1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i="1" dirty="0" smtClean="0"/>
              <a:t>Пресс-служба Общественной палаты Тверской области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Актуальность темы доказывают результаты соцопросов, проведенных Научным центром здоровья детей, согласно которым 69% российских подростков к своим основным желаниям относят получение образования и профессии, 55% опрошенных нацелены на обеспечение хорошего материального положения, примерно такое же количество — хотели бы прожить счастливую гармоничную жизнь. И лишь 8% респондентов ставят во главу угла собственное здоровье (в то время как в Европе – 42%). В этой связи, формирование здорового образа жизни у детей и подростков, и, что особенно важно, формирование у молодежи желания вести здоровый образ жизни и быть здоровыми – стало основной целью круглого стола.</a:t>
            </a:r>
            <a:endParaRPr lang="ru-RU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286</TotalTime>
  <Words>1349</Words>
  <Application>Microsoft Office PowerPoint</Application>
  <PresentationFormat>Экран (4:3)</PresentationFormat>
  <Paragraphs>148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Мы за здоровый образ жизни</vt:lpstr>
      <vt:lpstr>ЗДОРОВЬЕ –</vt:lpstr>
      <vt:lpstr>За   здоровый  образ    жизни</vt:lpstr>
      <vt:lpstr>16 ноября 2012г. в Региональной общественной приемной председателя партии «Единая Россия» Дмитрия Медведева в режиме онлайн прошел тематический форум, основной темой которого стал вопрос о профилактике вредных привычек среди населения Тверской области</vt:lpstr>
      <vt:lpstr>  Диагноз  ставит… образ жизни</vt:lpstr>
      <vt:lpstr> Диагноз ставит… образ жизни </vt:lpstr>
      <vt:lpstr>В ТВЕРСКОЙ ОБЛАСТИ СОЗДАЕТСЯ СПЕЦИАЛЬНЫЙ ЦЕНТР РЕАБИЛИТАЦИИ НАРКОМАНОВ</vt:lpstr>
      <vt:lpstr> Пропаганда здорового образа жизни и позитивных форм досуга – наиболее эффективный путь профилактики правонарушений и наркопреступности среди учащихся и молодежи  </vt:lpstr>
      <vt:lpstr>  Тверских подростков не заботит собственное здоровье    Пресс-служба Общественной палаты Тверской области </vt:lpstr>
      <vt:lpstr>ТВЕРСКАЯ ОБЛАСТЬ ЗАКОН О РЕГУЛИРОВАНИИ ОТДЕЛЬНЫХ ВОПРОСОВ ОХРАНЫ ЗДОРОВЬЯ ГРАЖДАН В ТВЕРСКОЙ ОБЛАСТИ Принят Законодательным Собранием Тверской области 28 июня 2012 года  </vt:lpstr>
      <vt:lpstr>Влияние  основных  факторов  на  здоровье  и  заболевания </vt:lpstr>
      <vt:lpstr>                 КУРЕНИЕ</vt:lpstr>
      <vt:lpstr>Слайд 13</vt:lpstr>
      <vt:lpstr>Слайд 14</vt:lpstr>
      <vt:lpstr>ВРЕДНЫЕ    ПРИВЫЧКИ</vt:lpstr>
      <vt:lpstr>ВРЕД   КУРЕНИЯ</vt:lpstr>
      <vt:lpstr>   АЛКОГОЛЬ </vt:lpstr>
      <vt:lpstr>Табак и алкоголь - наиболее распространенные наркотики в нашем обществе.  </vt:lpstr>
      <vt:lpstr>НАРКОМАНИЯ</vt:lpstr>
      <vt:lpstr>Так чем же опасна наркомания?</vt:lpstr>
      <vt:lpstr>Слайд 21</vt:lpstr>
      <vt:lpstr>Чем опасна наркомания?</vt:lpstr>
      <vt:lpstr>Слайд 23</vt:lpstr>
      <vt:lpstr>Правила  здорового  образа  жизни: </vt:lpstr>
      <vt:lpstr>Слайд 25</vt:lpstr>
      <vt:lpstr>Слайд 26</vt:lpstr>
      <vt:lpstr>Слайд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 ноября в Региональной общественной приемной председателя партии «Единая Россия» Дмитрия Медведева в режиме онлайн прошел тематический форум, основной темой которого стал вопрос о профилактике вредных привычек среди населения Тверской области.  </dc:title>
  <dc:creator>Валя</dc:creator>
  <cp:lastModifiedBy>Валентина</cp:lastModifiedBy>
  <cp:revision>44</cp:revision>
  <dcterms:created xsi:type="dcterms:W3CDTF">2004-12-31T21:49:09Z</dcterms:created>
  <dcterms:modified xsi:type="dcterms:W3CDTF">2014-01-09T15:27:05Z</dcterms:modified>
</cp:coreProperties>
</file>