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7" r:id="rId2"/>
    <p:sldId id="272" r:id="rId3"/>
    <p:sldId id="259" r:id="rId4"/>
    <p:sldId id="269" r:id="rId5"/>
    <p:sldId id="276" r:id="rId6"/>
    <p:sldId id="262" r:id="rId7"/>
    <p:sldId id="274" r:id="rId8"/>
    <p:sldId id="273" r:id="rId9"/>
    <p:sldId id="271" r:id="rId10"/>
    <p:sldId id="264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6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3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6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62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8" algn="l" defTabSz="91433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BDF8F-CCCE-4A6B-A898-59784823CF1B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E50995-C4AB-4E48-B109-E1680F08C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Работаем устно!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50995-C4AB-4E48-B109-E1680F08C7D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0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166" indent="0" algn="ctr">
              <a:buNone/>
            </a:lvl2pPr>
            <a:lvl3pPr marL="914332" indent="0" algn="ctr">
              <a:buNone/>
            </a:lvl3pPr>
            <a:lvl4pPr marL="1371498" indent="0" algn="ctr">
              <a:buNone/>
            </a:lvl4pPr>
            <a:lvl5pPr marL="1828663" indent="0" algn="ctr">
              <a:buNone/>
            </a:lvl5pPr>
            <a:lvl6pPr marL="2285830" indent="0" algn="ctr">
              <a:buNone/>
            </a:lvl6pPr>
            <a:lvl7pPr marL="2742996" indent="0" algn="ctr">
              <a:buNone/>
            </a:lvl7pPr>
            <a:lvl8pPr marL="3200162" indent="0" algn="ctr">
              <a:buNone/>
            </a:lvl8pPr>
            <a:lvl9pPr marL="3657328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2C5CA-8156-4243-B583-CB1991419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3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3" y="1066801"/>
            <a:ext cx="6400800" cy="1509712"/>
          </a:xfrm>
        </p:spPr>
        <p:txBody>
          <a:bodyPr anchor="b"/>
          <a:lstStyle>
            <a:lvl1pPr marL="18286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3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3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1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62" indent="-27430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62" indent="-27430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1406964"/>
            <a:ext cx="3810000" cy="698500"/>
          </a:xfrm>
        </p:spPr>
        <p:txBody>
          <a:bodyPr/>
          <a:lstStyle>
            <a:lvl1pPr marL="45717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1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33" tIns="274300" rIns="91433" bIns="45717" rtlCol="0" anchor="t">
            <a:normAutofit/>
          </a:bodyPr>
          <a:lstStyle>
            <a:extLst/>
          </a:lstStyle>
          <a:p>
            <a:pPr marL="0" indent="-283443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33" tIns="274300" anchor="t"/>
          <a:lstStyle>
            <a:lvl1pPr marL="0" indent="0" algn="l" eaLnBrk="1" latinLnBrk="0" hangingPunct="1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6" y="-815921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7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1055078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lIns="91433" tIns="45717" rIns="91433" bIns="45717"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 lIns="91433" tIns="45717" rIns="91433" bIns="45717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lIns="91433" tIns="45717" rIns="91433" bIns="45717"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62B89DD-9544-4502-B257-B33C05621588}" type="datetimeFigureOut">
              <a:rPr lang="ru-RU" smtClean="0"/>
              <a:pPr/>
              <a:t>04.04.2013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lIns="91433" tIns="45717" rIns="91433" bIns="45717"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lIns="91433" tIns="45717" rIns="91433" bIns="45717"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5370B5B-5DB1-445F-A110-2749B37D05B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3" tIns="45717" rIns="91433" bIns="45717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33" indent="-283443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32" indent="-237727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02" indent="-228583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198" indent="-173723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352" indent="-182866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648" indent="-182866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8944" indent="-18286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097" indent="-18286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394" indent="-182866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71546"/>
            <a:ext cx="373912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3357554" y="2285992"/>
            <a:ext cx="4929186" cy="3000396"/>
          </a:xfrm>
          <a:prstGeom prst="cloudCallout">
            <a:avLst>
              <a:gd name="adj1" fmla="val -64138"/>
              <a:gd name="adj2" fmla="val -24595"/>
            </a:avLst>
          </a:prstGeom>
          <a:solidFill>
            <a:srgbClr val="E1E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anchor="ctr"/>
          <a:lstStyle/>
          <a:p>
            <a:pPr algn="ctr">
              <a:defRPr/>
            </a:pPr>
            <a:r>
              <a:rPr lang="ru-RU" sz="2000" b="1" i="1" dirty="0" smtClean="0">
                <a:solidFill>
                  <a:srgbClr val="FF0000"/>
                </a:solidFill>
                <a:latin typeface="Calibri" pitchFamily="34" charset="0"/>
              </a:rPr>
              <a:t>Скажите, какие действия вы уже умеете выполнять с десятичными дробями?</a:t>
            </a:r>
          </a:p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ПОДВЕДЁМ    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3429000"/>
            <a:ext cx="6922606" cy="275844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Что называется средним арифметическим нескольких чисел?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Как найти среднее арифметическое 10 чисел?</a:t>
            </a:r>
          </a:p>
          <a:p>
            <a:endParaRPr lang="ru-RU" dirty="0"/>
          </a:p>
        </p:txBody>
      </p:sp>
      <p:pic>
        <p:nvPicPr>
          <p:cNvPr id="3074" name="Picture 2" descr="http://klub-drug.ru/wp-content/uploads/2011/04/6144484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1343" y="1142984"/>
            <a:ext cx="3069219" cy="2308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918793" cy="4663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Arial Narrow" pitchFamily="34" charset="0"/>
              </a:rPr>
              <a:t>Стр. 230, №1524, 1534 (а). </a:t>
            </a:r>
          </a:p>
          <a:p>
            <a:pPr>
              <a:buNone/>
            </a:pPr>
            <a:r>
              <a:rPr lang="ru-RU" u="sng" dirty="0" smtClean="0">
                <a:latin typeface="Arial Narrow" pitchFamily="34" charset="0"/>
              </a:rPr>
              <a:t>Творческое задание</a:t>
            </a:r>
            <a:r>
              <a:rPr lang="ru-RU" dirty="0" smtClean="0">
                <a:latin typeface="Arial Narrow" pitchFamily="34" charset="0"/>
              </a:rPr>
              <a:t>: вычислите свой личный рейтинг</a:t>
            </a:r>
            <a:endParaRPr lang="ru-RU" dirty="0" smtClean="0"/>
          </a:p>
          <a:p>
            <a:endParaRPr lang="ru-RU" sz="3200" dirty="0"/>
          </a:p>
        </p:txBody>
      </p:sp>
      <p:pic>
        <p:nvPicPr>
          <p:cNvPr id="5" name="Рисунок 4" descr="18aa2fb4e9dffae706350c836ff29403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18" y="3214686"/>
            <a:ext cx="3230265" cy="2680907"/>
          </a:xfrm>
          <a:prstGeom prst="rect">
            <a:avLst/>
          </a:prstGeom>
        </p:spPr>
      </p:pic>
      <p:pic>
        <p:nvPicPr>
          <p:cNvPr id="2050" name="Picture 2" descr="http://klub-drug.ru/wp-content/uploads/2011/04/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500305"/>
            <a:ext cx="3964292" cy="3432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4" y="1428737"/>
            <a:ext cx="6866881" cy="3131959"/>
          </a:xfrm>
          <a:prstGeom prst="rect">
            <a:avLst/>
          </a:prstGeom>
          <a:noFill/>
        </p:spPr>
        <p:txBody>
          <a:bodyPr lIns="91426" tIns="45714" rIns="91426" bIns="45714">
            <a:spAutoFit/>
          </a:bodyPr>
          <a:lstStyle/>
          <a:p>
            <a:pPr algn="ctr">
              <a:defRPr/>
            </a:pPr>
            <a:r>
              <a:rPr lang="ru-RU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Устный счёт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000240"/>
            <a:ext cx="84296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679575" algn="l"/>
                <a:tab pos="2970213" algn="ctr"/>
              </a:tabLst>
            </a:pPr>
            <a:r>
              <a:rPr lang="ru-RU" sz="28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679575" algn="l"/>
                <a:tab pos="2970213" algn="ctr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0,14 + 0,06;             3,18 - 1,08	        5,7 + 0,13</a:t>
            </a:r>
            <a:b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                 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679575" algn="l"/>
                <a:tab pos="2970213" algn="ctr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2 - 0,7;                    2.06 + 1,04             2,85 – 1,5</a:t>
            </a:r>
            <a:b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              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679575" algn="l"/>
                <a:tab pos="2970213" algn="ctr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100 • 0,012;            5,4  •  0,1                0,8 • 0,5</a:t>
            </a:r>
            <a:b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                 </a:t>
            </a:r>
          </a:p>
          <a:p>
            <a:pPr lvl="0" defTabSz="914400" fontAlgn="base">
              <a:spcBef>
                <a:spcPct val="0"/>
              </a:spcBef>
              <a:spcAft>
                <a:spcPct val="0"/>
              </a:spcAft>
              <a:tabLst>
                <a:tab pos="449263" algn="l"/>
                <a:tab pos="898525" algn="l"/>
                <a:tab pos="1349375" algn="l"/>
                <a:tab pos="1679575" algn="l"/>
                <a:tab pos="2970213" algn="ctr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0,42 : 7;                   4,08 : 4                  0,56 : 2</a:t>
            </a:r>
            <a:endParaRPr lang="ru-RU" sz="2800" b="1" dirty="0" smtClean="0">
              <a:solidFill>
                <a:prstClr val="black"/>
              </a:solidFill>
              <a:latin typeface="Arial" pitchFamily="34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43125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2643188" y="285750"/>
            <a:ext cx="5500687" cy="2214563"/>
          </a:xfrm>
          <a:prstGeom prst="cloudCallout">
            <a:avLst>
              <a:gd name="adj1" fmla="val -64138"/>
              <a:gd name="adj2" fmla="val -24595"/>
            </a:avLst>
          </a:prstGeom>
          <a:solidFill>
            <a:srgbClr val="E1E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Работаем устно!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5" y="428625"/>
            <a:ext cx="2143125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2643190" y="714377"/>
            <a:ext cx="4429125" cy="1285875"/>
          </a:xfrm>
          <a:prstGeom prst="cloudCallout">
            <a:avLst>
              <a:gd name="adj1" fmla="val -64138"/>
              <a:gd name="adj2" fmla="val -24595"/>
            </a:avLst>
          </a:prstGeom>
          <a:solidFill>
            <a:srgbClr val="E1E1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3286127" y="1071564"/>
            <a:ext cx="4214813" cy="47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>
            <a:spAutoFit/>
          </a:bodyPr>
          <a:lstStyle/>
          <a:p>
            <a:r>
              <a:rPr lang="ru-RU" sz="2400" b="1" i="1" dirty="0">
                <a:latin typeface="Calibri" pitchFamily="34" charset="0"/>
              </a:rPr>
              <a:t>МОЛОДЦЫ, РЕБЯТА!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214315" y="2643190"/>
            <a:ext cx="7000875" cy="2928937"/>
          </a:xfrm>
          <a:prstGeom prst="cloudCallout">
            <a:avLst>
              <a:gd name="adj1" fmla="val 61499"/>
              <a:gd name="adj2" fmla="val 32165"/>
            </a:avLst>
          </a:prstGeom>
          <a:solidFill>
            <a:srgbClr val="C5FFB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1000125" y="3214689"/>
            <a:ext cx="5643563" cy="1569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6" tIns="45714" rIns="91426" bIns="45714">
            <a:spAutoFit/>
          </a:bodyPr>
          <a:lstStyle/>
          <a:p>
            <a:pPr algn="ctr"/>
            <a:r>
              <a:rPr lang="ru-RU" sz="2400" b="1" i="1" dirty="0">
                <a:latin typeface="Calibri" pitchFamily="34" charset="0"/>
              </a:rPr>
              <a:t>Классная работа</a:t>
            </a:r>
          </a:p>
          <a:p>
            <a:pPr algn="ctr"/>
            <a:r>
              <a:rPr lang="ru-RU" sz="3600" b="1" i="1" u="sng" dirty="0">
                <a:solidFill>
                  <a:srgbClr val="C00000"/>
                </a:solidFill>
                <a:latin typeface="Calibri" pitchFamily="34" charset="0"/>
              </a:rPr>
              <a:t>СРЕДНЕЕ АРИФМЕТИЧЕСКОЕ</a:t>
            </a:r>
          </a:p>
        </p:txBody>
      </p:sp>
      <p:pic>
        <p:nvPicPr>
          <p:cNvPr id="8" name="Picture 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3294" y="5153036"/>
            <a:ext cx="1857379" cy="1547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125" grpId="0"/>
      <p:bldP spid="6" grpId="0" animBg="1"/>
      <p:bldP spid="51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000108"/>
            <a:ext cx="3639205" cy="5143536"/>
          </a:xfrm>
          <a:prstGeom prst="rect">
            <a:avLst/>
          </a:prstGeom>
          <a:noFill/>
        </p:spPr>
        <p:txBody>
          <a:bodyPr wrap="none">
            <a:prstTxWarp prst="textCanDown">
              <a:avLst>
                <a:gd name="adj" fmla="val 753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КАК?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ГДЕ?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928670"/>
            <a:ext cx="45720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Что такое среднее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арифметическое?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2857496"/>
            <a:ext cx="521969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Как находить среднее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арифметическое.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93149" y="4643446"/>
            <a:ext cx="545085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Где применить среднее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арифметическое.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8913"/>
            <a:ext cx="9144000" cy="3097211"/>
          </a:xfrm>
        </p:spPr>
        <p:txBody>
          <a:bodyPr>
            <a:norm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4800" b="1" dirty="0" smtClean="0">
                <a:solidFill>
                  <a:srgbClr val="D60093"/>
                </a:solidFill>
              </a:rPr>
              <a:t>   </a:t>
            </a:r>
            <a:r>
              <a:rPr lang="ru-RU" sz="4800" b="1" dirty="0" smtClean="0">
                <a:solidFill>
                  <a:srgbClr val="FF3300"/>
                </a:solidFill>
              </a:rPr>
              <a:t>Среднее арифметическое =</a:t>
            </a:r>
            <a:r>
              <a:rPr lang="ru-RU" sz="4800" b="1" dirty="0" smtClean="0">
                <a:solidFill>
                  <a:srgbClr val="D60093"/>
                </a:solidFill>
              </a:rPr>
              <a:t> </a:t>
            </a:r>
            <a:r>
              <a:rPr lang="ru-RU" sz="4800" b="1" dirty="0" smtClean="0">
                <a:solidFill>
                  <a:schemeClr val="accent2"/>
                </a:solidFill>
              </a:rPr>
              <a:t>(сумма всех слагаемых)</a:t>
            </a:r>
            <a:endParaRPr lang="ru-RU" sz="4800" b="1" dirty="0" smtClean="0">
              <a:solidFill>
                <a:srgbClr val="D60093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4800" b="1" dirty="0" smtClean="0">
                <a:solidFill>
                  <a:srgbClr val="FF3300"/>
                </a:solidFill>
              </a:rPr>
              <a:t>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4800" b="1" dirty="0" smtClean="0">
                <a:solidFill>
                  <a:srgbClr val="008000"/>
                </a:solidFill>
              </a:rPr>
              <a:t>  (количество слагаемых)</a:t>
            </a:r>
          </a:p>
        </p:txBody>
      </p:sp>
      <p:pic>
        <p:nvPicPr>
          <p:cNvPr id="12291" name="Picture 4" descr="newsh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44577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</a:rPr>
              <a:t>Занимательная математика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Портфеля и рюкзака. </a:t>
            </a:r>
          </a:p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Женщины и рыбы. </a:t>
            </a:r>
          </a:p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Мужчины и коня. </a:t>
            </a:r>
          </a:p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Носка и чулка. </a:t>
            </a:r>
          </a:p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Ежа и змеи. </a:t>
            </a:r>
          </a:p>
          <a:p>
            <a:pPr lvl="0"/>
            <a:r>
              <a:rPr lang="ru-RU" sz="3500" i="1" dirty="0">
                <a:latin typeface="Arial" pitchFamily="34" charset="0"/>
                <a:cs typeface="Arial" pitchFamily="34" charset="0"/>
              </a:rPr>
              <a:t>Яблока и персика. 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Ранец)</a:t>
            </a:r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Русалка)</a:t>
            </a:r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Кентавр)</a:t>
            </a:r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Гольф)</a:t>
            </a:r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3800" b="1" i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Колючая проволока)</a:t>
            </a:r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38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(Нектарин)</a:t>
            </a:r>
          </a:p>
        </p:txBody>
      </p:sp>
      <p:pic>
        <p:nvPicPr>
          <p:cNvPr id="6" name="Рисунок 5" descr="1b0bb437816027dd94267385c359c3fe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28604"/>
            <a:ext cx="1296884" cy="1025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AutoShape 4"/>
          <p:cNvSpPr>
            <a:spLocks noChangeArrowheads="1"/>
          </p:cNvSpPr>
          <p:nvPr/>
        </p:nvSpPr>
        <p:spPr bwMode="auto">
          <a:xfrm>
            <a:off x="566738" y="430213"/>
            <a:ext cx="8053387" cy="39131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2EAEA"/>
              </a:gs>
              <a:gs pos="50000">
                <a:srgbClr val="FFFFFF"/>
              </a:gs>
              <a:gs pos="100000">
                <a:srgbClr val="E2EAEA"/>
              </a:gs>
            </a:gsLst>
            <a:lin ang="27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3854"/>
                </a:solidFill>
                <a:latin typeface="Times New Roman" pitchFamily="18" charset="0"/>
              </a:rPr>
              <a:t>Во время соревнований по художественной гимнастике за выступление с лентой судьи выставили гимнастке следующие оценки: </a:t>
            </a:r>
          </a:p>
          <a:p>
            <a:pPr algn="ctr"/>
            <a:r>
              <a:rPr lang="ru-RU" sz="3200" b="1">
                <a:solidFill>
                  <a:srgbClr val="003854"/>
                </a:solidFill>
                <a:latin typeface="Times New Roman" pitchFamily="18" charset="0"/>
              </a:rPr>
              <a:t>9,5;  9,7;  9,4;  9,6;  9,7. </a:t>
            </a:r>
          </a:p>
          <a:p>
            <a:pPr algn="ctr"/>
            <a:r>
              <a:rPr lang="ru-RU" sz="3200" b="1">
                <a:solidFill>
                  <a:srgbClr val="003854"/>
                </a:solidFill>
                <a:latin typeface="Times New Roman" pitchFamily="18" charset="0"/>
              </a:rPr>
              <a:t>Каков средний балл, полученный гимнасткой в этом виде соревнований?</a:t>
            </a:r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>
            <a:off x="812800" y="4724400"/>
            <a:ext cx="7747000" cy="17510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38100" cmpd="dbl">
            <a:solidFill>
              <a:srgbClr val="FF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</a:rPr>
              <a:t>Среднее арифметическое: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(9,5 + 9,7 + 9,4 + 9,6 + 9,7) : 5 = </a:t>
            </a:r>
          </a:p>
          <a:p>
            <a:pPr algn="ctr"/>
            <a:r>
              <a:rPr lang="ru-RU" sz="3200" b="1">
                <a:latin typeface="Times New Roman" pitchFamily="18" charset="0"/>
              </a:rPr>
              <a:t>= 47,9 : 5 = 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14341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2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3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4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5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 autoUpdateAnimBg="0"/>
      <p:bldP spid="2052" grpId="1" animBg="1"/>
      <p:bldP spid="2053" grpId="0" animBg="1" autoUpdateAnimBg="0"/>
      <p:bldP spid="205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smtClean="0">
                <a:solidFill>
                  <a:srgbClr val="FF0000"/>
                </a:solidFill>
              </a:rPr>
              <a:t>Самостоятельная работа.</a:t>
            </a:r>
          </a:p>
        </p:txBody>
      </p:sp>
      <p:graphicFrame>
        <p:nvGraphicFramePr>
          <p:cNvPr id="43064" name="Group 56"/>
          <p:cNvGraphicFramePr>
            <a:graphicFrameLocks noGrp="1"/>
          </p:cNvGraphicFramePr>
          <p:nvPr>
            <p:ph idx="1"/>
          </p:nvPr>
        </p:nvGraphicFramePr>
        <p:xfrm>
          <a:off x="228600" y="4114800"/>
          <a:ext cx="8458200" cy="2039112"/>
        </p:xfrm>
        <a:graphic>
          <a:graphicData uri="http://schemas.openxmlformats.org/drawingml/2006/table">
            <a:tbl>
              <a:tblPr/>
              <a:tblGrid>
                <a:gridCol w="4229100"/>
                <a:gridCol w="422910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eorgia" pitchFamily="18" charset="0"/>
                        </a:rPr>
                        <a:t>1 вариант.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eorgia" pitchFamily="18" charset="0"/>
                        </a:rPr>
                        <a:t>2 вариант.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</a:rPr>
                        <a:t>НАЙДИ СРЕДНЕЕ АРИФМЕТИЧЕСКОЕ ЧИСЕЛ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3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25,6;  28,7;  14,4;  12,9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32,7;  42,2;  </a:t>
                      </a:r>
                      <a:r>
                        <a:rPr kumimoji="0" lang="ru-RU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</a:rPr>
                        <a:t>14,8;  32,9</a:t>
                      </a: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7" name="Picture 4" descr="ANTN0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990600"/>
            <a:ext cx="3276600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68" y="176"/>
            <a:chExt cx="5408" cy="3928"/>
          </a:xfrm>
        </p:grpSpPr>
        <p:sp>
          <p:nvSpPr>
            <p:cNvPr id="16403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>
                <a:gd name="T0" fmla="*/ 0 w 4864"/>
                <a:gd name="T1" fmla="*/ 0 h 1"/>
                <a:gd name="T2" fmla="*/ 4864 w 4864"/>
                <a:gd name="T3" fmla="*/ 0 h 1"/>
                <a:gd name="T4" fmla="*/ 0 60000 65536"/>
                <a:gd name="T5" fmla="*/ 0 60000 65536"/>
                <a:gd name="T6" fmla="*/ 0 w 4864"/>
                <a:gd name="T7" fmla="*/ 0 h 1"/>
                <a:gd name="T8" fmla="*/ 4864 w 4864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4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>
                <a:gd name="T0" fmla="*/ 0 w 4848"/>
                <a:gd name="T1" fmla="*/ 0 h 1"/>
                <a:gd name="T2" fmla="*/ 4848 w 4848"/>
                <a:gd name="T3" fmla="*/ 0 h 1"/>
                <a:gd name="T4" fmla="*/ 0 60000 65536"/>
                <a:gd name="T5" fmla="*/ 0 60000 65536"/>
                <a:gd name="T6" fmla="*/ 0 w 4848"/>
                <a:gd name="T7" fmla="*/ 0 h 1"/>
                <a:gd name="T8" fmla="*/ 4848 w 48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>
                <a:gd name="T0" fmla="*/ 0 w 1"/>
                <a:gd name="T1" fmla="*/ 0 h 3376"/>
                <a:gd name="T2" fmla="*/ 0 w 1"/>
                <a:gd name="T3" fmla="*/ 3376 h 3376"/>
                <a:gd name="T4" fmla="*/ 0 60000 65536"/>
                <a:gd name="T5" fmla="*/ 0 60000 65536"/>
                <a:gd name="T6" fmla="*/ 0 w 1"/>
                <a:gd name="T7" fmla="*/ 0 h 3376"/>
                <a:gd name="T8" fmla="*/ 1 w 1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>
                <a:gd name="T0" fmla="*/ 0 w 16"/>
                <a:gd name="T1" fmla="*/ 0 h 3376"/>
                <a:gd name="T2" fmla="*/ 16 w 16"/>
                <a:gd name="T3" fmla="*/ 3376 h 3376"/>
                <a:gd name="T4" fmla="*/ 0 60000 65536"/>
                <a:gd name="T5" fmla="*/ 0 60000 65536"/>
                <a:gd name="T6" fmla="*/ 0 w 16"/>
                <a:gd name="T7" fmla="*/ 0 h 3376"/>
                <a:gd name="T8" fmla="*/ 16 w 16"/>
                <a:gd name="T9" fmla="*/ 3376 h 337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>
                <a:gd name="T0" fmla="*/ 0 w 272"/>
                <a:gd name="T1" fmla="*/ 0 h 288"/>
                <a:gd name="T2" fmla="*/ 208 w 272"/>
                <a:gd name="T3" fmla="*/ 80 h 288"/>
                <a:gd name="T4" fmla="*/ 272 w 272"/>
                <a:gd name="T5" fmla="*/ 288 h 288"/>
                <a:gd name="T6" fmla="*/ 0 60000 65536"/>
                <a:gd name="T7" fmla="*/ 0 60000 65536"/>
                <a:gd name="T8" fmla="*/ 0 60000 65536"/>
                <a:gd name="T9" fmla="*/ 0 w 272"/>
                <a:gd name="T10" fmla="*/ 0 h 288"/>
                <a:gd name="T11" fmla="*/ 272 w 272"/>
                <a:gd name="T12" fmla="*/ 288 h 2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1000108"/>
            <a:ext cx="3639205" cy="5143536"/>
          </a:xfrm>
          <a:prstGeom prst="rect">
            <a:avLst/>
          </a:prstGeom>
          <a:noFill/>
        </p:spPr>
        <p:txBody>
          <a:bodyPr wrap="none">
            <a:prstTxWarp prst="textCanDown">
              <a:avLst>
                <a:gd name="adj" fmla="val 753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ЧТО?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КАК?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CC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ГДЕ?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928670"/>
            <a:ext cx="45720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Что такое среднее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арифметическое?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71934" y="2857496"/>
            <a:ext cx="521969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Как находить среднее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арифметическое.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93149" y="4643446"/>
            <a:ext cx="545085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Где применить среднее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арифметическое.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13658" y="857232"/>
            <a:ext cx="5230342" cy="1754326"/>
          </a:xfrm>
          <a:prstGeom prst="rect">
            <a:avLst/>
          </a:prstGeom>
          <a:solidFill>
            <a:srgbClr val="002060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Ср.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арифм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. – это частное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от деления суммы чисел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 число слагаемых.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2786058"/>
            <a:ext cx="5143504" cy="1938992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Нужно сумму чисел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разделить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на число слагаемых.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4786322"/>
            <a:ext cx="5357818" cy="1754326"/>
          </a:xfrm>
          <a:prstGeom prst="rect">
            <a:avLst/>
          </a:prstGeom>
          <a:solidFill>
            <a:srgbClr val="002060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Средний балл,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средняя урожайность,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 средняя зарплата и т. д.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129</TotalTime>
  <Words>307</Words>
  <Application>Microsoft Office PowerPoint</Application>
  <PresentationFormat>Экран (4:3)</PresentationFormat>
  <Paragraphs>75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Слайд 1</vt:lpstr>
      <vt:lpstr>Устный счёт</vt:lpstr>
      <vt:lpstr>Слайд 3</vt:lpstr>
      <vt:lpstr>Слайд 4</vt:lpstr>
      <vt:lpstr>Слайд 5</vt:lpstr>
      <vt:lpstr>Занимательная математика</vt:lpstr>
      <vt:lpstr>Слайд 7</vt:lpstr>
      <vt:lpstr>Самостоятельная работа.</vt:lpstr>
      <vt:lpstr>Слайд 9</vt:lpstr>
      <vt:lpstr>ПОДВЕДЁМ     ИТОГИ</vt:lpstr>
      <vt:lpstr>Домашнее задание</vt:lpstr>
      <vt:lpstr>Слайд 12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13</cp:revision>
  <dcterms:created xsi:type="dcterms:W3CDTF">2010-11-13T13:33:34Z</dcterms:created>
  <dcterms:modified xsi:type="dcterms:W3CDTF">2013-04-04T07:50:37Z</dcterms:modified>
</cp:coreProperties>
</file>