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80" r:id="rId4"/>
    <p:sldId id="260" r:id="rId5"/>
    <p:sldId id="281" r:id="rId6"/>
    <p:sldId id="262" r:id="rId7"/>
    <p:sldId id="263" r:id="rId8"/>
    <p:sldId id="288" r:id="rId9"/>
    <p:sldId id="289" r:id="rId10"/>
    <p:sldId id="290" r:id="rId11"/>
    <p:sldId id="291" r:id="rId12"/>
    <p:sldId id="269" r:id="rId13"/>
    <p:sldId id="270" r:id="rId14"/>
    <p:sldId id="292" r:id="rId15"/>
    <p:sldId id="272" r:id="rId16"/>
    <p:sldId id="273" r:id="rId17"/>
    <p:sldId id="274" r:id="rId18"/>
    <p:sldId id="282" r:id="rId19"/>
    <p:sldId id="283" r:id="rId20"/>
    <p:sldId id="284" r:id="rId21"/>
    <p:sldId id="286" r:id="rId22"/>
    <p:sldId id="285" r:id="rId23"/>
    <p:sldId id="277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D57D-72BC-42BA-A92C-A056D0304891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454F-BCF4-43A1-AE5A-D3C65D41E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6CBF-7ECC-45AF-9C06-B1D60C4A425D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A830-7E03-4CD9-9FFF-DD662B34F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800D-4CAA-429C-86A2-0A0C867C7CB6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7BCD-ED8E-4338-896A-6243B62BB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A0B3-ED37-4D2B-87A6-73BED0AF4D7C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E2E8-8D2C-46E2-AA84-9835146FF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89C24-F09D-4308-BDF0-15459E6E73F5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FB5E-3011-4C3C-B4ED-8F7BCB98A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6362-E40A-4833-86F9-A88C0EB90569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5E545-5315-45E0-8465-2C6D7D0A9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1FA6-32DB-496E-9598-37AAAC3C1B6A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8470-A1ED-4E36-B1E6-3FCD5F5EA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2E82-C279-4927-9C54-CCAAF3ED357D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A7B2-29F2-465D-9E5F-7E1B2AC01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DB15-6A8E-4306-89F0-FB61FFB3136C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9B3D-62B2-496A-9E66-8A5244068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DD34-9136-49A6-A36D-D2D3E6BFCA36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F7F4-54F6-47B1-A6C3-92F492EB0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ABA0-1E5D-4807-9CBA-27711AEECFED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590A-B5FA-44FE-8C87-2C41865E7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52ADEF-2350-4438-A1DA-0DCDFA245317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209937-292B-49FD-B2EE-EF36D2247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1"/>
          </p:nvPr>
        </p:nvSpPr>
        <p:spPr>
          <a:xfrm>
            <a:off x="323850" y="404813"/>
            <a:ext cx="8820150" cy="626427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66FF"/>
                </a:solidFill>
              </a:rPr>
              <a:t>ОБШЕЕ МЕРОПРИЯТИЕ ПО ПРОФИЛАКТИКЕ ДЕТСКОГО ДОРОЖНО-ТРАНСПОРТНОГО ТРАВМАТИЗМА.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b="1" smtClean="0">
              <a:solidFill>
                <a:srgbClr val="0066FF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b="1" smtClean="0">
              <a:solidFill>
                <a:srgbClr val="0066FF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b="1" smtClean="0">
              <a:solidFill>
                <a:srgbClr val="0066FF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b="1" smtClean="0">
              <a:solidFill>
                <a:srgbClr val="0066FF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b="1" smtClean="0">
              <a:solidFill>
                <a:srgbClr val="0066FF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66FF"/>
                </a:solidFill>
              </a:rPr>
              <a:t>                                               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b="1" smtClean="0">
              <a:solidFill>
                <a:srgbClr val="0066FF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66FF"/>
                </a:solidFill>
              </a:rPr>
              <a:t>                                                                      </a:t>
            </a:r>
            <a:r>
              <a:rPr lang="ru-RU" sz="1600" smtClean="0">
                <a:solidFill>
                  <a:srgbClr val="0066FF"/>
                </a:solidFill>
              </a:rPr>
              <a:t>Дата проведения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600" smtClean="0">
                <a:solidFill>
                  <a:srgbClr val="0066FF"/>
                </a:solidFill>
              </a:rPr>
              <a:t>                                                                                                                                                       25.02.2013г</a:t>
            </a:r>
          </a:p>
        </p:txBody>
      </p:sp>
      <p:pic>
        <p:nvPicPr>
          <p:cNvPr id="35854" name="Picture 14" descr="MIS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365625"/>
            <a:ext cx="160813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908175" y="1773238"/>
            <a:ext cx="6048375" cy="4200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"Правила </a:t>
            </a:r>
          </a:p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дорожного</a:t>
            </a:r>
          </a:p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движения и дорожные знаки".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Picture 2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dotbor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2916238" y="587375"/>
            <a:ext cx="44577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Запрещающие </a:t>
            </a:r>
          </a:p>
        </p:txBody>
      </p:sp>
      <p:pic>
        <p:nvPicPr>
          <p:cNvPr id="47110" name="Picture 7" descr="запрещающие_табл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620838" y="1524000"/>
            <a:ext cx="6480175" cy="5218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1" name="Picture 2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 descr="dotbor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51117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Предписывающие </a:t>
            </a:r>
          </a:p>
        </p:txBody>
      </p:sp>
      <p:pic>
        <p:nvPicPr>
          <p:cNvPr id="48134" name="Picture 7" descr="предписывающие_табл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692275" y="1557338"/>
            <a:ext cx="5903913" cy="52657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157788"/>
            <a:ext cx="8229600" cy="1384300"/>
          </a:xfrm>
        </p:spPr>
        <p:txBody>
          <a:bodyPr/>
          <a:lstStyle/>
          <a:p>
            <a:pPr eaLnBrk="1" hangingPunct="1"/>
            <a:r>
              <a:rPr lang="ru-RU" sz="2400" smtClean="0"/>
              <a:t>Эти знаки вводят или отменяют определённые режимы движения.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8820150" cy="3644900"/>
          </a:xfrm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8820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5084763"/>
            <a:ext cx="4918075" cy="1384300"/>
          </a:xfrm>
        </p:spPr>
        <p:txBody>
          <a:bodyPr/>
          <a:lstStyle/>
          <a:p>
            <a:pPr eaLnBrk="1" hangingPunct="1"/>
            <a:r>
              <a:rPr lang="ru-RU" sz="2000" smtClean="0"/>
              <a:t>Информируют о расположении населённых пунктов  и других объектов, а также об установленных или рекомендуемых режимах движения.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652963"/>
          </a:xfrm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24400"/>
            <a:ext cx="309721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5" name="Picture 2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dotbor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2362200" y="188913"/>
            <a:ext cx="60975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Знаки сервиса и </a:t>
            </a:r>
          </a:p>
          <a:p>
            <a:pPr algn="ctr"/>
            <a:r>
              <a:rPr lang="ru-RU" sz="20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дополнительной информации</a:t>
            </a:r>
          </a:p>
        </p:txBody>
      </p:sp>
      <p:pic>
        <p:nvPicPr>
          <p:cNvPr id="49158" name="Picture 7" descr="знаки сервиса_табл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835150" y="1557338"/>
            <a:ext cx="6264275" cy="51958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714375"/>
            <a:ext cx="482441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8"/>
            <a:ext cx="4176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463" y="1571625"/>
            <a:ext cx="46815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14375"/>
            <a:ext cx="41036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43063"/>
            <a:ext cx="41036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" y="3143250"/>
            <a:ext cx="6413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8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833438"/>
          </a:xfrm>
        </p:spPr>
        <p:txBody>
          <a:bodyPr/>
          <a:lstStyle/>
          <a:p>
            <a:pPr eaLnBrk="1" hangingPunct="1"/>
            <a:r>
              <a:rPr lang="en-US" sz="2400" b="1" smtClean="0"/>
              <a:t> </a:t>
            </a:r>
            <a:r>
              <a:rPr lang="ru-RU" sz="2400" b="1" smtClean="0"/>
              <a:t>К какой группе относятся эти дорожные знаки?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28625" y="4071938"/>
            <a:ext cx="6286500" cy="2000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smtClean="0"/>
              <a:t> Запрещающие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 Предписывающие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 Предупреждающие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 Знаки сервиса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 Знаки особых предписаний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 Знаки приоритета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 Нет информационных знаков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86750" cy="1643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1168400" algn="l"/>
              </a:tabLst>
              <a:defRPr/>
            </a:pP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200" b="1" dirty="0"/>
              <a:t> Что вы сделаете в данной ситуации ?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1.Вы  уступите дорогу</a:t>
            </a:r>
            <a:r>
              <a:rPr lang="en-US" sz="2200" dirty="0"/>
              <a:t> </a:t>
            </a:r>
            <a:r>
              <a:rPr lang="ru-RU" sz="2200" dirty="0"/>
              <a:t>велосипедисту.</a:t>
            </a:r>
            <a:br>
              <a:rPr lang="ru-RU" sz="2200" dirty="0"/>
            </a:br>
            <a:r>
              <a:rPr lang="ru-RU" sz="2200" dirty="0"/>
              <a:t>2.Вы, имея преимущество,</a:t>
            </a:r>
            <a:r>
              <a:rPr lang="en-US" sz="2200" dirty="0"/>
              <a:t> </a:t>
            </a:r>
            <a:r>
              <a:rPr lang="ru-RU" sz="2200" dirty="0"/>
              <a:t> продолжите</a:t>
            </a:r>
            <a:r>
              <a:rPr lang="en-US" sz="2200" dirty="0"/>
              <a:t> </a:t>
            </a:r>
            <a:r>
              <a:rPr lang="ru-RU" sz="2200" dirty="0"/>
              <a:t>движение, приняв меры</a:t>
            </a:r>
            <a:r>
              <a:rPr lang="en-US" sz="2200" dirty="0"/>
              <a:t> </a:t>
            </a:r>
            <a:r>
              <a:rPr lang="ru-RU" sz="2200" dirty="0"/>
              <a:t>предосторожности.</a:t>
            </a:r>
            <a:br>
              <a:rPr lang="ru-RU" sz="22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8674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 rot="21440609">
            <a:off x="323850" y="1773238"/>
            <a:ext cx="8027988" cy="3332162"/>
          </a:xfrm>
        </p:spPr>
      </p:pic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5157788"/>
            <a:ext cx="4038600" cy="4114800"/>
          </a:xfrm>
        </p:spPr>
        <p:txBody>
          <a:bodyPr/>
          <a:lstStyle/>
          <a:p>
            <a:pPr eaLnBrk="1" hangingPunct="1"/>
            <a:r>
              <a:rPr lang="ru-RU" smtClean="0"/>
              <a:t>Ответ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8229600" cy="1384300"/>
          </a:xfrm>
        </p:spPr>
        <p:txBody>
          <a:bodyPr/>
          <a:lstStyle/>
          <a:p>
            <a:pPr eaLnBrk="1" hangingPunct="1"/>
            <a:r>
              <a:rPr lang="en-US" sz="2000" smtClean="0"/>
              <a:t> </a:t>
            </a:r>
            <a:r>
              <a:rPr lang="ru-RU" sz="2000" b="1" smtClean="0"/>
              <a:t>Съезжая с дороги на прилегающую справа территорию, Вы: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1.Пользуетесь преимуществом перед другими участниками         движения.</a:t>
            </a:r>
            <a:br>
              <a:rPr lang="ru-RU" sz="2000" smtClean="0"/>
            </a:br>
            <a:r>
              <a:rPr lang="ru-RU" sz="2000" smtClean="0"/>
              <a:t> 2.Должны уступить дорогу только пешеходам.</a:t>
            </a:r>
            <a:br>
              <a:rPr lang="ru-RU" sz="2000" smtClean="0"/>
            </a:br>
            <a:r>
              <a:rPr lang="ru-RU" sz="2000" smtClean="0"/>
              <a:t> 3.Должны уступить дорогу только велосипедисту.</a:t>
            </a:r>
            <a:br>
              <a:rPr lang="ru-RU" sz="2000" smtClean="0"/>
            </a:br>
            <a:r>
              <a:rPr lang="ru-RU" sz="2000" smtClean="0"/>
              <a:t> 4Должны уступить дорогу пешеходам и велосипедисту.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9698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492375"/>
            <a:ext cx="6635750" cy="2741613"/>
          </a:xfrm>
        </p:spPr>
      </p:pic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5300663"/>
            <a:ext cx="4038600" cy="4114800"/>
          </a:xfrm>
        </p:spPr>
        <p:txBody>
          <a:bodyPr/>
          <a:lstStyle/>
          <a:p>
            <a:pPr eaLnBrk="1" hangingPunct="1"/>
            <a:r>
              <a:rPr lang="ru-RU" smtClean="0"/>
              <a:t>Ответ №4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88" name="Group 220"/>
          <p:cNvGraphicFramePr>
            <a:graphicFrameLocks noGrp="1"/>
          </p:cNvGraphicFramePr>
          <p:nvPr>
            <p:ph idx="4294967295"/>
          </p:nvPr>
        </p:nvGraphicFramePr>
        <p:xfrm>
          <a:off x="1476375" y="908050"/>
          <a:ext cx="7056438" cy="4724400"/>
        </p:xfrm>
        <a:graphic>
          <a:graphicData uri="http://schemas.openxmlformats.org/drawingml/2006/table">
            <a:tbl>
              <a:tblPr/>
              <a:tblGrid>
                <a:gridCol w="641350"/>
                <a:gridCol w="641350"/>
                <a:gridCol w="641350"/>
                <a:gridCol w="641350"/>
                <a:gridCol w="641350"/>
                <a:gridCol w="642938"/>
                <a:gridCol w="641350"/>
                <a:gridCol w="641350"/>
                <a:gridCol w="641350"/>
                <a:gridCol w="641350"/>
                <a:gridCol w="6413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121" name="Text Box 206"/>
          <p:cNvSpPr txBox="1">
            <a:spLocks noChangeArrowheads="1"/>
          </p:cNvSpPr>
          <p:nvPr/>
        </p:nvSpPr>
        <p:spPr bwMode="auto">
          <a:xfrm>
            <a:off x="1042988" y="9080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1</a:t>
            </a:r>
            <a:endParaRPr lang="ru-RU">
              <a:latin typeface="Verdana" pitchFamily="34" charset="0"/>
            </a:endParaRPr>
          </a:p>
        </p:txBody>
      </p:sp>
      <p:sp>
        <p:nvSpPr>
          <p:cNvPr id="37122" name="Text Box 207"/>
          <p:cNvSpPr txBox="1">
            <a:spLocks noChangeArrowheads="1"/>
          </p:cNvSpPr>
          <p:nvPr/>
        </p:nvSpPr>
        <p:spPr bwMode="auto">
          <a:xfrm>
            <a:off x="987425" y="1484313"/>
            <a:ext cx="34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2</a:t>
            </a:r>
            <a:endParaRPr lang="ru-RU">
              <a:latin typeface="Verdana" pitchFamily="34" charset="0"/>
            </a:endParaRPr>
          </a:p>
        </p:txBody>
      </p:sp>
      <p:sp>
        <p:nvSpPr>
          <p:cNvPr id="37123" name="Text Box 208"/>
          <p:cNvSpPr txBox="1">
            <a:spLocks noChangeArrowheads="1"/>
          </p:cNvSpPr>
          <p:nvPr/>
        </p:nvSpPr>
        <p:spPr bwMode="auto">
          <a:xfrm>
            <a:off x="1042988" y="19891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3</a:t>
            </a:r>
            <a:endParaRPr lang="ru-RU">
              <a:latin typeface="Verdana" pitchFamily="34" charset="0"/>
            </a:endParaRPr>
          </a:p>
        </p:txBody>
      </p:sp>
      <p:sp>
        <p:nvSpPr>
          <p:cNvPr id="37124" name="Text Box 209"/>
          <p:cNvSpPr txBox="1">
            <a:spLocks noChangeArrowheads="1"/>
          </p:cNvSpPr>
          <p:nvPr/>
        </p:nvSpPr>
        <p:spPr bwMode="auto">
          <a:xfrm>
            <a:off x="3563938" y="2565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4</a:t>
            </a:r>
            <a:endParaRPr lang="ru-RU">
              <a:latin typeface="Verdana" pitchFamily="34" charset="0"/>
            </a:endParaRPr>
          </a:p>
        </p:txBody>
      </p:sp>
      <p:sp>
        <p:nvSpPr>
          <p:cNvPr id="37125" name="Text Box 210"/>
          <p:cNvSpPr txBox="1">
            <a:spLocks noChangeArrowheads="1"/>
          </p:cNvSpPr>
          <p:nvPr/>
        </p:nvSpPr>
        <p:spPr bwMode="auto">
          <a:xfrm>
            <a:off x="1116013" y="30686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5</a:t>
            </a:r>
            <a:endParaRPr lang="ru-RU">
              <a:latin typeface="Verdana" pitchFamily="34" charset="0"/>
            </a:endParaRPr>
          </a:p>
        </p:txBody>
      </p:sp>
      <p:sp>
        <p:nvSpPr>
          <p:cNvPr id="37126" name="Text Box 211"/>
          <p:cNvSpPr txBox="1">
            <a:spLocks noChangeArrowheads="1"/>
          </p:cNvSpPr>
          <p:nvPr/>
        </p:nvSpPr>
        <p:spPr bwMode="auto">
          <a:xfrm>
            <a:off x="1042988" y="350043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6</a:t>
            </a:r>
            <a:endParaRPr lang="ru-RU">
              <a:latin typeface="Verdana" pitchFamily="34" charset="0"/>
            </a:endParaRPr>
          </a:p>
        </p:txBody>
      </p:sp>
      <p:sp>
        <p:nvSpPr>
          <p:cNvPr id="37127" name="Text Box 212"/>
          <p:cNvSpPr txBox="1">
            <a:spLocks noChangeArrowheads="1"/>
          </p:cNvSpPr>
          <p:nvPr/>
        </p:nvSpPr>
        <p:spPr bwMode="auto">
          <a:xfrm>
            <a:off x="3492500" y="40767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7</a:t>
            </a:r>
            <a:endParaRPr lang="ru-RU">
              <a:latin typeface="Verdana" pitchFamily="34" charset="0"/>
            </a:endParaRPr>
          </a:p>
        </p:txBody>
      </p:sp>
      <p:sp>
        <p:nvSpPr>
          <p:cNvPr id="37128" name="Text Box 213"/>
          <p:cNvSpPr txBox="1">
            <a:spLocks noChangeArrowheads="1"/>
          </p:cNvSpPr>
          <p:nvPr/>
        </p:nvSpPr>
        <p:spPr bwMode="auto">
          <a:xfrm>
            <a:off x="1116013" y="45815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8</a:t>
            </a:r>
            <a:endParaRPr lang="ru-RU">
              <a:latin typeface="Verdana" pitchFamily="34" charset="0"/>
            </a:endParaRPr>
          </a:p>
        </p:txBody>
      </p:sp>
      <p:sp>
        <p:nvSpPr>
          <p:cNvPr id="37129" name="Text Box 214"/>
          <p:cNvSpPr txBox="1">
            <a:spLocks noChangeArrowheads="1"/>
          </p:cNvSpPr>
          <p:nvPr/>
        </p:nvSpPr>
        <p:spPr bwMode="auto">
          <a:xfrm>
            <a:off x="2195513" y="51577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9</a:t>
            </a:r>
            <a:endParaRPr lang="ru-RU">
              <a:latin typeface="Verdana" pitchFamily="34" charset="0"/>
            </a:endParaRPr>
          </a:p>
        </p:txBody>
      </p:sp>
      <p:sp>
        <p:nvSpPr>
          <p:cNvPr id="37130" name="WordArt 222"/>
          <p:cNvSpPr>
            <a:spLocks noChangeArrowheads="1" noChangeShapeType="1" noTextEdit="1"/>
          </p:cNvSpPr>
          <p:nvPr/>
        </p:nvSpPr>
        <p:spPr bwMode="auto">
          <a:xfrm>
            <a:off x="3338513" y="0"/>
            <a:ext cx="4833937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Кроссворд</a:t>
            </a:r>
          </a:p>
        </p:txBody>
      </p:sp>
      <p:sp>
        <p:nvSpPr>
          <p:cNvPr id="32993" name="Text Box 225"/>
          <p:cNvSpPr txBox="1">
            <a:spLocks noChangeArrowheads="1"/>
          </p:cNvSpPr>
          <p:nvPr/>
        </p:nvSpPr>
        <p:spPr bwMode="auto">
          <a:xfrm>
            <a:off x="1258888" y="594995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2. Как называют место, где ожидают транспорт.</a:t>
            </a:r>
          </a:p>
        </p:txBody>
      </p:sp>
      <p:sp>
        <p:nvSpPr>
          <p:cNvPr id="32995" name="Text Box 227"/>
          <p:cNvSpPr txBox="1">
            <a:spLocks noChangeArrowheads="1"/>
          </p:cNvSpPr>
          <p:nvPr/>
        </p:nvSpPr>
        <p:spPr bwMode="auto">
          <a:xfrm>
            <a:off x="1476375" y="6021388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1. Как называется часть загородной дороги?</a:t>
            </a:r>
          </a:p>
        </p:txBody>
      </p:sp>
      <p:sp>
        <p:nvSpPr>
          <p:cNvPr id="32996" name="Text Box 228"/>
          <p:cNvSpPr txBox="1">
            <a:spLocks noChangeArrowheads="1"/>
          </p:cNvSpPr>
          <p:nvPr/>
        </p:nvSpPr>
        <p:spPr bwMode="auto">
          <a:xfrm>
            <a:off x="2051050" y="5595938"/>
            <a:ext cx="58324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  <a:latin typeface="Comic Sans MS" pitchFamily="66" charset="0"/>
              </a:rPr>
              <a:t>3. Не похож я на коня,</a:t>
            </a: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  <a:latin typeface="Comic Sans MS" pitchFamily="66" charset="0"/>
              </a:rPr>
              <a:t>Но седло есть у меня-</a:t>
            </a: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  <a:latin typeface="Comic Sans MS" pitchFamily="66" charset="0"/>
              </a:rPr>
              <a:t>Спицы есть- они, признаться,</a:t>
            </a: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  <a:latin typeface="Comic Sans MS" pitchFamily="66" charset="0"/>
              </a:rPr>
              <a:t>Для вязанья не годятся.</a:t>
            </a:r>
          </a:p>
        </p:txBody>
      </p:sp>
      <p:sp>
        <p:nvSpPr>
          <p:cNvPr id="32997" name="Text Box 229"/>
          <p:cNvSpPr txBox="1">
            <a:spLocks noChangeArrowheads="1"/>
          </p:cNvSpPr>
          <p:nvPr/>
        </p:nvSpPr>
        <p:spPr bwMode="auto">
          <a:xfrm>
            <a:off x="2124075" y="5805488"/>
            <a:ext cx="5040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4. Как называется участник дорожного движения, идущий по тротуару.</a:t>
            </a:r>
          </a:p>
        </p:txBody>
      </p:sp>
      <p:sp>
        <p:nvSpPr>
          <p:cNvPr id="32998" name="Text Box 230"/>
          <p:cNvSpPr txBox="1">
            <a:spLocks noChangeArrowheads="1"/>
          </p:cNvSpPr>
          <p:nvPr/>
        </p:nvSpPr>
        <p:spPr bwMode="auto">
          <a:xfrm>
            <a:off x="2195513" y="5734050"/>
            <a:ext cx="45354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5. Опоясал каменный ремень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Сотни городов и деревень.</a:t>
            </a:r>
          </a:p>
        </p:txBody>
      </p:sp>
      <p:sp>
        <p:nvSpPr>
          <p:cNvPr id="32999" name="Text Box 231"/>
          <p:cNvSpPr txBox="1">
            <a:spLocks noChangeArrowheads="1"/>
          </p:cNvSpPr>
          <p:nvPr/>
        </p:nvSpPr>
        <p:spPr bwMode="auto">
          <a:xfrm>
            <a:off x="2051050" y="5661025"/>
            <a:ext cx="3744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6. Как называется место, где пересекаются улицы и дороги.</a:t>
            </a:r>
          </a:p>
        </p:txBody>
      </p:sp>
      <p:sp>
        <p:nvSpPr>
          <p:cNvPr id="33000" name="Text Box 232"/>
          <p:cNvSpPr txBox="1">
            <a:spLocks noChangeArrowheads="1"/>
          </p:cNvSpPr>
          <p:nvPr/>
        </p:nvSpPr>
        <p:spPr bwMode="auto">
          <a:xfrm>
            <a:off x="2268538" y="5949950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7. Как называется дорожка, по которой идут пешеходы?</a:t>
            </a:r>
          </a:p>
        </p:txBody>
      </p:sp>
      <p:sp>
        <p:nvSpPr>
          <p:cNvPr id="33001" name="Text Box 233"/>
          <p:cNvSpPr txBox="1">
            <a:spLocks noChangeArrowheads="1"/>
          </p:cNvSpPr>
          <p:nvPr/>
        </p:nvSpPr>
        <p:spPr bwMode="auto">
          <a:xfrm>
            <a:off x="2124075" y="5661025"/>
            <a:ext cx="4826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  <a:latin typeface="Comic Sans MS" pitchFamily="66" charset="0"/>
              </a:rPr>
              <a:t>8. На самом перекрёстке висит колдун трёхглазый,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  <a:latin typeface="Comic Sans MS" pitchFamily="66" charset="0"/>
              </a:rPr>
              <a:t>Но никогда не смотрит тремя глазами сразу.</a:t>
            </a:r>
          </a:p>
        </p:txBody>
      </p:sp>
      <p:sp>
        <p:nvSpPr>
          <p:cNvPr id="33002" name="Text Box 234"/>
          <p:cNvSpPr txBox="1">
            <a:spLocks noChangeArrowheads="1"/>
          </p:cNvSpPr>
          <p:nvPr/>
        </p:nvSpPr>
        <p:spPr bwMode="auto">
          <a:xfrm>
            <a:off x="2339975" y="5876925"/>
            <a:ext cx="55451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9. Шагаешь- впереди лежит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Оглянешься- домой бежит.</a:t>
            </a:r>
          </a:p>
        </p:txBody>
      </p:sp>
      <p:graphicFrame>
        <p:nvGraphicFramePr>
          <p:cNvPr id="33007" name="Object 239"/>
          <p:cNvGraphicFramePr>
            <a:graphicFrameLocks noChangeAspect="1"/>
          </p:cNvGraphicFramePr>
          <p:nvPr/>
        </p:nvGraphicFramePr>
        <p:xfrm>
          <a:off x="1543050" y="760413"/>
          <a:ext cx="5772150" cy="819150"/>
        </p:xfrm>
        <a:graphic>
          <a:graphicData uri="http://schemas.openxmlformats.org/presentationml/2006/ole">
            <p:oleObj spid="_x0000_s36998" name="Документ" r:id="rId3" imgW="5939942" imgH="849173" progId="Word.Document.8">
              <p:embed/>
            </p:oleObj>
          </a:graphicData>
        </a:graphic>
      </p:graphicFrame>
      <p:graphicFrame>
        <p:nvGraphicFramePr>
          <p:cNvPr id="33019" name="Object 251"/>
          <p:cNvGraphicFramePr>
            <a:graphicFrameLocks noChangeAspect="1"/>
          </p:cNvGraphicFramePr>
          <p:nvPr/>
        </p:nvGraphicFramePr>
        <p:xfrm>
          <a:off x="1476375" y="1341438"/>
          <a:ext cx="6019800" cy="795337"/>
        </p:xfrm>
        <a:graphic>
          <a:graphicData uri="http://schemas.openxmlformats.org/presentationml/2006/ole">
            <p:oleObj spid="_x0000_s36999" name="Документ" r:id="rId4" imgW="6184087" imgH="849173" progId="Word.Document.8">
              <p:embed/>
            </p:oleObj>
          </a:graphicData>
        </a:graphic>
      </p:graphicFrame>
      <p:graphicFrame>
        <p:nvGraphicFramePr>
          <p:cNvPr id="33024" name="Object 256"/>
          <p:cNvGraphicFramePr>
            <a:graphicFrameLocks noChangeAspect="1"/>
          </p:cNvGraphicFramePr>
          <p:nvPr/>
        </p:nvGraphicFramePr>
        <p:xfrm>
          <a:off x="1547813" y="1916113"/>
          <a:ext cx="6245225" cy="720725"/>
        </p:xfrm>
        <a:graphic>
          <a:graphicData uri="http://schemas.openxmlformats.org/presentationml/2006/ole">
            <p:oleObj spid="_x0000_s37000" name="Документ" r:id="rId5" imgW="6504432" imgH="849173" progId="Word.Document.8">
              <p:embed/>
            </p:oleObj>
          </a:graphicData>
        </a:graphic>
      </p:graphicFrame>
      <p:graphicFrame>
        <p:nvGraphicFramePr>
          <p:cNvPr id="33029" name="Object 261"/>
          <p:cNvGraphicFramePr>
            <a:graphicFrameLocks noChangeAspect="1"/>
          </p:cNvGraphicFramePr>
          <p:nvPr/>
        </p:nvGraphicFramePr>
        <p:xfrm>
          <a:off x="4071938" y="2420938"/>
          <a:ext cx="5072062" cy="720725"/>
        </p:xfrm>
        <a:graphic>
          <a:graphicData uri="http://schemas.openxmlformats.org/presentationml/2006/ole">
            <p:oleObj spid="_x0000_s37001" name="Документ" r:id="rId6" imgW="5939942" imgH="849173" progId="Word.Document.8">
              <p:embed/>
            </p:oleObj>
          </a:graphicData>
        </a:graphic>
      </p:graphicFrame>
      <p:sp>
        <p:nvSpPr>
          <p:cNvPr id="37140" name="Text Box 338"/>
          <p:cNvSpPr txBox="1">
            <a:spLocks noChangeArrowheads="1"/>
          </p:cNvSpPr>
          <p:nvPr/>
        </p:nvSpPr>
        <p:spPr bwMode="auto">
          <a:xfrm>
            <a:off x="1547813" y="3068638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graphicFrame>
        <p:nvGraphicFramePr>
          <p:cNvPr id="33119" name="Object 351"/>
          <p:cNvGraphicFramePr>
            <a:graphicFrameLocks noChangeAspect="1"/>
          </p:cNvGraphicFramePr>
          <p:nvPr/>
        </p:nvGraphicFramePr>
        <p:xfrm>
          <a:off x="1476375" y="2852738"/>
          <a:ext cx="5772150" cy="819150"/>
        </p:xfrm>
        <a:graphic>
          <a:graphicData uri="http://schemas.openxmlformats.org/presentationml/2006/ole">
            <p:oleObj spid="_x0000_s37003" name="Документ" r:id="rId7" imgW="5939942" imgH="849173" progId="Word.Document.8">
              <p:embed/>
            </p:oleObj>
          </a:graphicData>
        </a:graphic>
      </p:graphicFrame>
      <p:graphicFrame>
        <p:nvGraphicFramePr>
          <p:cNvPr id="33128" name="Object 360"/>
          <p:cNvGraphicFramePr>
            <a:graphicFrameLocks noChangeAspect="1"/>
          </p:cNvGraphicFramePr>
          <p:nvPr/>
        </p:nvGraphicFramePr>
        <p:xfrm>
          <a:off x="1476375" y="3429000"/>
          <a:ext cx="7416800" cy="1512888"/>
        </p:xfrm>
        <a:graphic>
          <a:graphicData uri="http://schemas.openxmlformats.org/presentationml/2006/ole">
            <p:oleObj spid="_x0000_s37004" name="Документ" r:id="rId8" imgW="7173468" imgH="1696822" progId="Word.Document.8">
              <p:embed/>
            </p:oleObj>
          </a:graphicData>
        </a:graphic>
      </p:graphicFrame>
      <p:graphicFrame>
        <p:nvGraphicFramePr>
          <p:cNvPr id="33133" name="Object 365"/>
          <p:cNvGraphicFramePr>
            <a:graphicFrameLocks noChangeAspect="1"/>
          </p:cNvGraphicFramePr>
          <p:nvPr/>
        </p:nvGraphicFramePr>
        <p:xfrm>
          <a:off x="4140200" y="3933825"/>
          <a:ext cx="5832475" cy="790575"/>
        </p:xfrm>
        <a:graphic>
          <a:graphicData uri="http://schemas.openxmlformats.org/presentationml/2006/ole">
            <p:oleObj spid="_x0000_s37005" name="Документ" r:id="rId9" imgW="5939942" imgH="849173" progId="Word.Document.8">
              <p:embed/>
            </p:oleObj>
          </a:graphicData>
        </a:graphic>
      </p:graphicFrame>
      <p:graphicFrame>
        <p:nvGraphicFramePr>
          <p:cNvPr id="33138" name="Object 370"/>
          <p:cNvGraphicFramePr>
            <a:graphicFrameLocks noChangeAspect="1"/>
          </p:cNvGraphicFramePr>
          <p:nvPr/>
        </p:nvGraphicFramePr>
        <p:xfrm>
          <a:off x="1547813" y="4508500"/>
          <a:ext cx="5976937" cy="649288"/>
        </p:xfrm>
        <a:graphic>
          <a:graphicData uri="http://schemas.openxmlformats.org/presentationml/2006/ole">
            <p:oleObj spid="_x0000_s37006" name="Документ" r:id="rId10" imgW="5939942" imgH="849173" progId="Word.Document.8">
              <p:embed/>
            </p:oleObj>
          </a:graphicData>
        </a:graphic>
      </p:graphicFrame>
      <p:graphicFrame>
        <p:nvGraphicFramePr>
          <p:cNvPr id="33143" name="Object 375"/>
          <p:cNvGraphicFramePr>
            <a:graphicFrameLocks noChangeAspect="1"/>
          </p:cNvGraphicFramePr>
          <p:nvPr/>
        </p:nvGraphicFramePr>
        <p:xfrm>
          <a:off x="2843213" y="4941888"/>
          <a:ext cx="5772150" cy="819150"/>
        </p:xfrm>
        <a:graphic>
          <a:graphicData uri="http://schemas.openxmlformats.org/presentationml/2006/ole">
            <p:oleObj spid="_x0000_s37007" name="Документ" r:id="rId11" imgW="5939942" imgH="849173" progId="Word.Document.8">
              <p:embed/>
            </p:oleObj>
          </a:graphicData>
        </a:graphic>
      </p:graphicFrame>
      <p:sp>
        <p:nvSpPr>
          <p:cNvPr id="37141" name="Text Box 376"/>
          <p:cNvSpPr txBox="1">
            <a:spLocks noChangeArrowheads="1"/>
          </p:cNvSpPr>
          <p:nvPr/>
        </p:nvSpPr>
        <p:spPr bwMode="auto">
          <a:xfrm>
            <a:off x="7740650" y="49418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1"/>
                </a:solidFill>
                <a:latin typeface="Comic Sans MS" pitchFamily="66" charset="0"/>
                <a:hlinkClick r:id="rId12" action="ppaction://hlinksldjump"/>
              </a:rPr>
              <a:t>НАЗАД</a:t>
            </a:r>
            <a:endParaRPr lang="ru-RU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2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2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32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2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8" dur="2000"/>
                                        <p:tgtEl>
                                          <p:spTgt spid="33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3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3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93" grpId="0"/>
      <p:bldP spid="32993" grpId="1"/>
      <p:bldP spid="32995" grpId="0"/>
      <p:bldP spid="32995" grpId="1"/>
      <p:bldP spid="32996" grpId="0"/>
      <p:bldP spid="32996" grpId="1"/>
      <p:bldP spid="32997" grpId="0"/>
      <p:bldP spid="32997" grpId="1"/>
      <p:bldP spid="32998" grpId="0"/>
      <p:bldP spid="32998" grpId="1"/>
      <p:bldP spid="32999" grpId="0"/>
      <p:bldP spid="32999" grpId="1"/>
      <p:bldP spid="33000" grpId="0"/>
      <p:bldP spid="33000" grpId="1"/>
      <p:bldP spid="33001" grpId="0"/>
      <p:bldP spid="33001" grpId="1"/>
      <p:bldP spid="33002" grpId="0"/>
      <p:bldP spid="3300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8" descr="C:\Documents and Settings\Людмила\Рабочий стол\3014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349500"/>
            <a:ext cx="3167062" cy="4224338"/>
          </a:xfrm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73453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Пешеход,  помни для остановки движущегося средства нужно время и пространство!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705725" cy="302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Дорожные знаки</a:t>
            </a:r>
          </a:p>
        </p:txBody>
      </p:sp>
      <p:pic>
        <p:nvPicPr>
          <p:cNvPr id="14338" name="Picture 4" descr="gibdd_rasshifrovala_novye_pdd_35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068638"/>
            <a:ext cx="44640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C:\Documents and Settings\Людмила\Рабочий стол\кар през\Новая папка\6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36957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7" descr="C:\Documents and Settings\Людмила\Рабочий стол\кар през\Новая папка\full_9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276475"/>
            <a:ext cx="35290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Содержимое 9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497888" cy="4525962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ru-RU" smtClean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58888" y="620713"/>
            <a:ext cx="676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Дорога- объект повышенной опасности!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C:\Documents and Settings\Людмила\Рабочий стол\кар през\Новая папка\h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205038"/>
            <a:ext cx="5335587" cy="3551237"/>
          </a:xfrm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19250" y="549275"/>
            <a:ext cx="71294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Время реакции водителя на препятствие 05,-1,2 секунды.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C:\Documents and Settings\Людмила\Рабочий стол\кар през\Новая папка\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2764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116013" y="692150"/>
            <a:ext cx="7777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Тормозной путь зависит от скорости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49275"/>
            <a:ext cx="8027988" cy="41751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i="1" smtClean="0"/>
              <a:t>"Дисциплина на улицах, дорогах и в транспорте  - залог безопасности».</a:t>
            </a:r>
          </a:p>
          <a:p>
            <a:pPr algn="ctr" eaLnBrk="1" hangingPunct="1">
              <a:buFontTx/>
              <a:buNone/>
            </a:pPr>
            <a:endParaRPr lang="ru-RU" sz="2800" smtClean="0"/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928813"/>
            <a:ext cx="44577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66FF"/>
                </a:solidFill>
              </a:rPr>
              <a:t>Источники</a:t>
            </a:r>
            <a:br>
              <a:rPr lang="ru-RU" sz="4000" smtClean="0">
                <a:solidFill>
                  <a:srgbClr val="0066FF"/>
                </a:solidFill>
              </a:rPr>
            </a:br>
            <a:endParaRPr lang="ru-RU" sz="4000" smtClean="0">
              <a:solidFill>
                <a:srgbClr val="0066FF"/>
              </a:solidFill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smtClean="0">
                <a:solidFill>
                  <a:srgbClr val="0066FF"/>
                </a:solidFill>
                <a:hlinkClick r:id="rId2"/>
              </a:rPr>
              <a:t>http://images.yandex.ru</a:t>
            </a:r>
            <a:endParaRPr lang="ru-RU" u="sng" smtClean="0">
              <a:solidFill>
                <a:srgbClr val="0066FF"/>
              </a:solidFill>
            </a:endParaRPr>
          </a:p>
          <a:p>
            <a:r>
              <a:rPr lang="ru-RU" u="sng" smtClean="0">
                <a:solidFill>
                  <a:srgbClr val="0066FF"/>
                </a:solidFill>
              </a:rPr>
              <a:t>Газета «Добрая Дорога Детства» №17 2010г</a:t>
            </a:r>
            <a:r>
              <a:rPr lang="ru-RU" u="sng" smtClean="0"/>
              <a:t>  </a:t>
            </a:r>
            <a:r>
              <a:rPr lang="ru-RU" smtClean="0"/>
              <a:t>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04813"/>
            <a:ext cx="4968875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3857625"/>
            <a:ext cx="8643938" cy="27860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               </a:t>
            </a:r>
            <a:r>
              <a:rPr lang="ru-RU" sz="2400" b="1" smtClean="0">
                <a:solidFill>
                  <a:srgbClr val="0033CC"/>
                </a:solidFill>
              </a:rPr>
              <a:t>Из истории дорожных знаков…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</a:t>
            </a:r>
            <a:r>
              <a:rPr lang="ru-RU" sz="2400" smtClean="0"/>
              <a:t> </a:t>
            </a:r>
            <a:r>
              <a:rPr lang="ru-RU" sz="2400" b="1" smtClean="0"/>
              <a:t>Первые дорожные знаки на Руси возникли  при царе Алексее Михайловиче (1629 – 1676). Он построил себе дворец  в селе Коломенском. И  между Москвой и Коломенским он велел поставить через каждую версту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(1, 07 км) высокие нарядные столбы. Любому прохожему и проезжему они видны были издалека.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3643313"/>
            <a:ext cx="7300912" cy="237648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6386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836613"/>
            <a:ext cx="19986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Chas1s_193586805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908050"/>
            <a:ext cx="19399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836613"/>
            <a:ext cx="1806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827088" y="4475163"/>
            <a:ext cx="6840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В древности таких  крестов и часовенок по всей России было очень много. Обычно их ставили на перекрестках дорог, либо в особо опасных  местах.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d31_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692150"/>
            <a:ext cx="2466975" cy="3611563"/>
          </a:xfrm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042988" y="4724400"/>
            <a:ext cx="76676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latin typeface="Calibri" pitchFamily="34" charset="0"/>
              </a:rPr>
              <a:t>Память о тех первых столбах сохранилась в поговорке «вымахал с коломенскую версту» - о людях высокого роста.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2938" y="214313"/>
            <a:ext cx="8215312" cy="6429375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    </a:t>
            </a:r>
            <a:r>
              <a:rPr lang="ru-RU" b="1" smtClean="0"/>
              <a:t>ПЕРВЫЕ ПРАВИЛА ДОРОЖНОГО ДВИЖЕНИЯ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Впервые в России водительские права получил извозчик. На плотной глянцевой бумаге черным по белому было написано: </a:t>
            </a:r>
            <a:r>
              <a:rPr lang="ru-RU" sz="2400" b="1" i="1" smtClean="0">
                <a:solidFill>
                  <a:srgbClr val="7030A0"/>
                </a:solidFill>
              </a:rPr>
              <a:t>“Оный билет выдан извозчику Рождественской части, дворовому человеку (т.е. крепостному) Ивану сына Иванова”. </a:t>
            </a:r>
            <a:r>
              <a:rPr lang="ru-RU" sz="2400" b="1" smtClean="0">
                <a:solidFill>
                  <a:srgbClr val="7030A0"/>
                </a:solidFill>
              </a:rPr>
              <a:t>И дата – 1784.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rgbClr val="FF9966"/>
              </a:solidFill>
            </a:endParaRPr>
          </a:p>
        </p:txBody>
      </p:sp>
      <p:pic>
        <p:nvPicPr>
          <p:cNvPr id="18434" name="Picture 12" descr="C:\Documents and Settings\Людмила\Рабочий стол\кар през\5.17.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14972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4" descr="C:\Documents and Settings\Людмила\Рабочий стол\кар през\5.17.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22116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0"/>
            <a:ext cx="8137525" cy="3429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b="1" smtClean="0"/>
              <a:t>Современные дорожные  знаки.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4000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     Во всех странах мира используют одинаковые знаки, чтобы любой  пешеход или водитель, откуда бы он ни приехал, мог свободно в них ориентироваться.</a:t>
            </a:r>
            <a:endParaRPr lang="ru-RU" sz="2400" smtClean="0"/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54413"/>
            <a:ext cx="820896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9" name="Picture 2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dotbor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46085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Предупреждающие</a:t>
            </a:r>
          </a:p>
        </p:txBody>
      </p:sp>
      <p:pic>
        <p:nvPicPr>
          <p:cNvPr id="45062" name="Picture 7" descr="предупреждающие_табл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476375" y="1546225"/>
            <a:ext cx="5986463" cy="5338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3" name="Picture 2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dotbor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2627313" y="549275"/>
            <a:ext cx="5400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Знаки приоритета</a:t>
            </a:r>
          </a:p>
        </p:txBody>
      </p:sp>
      <p:pic>
        <p:nvPicPr>
          <p:cNvPr id="46086" name="Picture 7" descr="знаки преоритета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195513" y="1700213"/>
            <a:ext cx="4906962" cy="4906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397</Words>
  <Application>Microsoft Office PowerPoint</Application>
  <PresentationFormat>Экран (4:3)</PresentationFormat>
  <Paragraphs>74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Verdana</vt:lpstr>
      <vt:lpstr>Times New Roman</vt:lpstr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Эти знаки вводят или отменяют определённые режимы движения.</vt:lpstr>
      <vt:lpstr>Информируют о расположении населённых пунктов  и других объектов, а также об установленных или рекомендуемых режимах движения.</vt:lpstr>
      <vt:lpstr>Слайд 14</vt:lpstr>
      <vt:lpstr> К какой группе относятся эти дорожные знаки?</vt:lpstr>
      <vt:lpstr>    Что вы сделаете в данной ситуации ? 1.Вы  уступите дорогу велосипедисту. 2.Вы, имея преимущество,  продолжите движение, приняв меры предосторожности.   </vt:lpstr>
      <vt:lpstr> Съезжая с дороги на прилегающую справа территорию, Вы:  1.Пользуетесь преимуществом перед другими участниками         движения.  2.Должны уступить дорогу только пешеходам.  3.Должны уступить дорогу только велосипедисту.  4Должны уступить дорогу пешеходам и велосипедисту.   </vt:lpstr>
      <vt:lpstr>Слайд 18</vt:lpstr>
      <vt:lpstr>Слайд 19</vt:lpstr>
      <vt:lpstr>Слайд 20</vt:lpstr>
      <vt:lpstr>Слайд 21</vt:lpstr>
      <vt:lpstr>Слайд 22</vt:lpstr>
      <vt:lpstr>Слайд 23</vt:lpstr>
      <vt:lpstr>Источники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</cp:revision>
  <dcterms:created xsi:type="dcterms:W3CDTF">2012-05-21T07:49:52Z</dcterms:created>
  <dcterms:modified xsi:type="dcterms:W3CDTF">2013-02-28T09:27:26Z</dcterms:modified>
</cp:coreProperties>
</file>