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7" r:id="rId3"/>
    <p:sldId id="258" r:id="rId4"/>
    <p:sldId id="264" r:id="rId5"/>
    <p:sldId id="260" r:id="rId6"/>
    <p:sldId id="263" r:id="rId7"/>
    <p:sldId id="261" r:id="rId8"/>
    <p:sldId id="266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150A8-0051-45AD-88C7-9A9268EB6C42}" type="datetimeFigureOut">
              <a:rPr lang="ru-RU" smtClean="0"/>
              <a:pPr/>
              <a:t>11.04.2012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D0600EB-6C4A-43E2-9C87-9520B112EF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cior.edu.ru/card/28175/procenty.html" TargetMode="External"/><Relationship Id="rId2" Type="http://schemas.openxmlformats.org/officeDocument/2006/relationships/hyperlink" Target="http://files.school-collection.edu.ru/dlrstore/3e72b9a1-2e8f-4371-9c9e-f688640fe66e/section4_article1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fcior.edu.ru/card/27758/procenty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cior.edu.ru/card/28108/procenty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9099" y="1340768"/>
            <a:ext cx="8171121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971600" y="4941168"/>
            <a:ext cx="838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1,5            3,5           0,8          0,36          0,16        0,25        0,1       13,6</a:t>
            </a:r>
            <a:endParaRPr lang="ru-RU" b="1" i="1" dirty="0"/>
          </a:p>
        </p:txBody>
      </p: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899592" y="782270"/>
            <a:ext cx="771614" cy="810235"/>
          </a:xfrm>
          <a:prstGeom prst="flowChartConnector">
            <a:avLst/>
          </a:prstGeom>
          <a:gradFill rotWithShape="1">
            <a:gsLst>
              <a:gs pos="0">
                <a:srgbClr val="FF99CC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AutoShape 18"/>
          <p:cNvSpPr>
            <a:spLocks noChangeArrowheads="1"/>
          </p:cNvSpPr>
          <p:nvPr/>
        </p:nvSpPr>
        <p:spPr bwMode="auto">
          <a:xfrm>
            <a:off x="2133519" y="782270"/>
            <a:ext cx="771614" cy="810235"/>
          </a:xfrm>
          <a:prstGeom prst="flowChartConnector">
            <a:avLst/>
          </a:prstGeom>
          <a:gradFill rotWithShape="1">
            <a:gsLst>
              <a:gs pos="0">
                <a:srgbClr val="99FF33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" name="AutoShape 17"/>
          <p:cNvSpPr>
            <a:spLocks noChangeArrowheads="1"/>
          </p:cNvSpPr>
          <p:nvPr/>
        </p:nvSpPr>
        <p:spPr bwMode="auto">
          <a:xfrm>
            <a:off x="3368539" y="782270"/>
            <a:ext cx="771614" cy="810235"/>
          </a:xfrm>
          <a:prstGeom prst="flowChartConnector">
            <a:avLst/>
          </a:prstGeom>
          <a:gradFill rotWithShape="1">
            <a:gsLst>
              <a:gs pos="0">
                <a:srgbClr val="6699FF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" name="AutoShape 16"/>
          <p:cNvSpPr>
            <a:spLocks noChangeArrowheads="1"/>
          </p:cNvSpPr>
          <p:nvPr/>
        </p:nvSpPr>
        <p:spPr bwMode="auto">
          <a:xfrm>
            <a:off x="4602466" y="782270"/>
            <a:ext cx="771614" cy="809073"/>
          </a:xfrm>
          <a:prstGeom prst="flowChartConnector">
            <a:avLst/>
          </a:prstGeom>
          <a:gradFill rotWithShape="1">
            <a:gsLst>
              <a:gs pos="0">
                <a:srgbClr val="00FFFF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5837486" y="782270"/>
            <a:ext cx="781451" cy="846272"/>
          </a:xfrm>
          <a:prstGeom prst="flowChartConnector">
            <a:avLst/>
          </a:prstGeom>
          <a:gradFill rotWithShape="1">
            <a:gsLst>
              <a:gs pos="0">
                <a:srgbClr val="FF9999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" name="AutoShape 14"/>
          <p:cNvSpPr>
            <a:spLocks noChangeArrowheads="1"/>
          </p:cNvSpPr>
          <p:nvPr/>
        </p:nvSpPr>
        <p:spPr bwMode="auto">
          <a:xfrm>
            <a:off x="7225517" y="782270"/>
            <a:ext cx="771614" cy="810235"/>
          </a:xfrm>
          <a:prstGeom prst="flowChartConnector">
            <a:avLst/>
          </a:prstGeom>
          <a:gradFill rotWithShape="1">
            <a:gsLst>
              <a:gs pos="0">
                <a:srgbClr val="33CC33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" name="AutoShape 13"/>
          <p:cNvSpPr>
            <a:spLocks noChangeArrowheads="1"/>
          </p:cNvSpPr>
          <p:nvPr/>
        </p:nvSpPr>
        <p:spPr bwMode="auto">
          <a:xfrm>
            <a:off x="2751029" y="2078414"/>
            <a:ext cx="756313" cy="847434"/>
          </a:xfrm>
          <a:prstGeom prst="flowChartConnector">
            <a:avLst/>
          </a:prstGeom>
          <a:gradFill rotWithShape="1">
            <a:gsLst>
              <a:gs pos="0">
                <a:srgbClr val="FF33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AutoShape 12"/>
          <p:cNvSpPr>
            <a:spLocks noChangeArrowheads="1"/>
          </p:cNvSpPr>
          <p:nvPr/>
        </p:nvSpPr>
        <p:spPr bwMode="auto">
          <a:xfrm>
            <a:off x="5065872" y="2078414"/>
            <a:ext cx="762871" cy="846272"/>
          </a:xfrm>
          <a:prstGeom prst="flowChartConnector">
            <a:avLst/>
          </a:prstGeom>
          <a:gradFill rotWithShape="1">
            <a:gsLst>
              <a:gs pos="0">
                <a:srgbClr val="9966FF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1979415" y="1592505"/>
            <a:ext cx="925718" cy="48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6,4:4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1053696" y="1592505"/>
            <a:ext cx="603302" cy="42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7:2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368539" y="1592505"/>
            <a:ext cx="703852" cy="44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1:4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4602466" y="1592505"/>
            <a:ext cx="704945" cy="44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3:2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5682289" y="1592505"/>
            <a:ext cx="1145399" cy="44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6,8 ▪ 2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7225517" y="1592505"/>
            <a:ext cx="1038291" cy="44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4,3:43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2596925" y="2888649"/>
            <a:ext cx="1233927" cy="44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0,12 ▪</a:t>
            </a: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4911767" y="2888649"/>
            <a:ext cx="1106053" cy="44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80:100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49 0.06452 L -0.41563 0.53654 " pathEditMode="relative" ptsTypes="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85 0.08541 L 0.11528 0.5157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0.09352 L -0.2217 0.334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77 0.09329 L 0.14982 0.3243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0.08541 L 0.32691 0.5157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219 0.06435 L 0.3099 0.5053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7 0.09583 L 0.00607 0.5053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61 0.08287 L 0.2677 0.513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004048" y="1124744"/>
          <a:ext cx="2751474" cy="879723"/>
        </p:xfrm>
        <a:graphic>
          <a:graphicData uri="http://schemas.openxmlformats.org/presentationml/2006/ole">
            <p:oleObj spid="_x0000_s4099" name="Формула" r:id="rId3" imgW="1231366" imgH="393529" progId="Equation.3">
              <p:embed/>
            </p:oleObj>
          </a:graphicData>
        </a:graphic>
      </p:graphicFrame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076055" y="2780928"/>
          <a:ext cx="2941603" cy="864096"/>
        </p:xfrm>
        <a:graphic>
          <a:graphicData uri="http://schemas.openxmlformats.org/presentationml/2006/ole">
            <p:oleObj spid="_x0000_s4098" name="Формула" r:id="rId4" imgW="1333500" imgH="393700" progId="Equation.3">
              <p:embed/>
            </p:oleObj>
          </a:graphicData>
        </a:graphic>
      </p:graphicFrame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5148064" y="4221088"/>
          <a:ext cx="2789927" cy="864096"/>
        </p:xfrm>
        <a:graphic>
          <a:graphicData uri="http://schemas.openxmlformats.org/presentationml/2006/ole">
            <p:oleObj spid="_x0000_s4097" name="Формула" r:id="rId5" imgW="1307532" imgH="393529" progId="Equation.3">
              <p:embed/>
            </p:oleObj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259632" y="1268760"/>
            <a:ext cx="2088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 ц=100 кг;       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971600" y="2781509"/>
            <a:ext cx="244827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1 м=100 см;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27584" y="4149080"/>
            <a:ext cx="304121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1 га = 100 а;</a:t>
            </a:r>
            <a:r>
              <a:rPr kumimoji="0" lang="ru-RU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8600" y="1800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1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1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000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1"/>
      <p:bldP spid="4101" grpId="0"/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Информационный слайд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u="sng" dirty="0" smtClean="0">
                <a:hlinkClick r:id="rId2"/>
              </a:rPr>
              <a:t>http://files.school-collection.edu.ru/dlrstore/3e72b9a1-2e8f-4371-9c9e-f688640fe66e/section4_article12.html</a:t>
            </a:r>
            <a:endParaRPr lang="ru-RU" sz="4000" dirty="0" smtClean="0"/>
          </a:p>
          <a:p>
            <a:r>
              <a:rPr lang="ru-RU" sz="4000" u="sng" dirty="0" smtClean="0">
                <a:hlinkClick r:id="rId3"/>
              </a:rPr>
              <a:t>http://fcior.edu.ru/card/28175/procenty.html#</a:t>
            </a:r>
            <a:endParaRPr lang="ru-RU" sz="4000" dirty="0" smtClean="0"/>
          </a:p>
          <a:p>
            <a:endParaRPr lang="ru-RU" sz="4000" dirty="0" smtClean="0"/>
          </a:p>
          <a:p>
            <a:pPr lvl="0"/>
            <a:endParaRPr lang="ru-RU" sz="4000" dirty="0" smtClean="0">
              <a:latin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Практический слайд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u="sng" dirty="0" smtClean="0">
                <a:hlinkClick r:id="rId2"/>
              </a:rPr>
              <a:t>http://fcior.edu.ru/card/27758/procenty.html#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Дети, прямо все вставайте,</a:t>
            </a:r>
            <a:endParaRPr lang="ru-RU" dirty="0" smtClean="0"/>
          </a:p>
          <a:p>
            <a:r>
              <a:rPr lang="ru-RU" i="1" dirty="0" smtClean="0"/>
              <a:t>Руки вверх все поднимайте.</a:t>
            </a:r>
            <a:endParaRPr lang="ru-RU" dirty="0" smtClean="0"/>
          </a:p>
          <a:p>
            <a:r>
              <a:rPr lang="ru-RU" i="1" dirty="0" smtClean="0"/>
              <a:t>Их немножко потрясите,</a:t>
            </a:r>
            <a:endParaRPr lang="ru-RU" dirty="0" smtClean="0"/>
          </a:p>
          <a:p>
            <a:r>
              <a:rPr lang="ru-RU" i="1" dirty="0" smtClean="0"/>
              <a:t>Медленно вниз опустите.			</a:t>
            </a:r>
            <a:endParaRPr lang="ru-RU" dirty="0" smtClean="0"/>
          </a:p>
          <a:p>
            <a:r>
              <a:rPr lang="ru-RU" i="1" dirty="0" smtClean="0"/>
              <a:t>Плечи прямо вы держите,</a:t>
            </a:r>
            <a:endParaRPr lang="ru-RU" dirty="0" smtClean="0"/>
          </a:p>
          <a:p>
            <a:r>
              <a:rPr lang="ru-RU" i="1" dirty="0" smtClean="0"/>
              <a:t>А головку поверните</a:t>
            </a:r>
            <a:endParaRPr lang="ru-RU" dirty="0" smtClean="0"/>
          </a:p>
          <a:p>
            <a:r>
              <a:rPr lang="ru-RU" i="1" dirty="0" smtClean="0"/>
              <a:t>То налево, то направо…</a:t>
            </a:r>
            <a:endParaRPr lang="ru-RU" dirty="0" smtClean="0"/>
          </a:p>
          <a:p>
            <a:r>
              <a:rPr lang="ru-RU" i="1" dirty="0" smtClean="0"/>
              <a:t>Ох, как здорово, как браво!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Контрольный слайд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 smtClean="0">
                <a:hlinkClick r:id="rId2"/>
              </a:rPr>
              <a:t>http://fcior.edu.ru/card/28108/procenty.html#</a:t>
            </a:r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Физкультминутка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Дети, прямо все вставайте,</a:t>
            </a:r>
            <a:endParaRPr lang="ru-RU" dirty="0" smtClean="0"/>
          </a:p>
          <a:p>
            <a:r>
              <a:rPr lang="ru-RU" i="1" dirty="0" smtClean="0"/>
              <a:t>Руки вверх все поднимайте.</a:t>
            </a:r>
            <a:endParaRPr lang="ru-RU" dirty="0" smtClean="0"/>
          </a:p>
          <a:p>
            <a:r>
              <a:rPr lang="ru-RU" i="1" dirty="0" smtClean="0"/>
              <a:t>Их немножко потрясите,</a:t>
            </a:r>
            <a:endParaRPr lang="ru-RU" dirty="0" smtClean="0"/>
          </a:p>
          <a:p>
            <a:r>
              <a:rPr lang="ru-RU" i="1" dirty="0" smtClean="0"/>
              <a:t>Медленно вниз опустите.			</a:t>
            </a:r>
            <a:endParaRPr lang="ru-RU" dirty="0" smtClean="0"/>
          </a:p>
          <a:p>
            <a:r>
              <a:rPr lang="ru-RU" i="1" dirty="0" smtClean="0"/>
              <a:t>Плечи прямо вы держите,</a:t>
            </a:r>
            <a:endParaRPr lang="ru-RU" dirty="0" smtClean="0"/>
          </a:p>
          <a:p>
            <a:r>
              <a:rPr lang="ru-RU" i="1" dirty="0" smtClean="0"/>
              <a:t>А головку поверните</a:t>
            </a:r>
            <a:endParaRPr lang="ru-RU" dirty="0" smtClean="0"/>
          </a:p>
          <a:p>
            <a:r>
              <a:rPr lang="ru-RU" i="1" dirty="0" smtClean="0"/>
              <a:t>То налево, то направо…</a:t>
            </a:r>
            <a:endParaRPr lang="ru-RU" dirty="0" smtClean="0"/>
          </a:p>
          <a:p>
            <a:r>
              <a:rPr lang="ru-RU" i="1" dirty="0" smtClean="0"/>
              <a:t>Ох, как здорово, как браво!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Выучить определение и правила.  Решить  №№1569, 1560, 1583(а).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108</TotalTime>
  <Words>123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Изящная</vt:lpstr>
      <vt:lpstr>Формула</vt:lpstr>
      <vt:lpstr>Слайд 1</vt:lpstr>
      <vt:lpstr>Слайд 2</vt:lpstr>
      <vt:lpstr>Слайд 3</vt:lpstr>
      <vt:lpstr>Информационный слайд</vt:lpstr>
      <vt:lpstr>Практический слайд</vt:lpstr>
      <vt:lpstr>Физкультминутка</vt:lpstr>
      <vt:lpstr>Контрольный слайд</vt:lpstr>
      <vt:lpstr>Физкультминутка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user15</cp:lastModifiedBy>
  <cp:revision>11</cp:revision>
  <dcterms:created xsi:type="dcterms:W3CDTF">2012-04-10T15:12:23Z</dcterms:created>
  <dcterms:modified xsi:type="dcterms:W3CDTF">2012-04-11T07:41:28Z</dcterms:modified>
</cp:coreProperties>
</file>