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Системы двух линейных уравнений с двумя переменными, как математические модели реальных ситуаций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5" y="571480"/>
            <a:ext cx="1840157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928694"/>
          </a:xfrm>
        </p:spPr>
        <p:txBody>
          <a:bodyPr/>
          <a:lstStyle/>
          <a:p>
            <a:r>
              <a:rPr lang="ru-RU" dirty="0" smtClean="0"/>
              <a:t>Пусть </a:t>
            </a:r>
            <a:r>
              <a:rPr lang="ru-RU" dirty="0" err="1" smtClean="0"/>
              <a:t>х</a:t>
            </a:r>
            <a:r>
              <a:rPr lang="ru-RU" dirty="0" smtClean="0"/>
              <a:t> км/ч – скорость катера, у км/ч – скорость течения.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14.4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071678"/>
          <a:ext cx="8001056" cy="208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714512"/>
                <a:gridCol w="1500198"/>
                <a:gridCol w="2500330"/>
              </a:tblGrid>
              <a:tr h="69056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Скорость, км/ч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Время,</a:t>
                      </a:r>
                      <a:r>
                        <a:rPr lang="ru-RU" sz="2000" baseline="0" dirty="0" smtClean="0"/>
                        <a:t> 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Расстояние, км</a:t>
                      </a:r>
                      <a:endParaRPr lang="ru-RU" sz="2000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 течению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Против течения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7554" y="292893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х+у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357187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х-у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292893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43504" y="357187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292893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4(</a:t>
            </a:r>
            <a:r>
              <a:rPr lang="ru-RU" sz="2400" b="1" dirty="0" err="1" smtClean="0"/>
              <a:t>х+у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43702" y="357187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6(</a:t>
            </a:r>
            <a:r>
              <a:rPr lang="ru-RU" sz="2400" b="1" dirty="0" err="1" smtClean="0"/>
              <a:t>х-у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11" name="Выгнутая вправо стрелка 10"/>
          <p:cNvSpPr/>
          <p:nvPr/>
        </p:nvSpPr>
        <p:spPr>
          <a:xfrm flipV="1">
            <a:off x="8001024" y="3071810"/>
            <a:ext cx="285752" cy="857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58214" y="3071811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10</a:t>
            </a:r>
            <a:endParaRPr lang="ru-RU" sz="24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28662" y="4357694"/>
          <a:ext cx="8001056" cy="208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714512"/>
                <a:gridCol w="1500198"/>
                <a:gridCol w="2500330"/>
              </a:tblGrid>
              <a:tr h="69056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Скорость, км/ч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Время,</a:t>
                      </a:r>
                      <a:r>
                        <a:rPr lang="ru-RU" sz="2000" baseline="0" dirty="0" smtClean="0"/>
                        <a:t> 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Расстояние, км</a:t>
                      </a:r>
                      <a:endParaRPr lang="ru-RU" sz="2000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Катер по озеру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Плот по реке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28992" y="51435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х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585789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у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51435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2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28" y="585789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15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29454" y="51435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2х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16" y="578645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15у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071934" y="1428736"/>
            <a:ext cx="571504" cy="1214446"/>
          </a:xfrm>
          <a:prstGeom prst="leftBrace">
            <a:avLst>
              <a:gd name="adj1" fmla="val 8333"/>
              <a:gd name="adj2" fmla="val 510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571612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6(</a:t>
            </a:r>
            <a:r>
              <a:rPr lang="ru-RU" sz="2400" b="1" dirty="0" err="1" smtClean="0"/>
              <a:t>х-у</a:t>
            </a:r>
            <a:r>
              <a:rPr lang="ru-RU" sz="2400" b="1" dirty="0" smtClean="0"/>
              <a:t>) – 4(</a:t>
            </a:r>
            <a:r>
              <a:rPr lang="ru-RU" sz="2400" b="1" dirty="0" err="1" smtClean="0"/>
              <a:t>х+у</a:t>
            </a:r>
            <a:r>
              <a:rPr lang="ru-RU" sz="2400" b="1" dirty="0" smtClean="0"/>
              <a:t>)=10,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207167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2х = 15у,</a:t>
            </a:r>
            <a:endParaRPr lang="ru-RU" sz="2400" b="1" dirty="0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795310" y="1438260"/>
            <a:ext cx="571504" cy="1214446"/>
          </a:xfrm>
          <a:prstGeom prst="leftBrace">
            <a:avLst>
              <a:gd name="adj1" fmla="val 8333"/>
              <a:gd name="adj2" fmla="val 510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150017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6х-6у– 4х-4у=10,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4311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х</a:t>
            </a:r>
            <a:r>
              <a:rPr lang="ru-RU" sz="2400" b="1" dirty="0" smtClean="0"/>
              <a:t> = 7,5у,</a:t>
            </a:r>
            <a:endParaRPr lang="ru-RU" sz="2400" b="1" dirty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714348" y="3000372"/>
            <a:ext cx="571504" cy="1214446"/>
          </a:xfrm>
          <a:prstGeom prst="leftBrace">
            <a:avLst>
              <a:gd name="adj1" fmla="val 8333"/>
              <a:gd name="adj2" fmla="val 510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142976" y="307181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2х-10у=10,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357187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х</a:t>
            </a:r>
            <a:r>
              <a:rPr lang="ru-RU" sz="2400" b="1" dirty="0" smtClean="0"/>
              <a:t> = 7,5у,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4143380"/>
            <a:ext cx="4143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2*7,5у-10у=10,</a:t>
            </a:r>
          </a:p>
          <a:p>
            <a:r>
              <a:rPr lang="ru-RU" sz="2400" b="1" dirty="0" smtClean="0"/>
              <a:t>15у-10у=10,</a:t>
            </a:r>
          </a:p>
          <a:p>
            <a:r>
              <a:rPr lang="ru-RU" sz="2400" b="1" dirty="0" smtClean="0"/>
              <a:t>5у=10,</a:t>
            </a:r>
          </a:p>
          <a:p>
            <a:r>
              <a:rPr lang="ru-RU" sz="2400" b="1" dirty="0" smtClean="0"/>
              <a:t>у=2,</a:t>
            </a:r>
          </a:p>
          <a:p>
            <a:r>
              <a:rPr lang="ru-RU" sz="2400" b="1" dirty="0" smtClean="0"/>
              <a:t>2км/ч- скорость течения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57752" y="4071942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х</a:t>
            </a:r>
            <a:r>
              <a:rPr lang="ru-RU" sz="2400" b="1" dirty="0" smtClean="0"/>
              <a:t> = 7,5*2=15,</a:t>
            </a:r>
          </a:p>
          <a:p>
            <a:r>
              <a:rPr lang="ru-RU" sz="2400" b="1" dirty="0" smtClean="0"/>
              <a:t>15 км/ч – скорость катера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86182" y="6143644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Ответ:15 км/ч.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12144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Пусть </a:t>
            </a:r>
            <a:r>
              <a:rPr lang="ru-RU" dirty="0" err="1" smtClean="0"/>
              <a:t>х</a:t>
            </a:r>
            <a:r>
              <a:rPr lang="ru-RU" dirty="0" smtClean="0"/>
              <a:t> га/день – производительность 1 тракториста, у га/день – производительность 2 тракториста.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 14.10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928802"/>
          <a:ext cx="800105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214578"/>
                <a:gridCol w="1500198"/>
                <a:gridCol w="2500330"/>
              </a:tblGrid>
              <a:tr h="69056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Производительность, га/день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Время,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 день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Работа, га</a:t>
                      </a:r>
                      <a:endParaRPr lang="ru-RU" sz="2000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 тракторист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 тракторист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4678" y="278605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х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357187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292893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43504" y="357187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11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292893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8х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43702" y="357187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11у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15338" y="321468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678</a:t>
            </a:r>
            <a:endParaRPr lang="ru-RU" sz="24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14348" y="4214818"/>
          <a:ext cx="8001056" cy="208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143140"/>
                <a:gridCol w="1500198"/>
                <a:gridCol w="2500330"/>
              </a:tblGrid>
              <a:tr h="69056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Производительность, га/день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Время,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 день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Работа, га</a:t>
                      </a:r>
                      <a:endParaRPr lang="ru-RU" sz="2000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 тракторист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 тракторист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28992" y="51435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х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585789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у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51435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3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28" y="585789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29454" y="514351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3х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16" y="578645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4у</a:t>
            </a:r>
            <a:endParaRPr lang="ru-RU" sz="2400" b="1" dirty="0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7715272" y="2786058"/>
            <a:ext cx="428628" cy="128588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право стрелка 10"/>
          <p:cNvSpPr/>
          <p:nvPr/>
        </p:nvSpPr>
        <p:spPr>
          <a:xfrm flipV="1">
            <a:off x="7929586" y="5286388"/>
            <a:ext cx="285752" cy="857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15338" y="5429264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22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071934" y="1428736"/>
            <a:ext cx="571504" cy="1214446"/>
          </a:xfrm>
          <a:prstGeom prst="leftBrace">
            <a:avLst>
              <a:gd name="adj1" fmla="val 8333"/>
              <a:gd name="adj2" fmla="val 510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571612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8х+11у=678,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207167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4у-3х=22,</a:t>
            </a:r>
            <a:endParaRPr lang="ru-RU" sz="2400" b="1" dirty="0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795310" y="1438260"/>
            <a:ext cx="571504" cy="1214446"/>
          </a:xfrm>
          <a:prstGeom prst="leftBrace">
            <a:avLst>
              <a:gd name="adj1" fmla="val 8333"/>
              <a:gd name="adj2" fmla="val 510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150017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24х+33у=2034,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43116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32у-24х=176,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3000372"/>
            <a:ext cx="5072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24х+33у+32у-24х=2034+176,</a:t>
            </a:r>
          </a:p>
          <a:p>
            <a:r>
              <a:rPr lang="ru-RU" sz="2400" b="1" dirty="0" smtClean="0"/>
              <a:t>65у=2210,</a:t>
            </a:r>
          </a:p>
          <a:p>
            <a:r>
              <a:rPr lang="ru-RU" sz="2400" b="1" dirty="0" smtClean="0"/>
              <a:t>у=2210:65,</a:t>
            </a:r>
          </a:p>
          <a:p>
            <a:r>
              <a:rPr lang="ru-RU" sz="2400" b="1" dirty="0" smtClean="0"/>
              <a:t>у=34,</a:t>
            </a:r>
          </a:p>
          <a:p>
            <a:r>
              <a:rPr lang="ru-RU" sz="2400" b="1" dirty="0" smtClean="0"/>
              <a:t>34га/день- производительность 2 тракториста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2643183"/>
            <a:ext cx="3357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4*34 – 3х =22,</a:t>
            </a:r>
          </a:p>
          <a:p>
            <a:r>
              <a:rPr lang="ru-RU" sz="2400" b="1" dirty="0" smtClean="0"/>
              <a:t>136 – 3х =22,</a:t>
            </a:r>
          </a:p>
          <a:p>
            <a:r>
              <a:rPr lang="ru-RU" sz="2400" b="1" dirty="0" smtClean="0"/>
              <a:t>-3х=22-136,</a:t>
            </a:r>
          </a:p>
          <a:p>
            <a:r>
              <a:rPr lang="ru-RU" sz="2400" b="1" dirty="0" smtClean="0"/>
              <a:t>-3х=-114,</a:t>
            </a:r>
          </a:p>
          <a:p>
            <a:r>
              <a:rPr lang="ru-RU" sz="2400" b="1" dirty="0" smtClean="0"/>
              <a:t>х=-114:(-3),</a:t>
            </a:r>
          </a:p>
          <a:p>
            <a:r>
              <a:rPr lang="ru-RU" sz="2400" b="1" dirty="0" err="1" smtClean="0"/>
              <a:t>х=</a:t>
            </a:r>
            <a:r>
              <a:rPr lang="ru-RU" sz="2400" b="1" dirty="0" smtClean="0"/>
              <a:t> 38,</a:t>
            </a:r>
          </a:p>
          <a:p>
            <a:r>
              <a:rPr lang="ru-RU" sz="2400" b="1" dirty="0" smtClean="0"/>
              <a:t>38га/день- производительность 1 тракториста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86182" y="6143644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Ответ:38 га/день, 34 га/день 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2821769" y="203595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0430" y="15716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*3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207167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/>
              <a:t> *8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9" grpId="0"/>
      <p:bldP spid="10" grpId="0"/>
      <p:bldP spid="14" grpId="0"/>
      <p:bldP spid="15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244</Words>
  <PresentationFormat>Экран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Системы двух линейных уравнений с двумя переменными, как математические модели реальных ситуаций</vt:lpstr>
      <vt:lpstr>№ 14.4</vt:lpstr>
      <vt:lpstr>Слайд 3</vt:lpstr>
      <vt:lpstr>№ 14.10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2014-11-08T12:40:38Z</dcterms:modified>
</cp:coreProperties>
</file>