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70" r:id="rId6"/>
    <p:sldId id="269" r:id="rId7"/>
    <p:sldId id="262" r:id="rId8"/>
    <p:sldId id="264" r:id="rId9"/>
    <p:sldId id="266" r:id="rId10"/>
    <p:sldId id="265" r:id="rId11"/>
    <p:sldId id="257" r:id="rId12"/>
    <p:sldId id="267" r:id="rId13"/>
    <p:sldId id="27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31C83-F24F-4F7B-8F76-1241E3B4BD4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8BABBE6-37AA-4846-A183-72FFBB2905B3}">
      <dgm:prSet phldrT="[Текст]"/>
      <dgm:spPr/>
      <dgm:t>
        <a:bodyPr/>
        <a:lstStyle/>
        <a:p>
          <a:r>
            <a:rPr lang="ru-RU" b="1" dirty="0" smtClean="0"/>
            <a:t>хочу</a:t>
          </a:r>
          <a:endParaRPr lang="ru-RU" b="1" dirty="0"/>
        </a:p>
      </dgm:t>
    </dgm:pt>
    <dgm:pt modelId="{9990DFA3-0703-4304-A3D4-1820EE96452C}" type="parTrans" cxnId="{87E6F989-C796-4E62-BFAA-201D71D85D7E}">
      <dgm:prSet/>
      <dgm:spPr/>
      <dgm:t>
        <a:bodyPr/>
        <a:lstStyle/>
        <a:p>
          <a:endParaRPr lang="ru-RU"/>
        </a:p>
      </dgm:t>
    </dgm:pt>
    <dgm:pt modelId="{62D89DA1-CF45-4B23-8B89-8B4065AE4398}" type="sibTrans" cxnId="{87E6F989-C796-4E62-BFAA-201D71D85D7E}">
      <dgm:prSet/>
      <dgm:spPr/>
      <dgm:t>
        <a:bodyPr/>
        <a:lstStyle/>
        <a:p>
          <a:endParaRPr lang="ru-RU"/>
        </a:p>
      </dgm:t>
    </dgm:pt>
    <dgm:pt modelId="{90F4FF0C-A355-4297-BF41-7DAAB578F6B1}">
      <dgm:prSet phldrT="[Текст]"/>
      <dgm:spPr/>
      <dgm:t>
        <a:bodyPr/>
        <a:lstStyle/>
        <a:p>
          <a:r>
            <a:rPr lang="ru-RU" b="1" dirty="0" smtClean="0"/>
            <a:t>надо</a:t>
          </a:r>
          <a:endParaRPr lang="ru-RU" b="1" dirty="0"/>
        </a:p>
      </dgm:t>
    </dgm:pt>
    <dgm:pt modelId="{36942283-F9AF-4FA4-BAF5-FE63D4003F78}" type="parTrans" cxnId="{332D579A-68F7-4B94-A6C7-3965AA01C09C}">
      <dgm:prSet/>
      <dgm:spPr/>
      <dgm:t>
        <a:bodyPr/>
        <a:lstStyle/>
        <a:p>
          <a:endParaRPr lang="ru-RU"/>
        </a:p>
      </dgm:t>
    </dgm:pt>
    <dgm:pt modelId="{5D28286F-A6FD-406A-B842-DD938490476B}" type="sibTrans" cxnId="{332D579A-68F7-4B94-A6C7-3965AA01C09C}">
      <dgm:prSet/>
      <dgm:spPr/>
      <dgm:t>
        <a:bodyPr/>
        <a:lstStyle/>
        <a:p>
          <a:endParaRPr lang="ru-RU"/>
        </a:p>
      </dgm:t>
    </dgm:pt>
    <dgm:pt modelId="{00546144-9E99-4537-B84C-9CC9B307E264}">
      <dgm:prSet phldrT="[Текст]"/>
      <dgm:spPr/>
      <dgm:t>
        <a:bodyPr/>
        <a:lstStyle/>
        <a:p>
          <a:r>
            <a:rPr lang="ru-RU" b="1" dirty="0" smtClean="0"/>
            <a:t>могу</a:t>
          </a:r>
          <a:endParaRPr lang="ru-RU" b="1" dirty="0"/>
        </a:p>
      </dgm:t>
    </dgm:pt>
    <dgm:pt modelId="{BFA01459-90A1-40A1-8CD3-9F817AAE1DE4}" type="parTrans" cxnId="{24E6864D-8ADD-4AE3-BD77-7A71139CBDF7}">
      <dgm:prSet/>
      <dgm:spPr/>
      <dgm:t>
        <a:bodyPr/>
        <a:lstStyle/>
        <a:p>
          <a:endParaRPr lang="ru-RU"/>
        </a:p>
      </dgm:t>
    </dgm:pt>
    <dgm:pt modelId="{B99E87F4-CFEB-443C-AC72-74DAF6071C56}" type="sibTrans" cxnId="{24E6864D-8ADD-4AE3-BD77-7A71139CBDF7}">
      <dgm:prSet/>
      <dgm:spPr/>
      <dgm:t>
        <a:bodyPr/>
        <a:lstStyle/>
        <a:p>
          <a:endParaRPr lang="ru-RU"/>
        </a:p>
      </dgm:t>
    </dgm:pt>
    <dgm:pt modelId="{D58D79D7-1F0E-4DC7-9B49-75B04AFCE827}" type="pres">
      <dgm:prSet presAssocID="{3D431C83-F24F-4F7B-8F76-1241E3B4BD42}" presName="compositeShape" presStyleCnt="0">
        <dgm:presLayoutVars>
          <dgm:chMax val="7"/>
          <dgm:dir/>
          <dgm:resizeHandles val="exact"/>
        </dgm:presLayoutVars>
      </dgm:prSet>
      <dgm:spPr/>
    </dgm:pt>
    <dgm:pt modelId="{F25C8654-DFA7-4F36-A778-7BF6838A3065}" type="pres">
      <dgm:prSet presAssocID="{98BABBE6-37AA-4846-A183-72FFBB2905B3}" presName="circ1" presStyleLbl="vennNode1" presStyleIdx="0" presStyleCnt="3" custScaleY="91269" custLinFactNeighborX="-8036" custLinFactNeighborY="-5060"/>
      <dgm:spPr/>
      <dgm:t>
        <a:bodyPr/>
        <a:lstStyle/>
        <a:p>
          <a:endParaRPr lang="ru-RU"/>
        </a:p>
      </dgm:t>
    </dgm:pt>
    <dgm:pt modelId="{D0FAF762-513A-4FE0-9647-0718085F9F70}" type="pres">
      <dgm:prSet presAssocID="{98BABBE6-37AA-4846-A183-72FFBB2905B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4F199-9EE2-4D8A-B4D6-FAC87C50ECE3}" type="pres">
      <dgm:prSet presAssocID="{90F4FF0C-A355-4297-BF41-7DAAB578F6B1}" presName="circ2" presStyleLbl="vennNode1" presStyleIdx="1" presStyleCnt="3" custLinFactNeighborX="-5429" custLinFactNeighborY="-8036"/>
      <dgm:spPr/>
      <dgm:t>
        <a:bodyPr/>
        <a:lstStyle/>
        <a:p>
          <a:endParaRPr lang="ru-RU"/>
        </a:p>
      </dgm:t>
    </dgm:pt>
    <dgm:pt modelId="{C61BE5EA-38EC-4E92-9ECC-73984D252C6F}" type="pres">
      <dgm:prSet presAssocID="{90F4FF0C-A355-4297-BF41-7DAAB578F6B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6E1CD-3A63-4428-BDF8-B6DBBECD5334}" type="pres">
      <dgm:prSet presAssocID="{00546144-9E99-4537-B84C-9CC9B307E264}" presName="circ3" presStyleLbl="vennNode1" presStyleIdx="2" presStyleCnt="3" custLinFactNeighborX="-4690" custLinFactNeighborY="-5059"/>
      <dgm:spPr/>
      <dgm:t>
        <a:bodyPr/>
        <a:lstStyle/>
        <a:p>
          <a:endParaRPr lang="ru-RU"/>
        </a:p>
      </dgm:t>
    </dgm:pt>
    <dgm:pt modelId="{D59EB481-ECA1-45C8-B4D5-83DF7E07C480}" type="pres">
      <dgm:prSet presAssocID="{00546144-9E99-4537-B84C-9CC9B307E26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53F1C-4EBC-42CC-B723-DFFA0A13AE1E}" type="presOf" srcId="{00546144-9E99-4537-B84C-9CC9B307E264}" destId="{6B26E1CD-3A63-4428-BDF8-B6DBBECD5334}" srcOrd="0" destOrd="0" presId="urn:microsoft.com/office/officeart/2005/8/layout/venn1"/>
    <dgm:cxn modelId="{24E6864D-8ADD-4AE3-BD77-7A71139CBDF7}" srcId="{3D431C83-F24F-4F7B-8F76-1241E3B4BD42}" destId="{00546144-9E99-4537-B84C-9CC9B307E264}" srcOrd="2" destOrd="0" parTransId="{BFA01459-90A1-40A1-8CD3-9F817AAE1DE4}" sibTransId="{B99E87F4-CFEB-443C-AC72-74DAF6071C56}"/>
    <dgm:cxn modelId="{F7AA7F46-0FB5-4F70-B7BD-D4FF407273D0}" type="presOf" srcId="{90F4FF0C-A355-4297-BF41-7DAAB578F6B1}" destId="{C61BE5EA-38EC-4E92-9ECC-73984D252C6F}" srcOrd="1" destOrd="0" presId="urn:microsoft.com/office/officeart/2005/8/layout/venn1"/>
    <dgm:cxn modelId="{D3FABF86-7A92-4D4D-98C3-36E5A6656F39}" type="presOf" srcId="{3D431C83-F24F-4F7B-8F76-1241E3B4BD42}" destId="{D58D79D7-1F0E-4DC7-9B49-75B04AFCE827}" srcOrd="0" destOrd="0" presId="urn:microsoft.com/office/officeart/2005/8/layout/venn1"/>
    <dgm:cxn modelId="{332D579A-68F7-4B94-A6C7-3965AA01C09C}" srcId="{3D431C83-F24F-4F7B-8F76-1241E3B4BD42}" destId="{90F4FF0C-A355-4297-BF41-7DAAB578F6B1}" srcOrd="1" destOrd="0" parTransId="{36942283-F9AF-4FA4-BAF5-FE63D4003F78}" sibTransId="{5D28286F-A6FD-406A-B842-DD938490476B}"/>
    <dgm:cxn modelId="{9BDA468D-03D4-4506-8410-F3CE4C55D27F}" type="presOf" srcId="{00546144-9E99-4537-B84C-9CC9B307E264}" destId="{D59EB481-ECA1-45C8-B4D5-83DF7E07C480}" srcOrd="1" destOrd="0" presId="urn:microsoft.com/office/officeart/2005/8/layout/venn1"/>
    <dgm:cxn modelId="{FE3A4B1A-75A7-434D-90D7-0CA58A010B81}" type="presOf" srcId="{98BABBE6-37AA-4846-A183-72FFBB2905B3}" destId="{F25C8654-DFA7-4F36-A778-7BF6838A3065}" srcOrd="0" destOrd="0" presId="urn:microsoft.com/office/officeart/2005/8/layout/venn1"/>
    <dgm:cxn modelId="{620B2273-53C8-4C5D-828B-914EC5951E2C}" type="presOf" srcId="{98BABBE6-37AA-4846-A183-72FFBB2905B3}" destId="{D0FAF762-513A-4FE0-9647-0718085F9F70}" srcOrd="1" destOrd="0" presId="urn:microsoft.com/office/officeart/2005/8/layout/venn1"/>
    <dgm:cxn modelId="{EAFF4563-62BD-4A9E-91DC-0B2B52006BD3}" type="presOf" srcId="{90F4FF0C-A355-4297-BF41-7DAAB578F6B1}" destId="{A5F4F199-9EE2-4D8A-B4D6-FAC87C50ECE3}" srcOrd="0" destOrd="0" presId="urn:microsoft.com/office/officeart/2005/8/layout/venn1"/>
    <dgm:cxn modelId="{87E6F989-C796-4E62-BFAA-201D71D85D7E}" srcId="{3D431C83-F24F-4F7B-8F76-1241E3B4BD42}" destId="{98BABBE6-37AA-4846-A183-72FFBB2905B3}" srcOrd="0" destOrd="0" parTransId="{9990DFA3-0703-4304-A3D4-1820EE96452C}" sibTransId="{62D89DA1-CF45-4B23-8B89-8B4065AE4398}"/>
    <dgm:cxn modelId="{25E477A1-B7AB-4CB5-B9F9-E1351EBB5A93}" type="presParOf" srcId="{D58D79D7-1F0E-4DC7-9B49-75B04AFCE827}" destId="{F25C8654-DFA7-4F36-A778-7BF6838A3065}" srcOrd="0" destOrd="0" presId="urn:microsoft.com/office/officeart/2005/8/layout/venn1"/>
    <dgm:cxn modelId="{3E802FDE-1432-4AE8-8035-CE284424464A}" type="presParOf" srcId="{D58D79D7-1F0E-4DC7-9B49-75B04AFCE827}" destId="{D0FAF762-513A-4FE0-9647-0718085F9F70}" srcOrd="1" destOrd="0" presId="urn:microsoft.com/office/officeart/2005/8/layout/venn1"/>
    <dgm:cxn modelId="{3F57DA12-537C-4260-929C-04B681ACBC8D}" type="presParOf" srcId="{D58D79D7-1F0E-4DC7-9B49-75B04AFCE827}" destId="{A5F4F199-9EE2-4D8A-B4D6-FAC87C50ECE3}" srcOrd="2" destOrd="0" presId="urn:microsoft.com/office/officeart/2005/8/layout/venn1"/>
    <dgm:cxn modelId="{E54C943C-0C2C-4D41-A618-5612C454D53A}" type="presParOf" srcId="{D58D79D7-1F0E-4DC7-9B49-75B04AFCE827}" destId="{C61BE5EA-38EC-4E92-9ECC-73984D252C6F}" srcOrd="3" destOrd="0" presId="urn:microsoft.com/office/officeart/2005/8/layout/venn1"/>
    <dgm:cxn modelId="{AE6F5011-BBD4-4C51-A332-2DC1907F64B8}" type="presParOf" srcId="{D58D79D7-1F0E-4DC7-9B49-75B04AFCE827}" destId="{6B26E1CD-3A63-4428-BDF8-B6DBBECD5334}" srcOrd="4" destOrd="0" presId="urn:microsoft.com/office/officeart/2005/8/layout/venn1"/>
    <dgm:cxn modelId="{40881CFC-90F1-44B3-957C-9204C86145CD}" type="presParOf" srcId="{D58D79D7-1F0E-4DC7-9B49-75B04AFCE827}" destId="{D59EB481-ECA1-45C8-B4D5-83DF7E07C48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5C8654-DFA7-4F36-A778-7BF6838A3065}">
      <dsp:nvSpPr>
        <dsp:cNvPr id="0" name=""/>
        <dsp:cNvSpPr/>
      </dsp:nvSpPr>
      <dsp:spPr>
        <a:xfrm>
          <a:off x="1987927" y="0"/>
          <a:ext cx="2592288" cy="23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/>
            <a:t>хочу</a:t>
          </a:r>
          <a:endParaRPr lang="ru-RU" sz="5200" b="1" kern="1200" dirty="0"/>
        </a:p>
      </dsp:txBody>
      <dsp:txXfrm>
        <a:off x="2333566" y="414042"/>
        <a:ext cx="1901011" cy="1064679"/>
      </dsp:txXfrm>
    </dsp:sp>
    <dsp:sp modelId="{A5F4F199-9EE2-4D8A-B4D6-FAC87C50ECE3}">
      <dsp:nvSpPr>
        <dsp:cNvPr id="0" name=""/>
        <dsp:cNvSpPr/>
      </dsp:nvSpPr>
      <dsp:spPr>
        <a:xfrm>
          <a:off x="2990892" y="1409286"/>
          <a:ext cx="2592288" cy="25922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/>
            <a:t>надо</a:t>
          </a:r>
          <a:endParaRPr lang="ru-RU" sz="5200" b="1" kern="1200" dirty="0"/>
        </a:p>
      </dsp:txBody>
      <dsp:txXfrm>
        <a:off x="3783700" y="2078960"/>
        <a:ext cx="1555372" cy="1425758"/>
      </dsp:txXfrm>
    </dsp:sp>
    <dsp:sp modelId="{6B26E1CD-3A63-4428-BDF8-B6DBBECD5334}">
      <dsp:nvSpPr>
        <dsp:cNvPr id="0" name=""/>
        <dsp:cNvSpPr/>
      </dsp:nvSpPr>
      <dsp:spPr>
        <a:xfrm>
          <a:off x="1139281" y="1486458"/>
          <a:ext cx="2592288" cy="25922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/>
            <a:t>могу</a:t>
          </a:r>
          <a:endParaRPr lang="ru-RU" sz="5200" b="1" kern="1200" dirty="0"/>
        </a:p>
      </dsp:txBody>
      <dsp:txXfrm>
        <a:off x="1383388" y="2156133"/>
        <a:ext cx="1555372" cy="1425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611AB1-D348-4275-9865-78AA352D4A57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4A6431-86C5-4B0A-8E43-5901D8DDE7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272808" cy="4968552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effectLst/>
                <a:ea typeface="Gungsuh" pitchFamily="18" charset="-127"/>
                <a:cs typeface="Iskoola Pota" pitchFamily="34" charset="0"/>
              </a:rPr>
              <a:t>новые способы выявления успешности воспитанников</a:t>
            </a:r>
            <a:endParaRPr lang="ru-RU" sz="6600" b="1" dirty="0">
              <a:solidFill>
                <a:srgbClr val="FF0000"/>
              </a:solidFill>
              <a:effectLst/>
              <a:ea typeface="Gungsuh" pitchFamily="18" charset="-127"/>
              <a:cs typeface="Iskoola Po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76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883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Тетрадь успешности </a:t>
            </a:r>
            <a:endParaRPr lang="ru-RU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Цель использования: </a:t>
            </a:r>
          </a:p>
          <a:p>
            <a:pPr algn="just"/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ru-RU" sz="4000" b="1" dirty="0">
                <a:solidFill>
                  <a:srgbClr val="0070C0"/>
                </a:solidFill>
              </a:rPr>
              <a:t>о</a:t>
            </a:r>
            <a:r>
              <a:rPr lang="ru-RU" sz="4000" b="1" dirty="0" smtClean="0">
                <a:solidFill>
                  <a:srgbClr val="0070C0"/>
                </a:solidFill>
              </a:rPr>
              <a:t>тражать успехи обучающегося, полезные дела, которые он сделал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4307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200800" cy="79208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/>
                <a:ea typeface="Gungsuh" pitchFamily="18" charset="-127"/>
                <a:cs typeface="Iskoola Pota" pitchFamily="34" charset="0"/>
              </a:rPr>
              <a:t>Лист самооценки</a:t>
            </a:r>
            <a:endParaRPr lang="ru-RU" sz="4400" b="1" dirty="0">
              <a:solidFill>
                <a:srgbClr val="FF0000"/>
              </a:solidFill>
              <a:effectLst/>
              <a:ea typeface="Gungsuh" pitchFamily="18" charset="-127"/>
              <a:cs typeface="Iskoola Pot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9389940"/>
              </p:ext>
            </p:extLst>
          </p:nvPr>
        </p:nvGraphicFramePr>
        <p:xfrm>
          <a:off x="755576" y="2492896"/>
          <a:ext cx="7848872" cy="3024336"/>
        </p:xfrm>
        <a:graphic>
          <a:graphicData uri="http://schemas.openxmlformats.org/drawingml/2006/table">
            <a:tbl>
              <a:tblPr firstRow="1" bandRow="1"/>
              <a:tblGrid>
                <a:gridCol w="3863330"/>
                <a:gridCol w="3985542"/>
              </a:tblGrid>
              <a:tr h="53829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для педагога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для ребенка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48603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позволяет следить за возникшими у ребенка проблемами</a:t>
                      </a:r>
                    </a:p>
                    <a:p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вырабатывает интерес к учению, развивает самоанализ и самооценку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1232481"/>
            <a:ext cx="442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Цель составления: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58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Лист самооценки заполняется в начале и в конце изучения темы.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0070C0"/>
                </a:solidFill>
              </a:rPr>
              <a:t>Фамилия, имя_________________________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Объединение _________________________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Тема_________________________________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Что нового узнал?  _____________________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Чему новому научился?  ________________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Чему хотел научиться,  но не получилось? ______________________________________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Почему не получилось?__________________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Какие проблемы возникли при работе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 над темой?  ___________________________ 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Пути решения проблем  _________________</a:t>
            </a:r>
          </a:p>
          <a:p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4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96944" cy="6984776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7200" dirty="0"/>
              <a:t>В области </a:t>
            </a:r>
            <a:r>
              <a:rPr lang="ru-RU" sz="7200" b="1" dirty="0">
                <a:solidFill>
                  <a:srgbClr val="FF0000"/>
                </a:solidFill>
              </a:rPr>
              <a:t>художественного творчества </a:t>
            </a:r>
            <a:r>
              <a:rPr lang="ru-RU" sz="7200" dirty="0"/>
              <a:t>содержательная оценка строится в следующих формах: </a:t>
            </a:r>
          </a:p>
          <a:p>
            <a:r>
              <a:rPr lang="ru-RU" sz="7200" dirty="0"/>
              <a:t> групповое обсуждение; </a:t>
            </a:r>
          </a:p>
          <a:p>
            <a:r>
              <a:rPr lang="ru-RU" sz="7200" dirty="0"/>
              <a:t> участие </a:t>
            </a:r>
            <a:r>
              <a:rPr lang="ru-RU" sz="7200" dirty="0" smtClean="0"/>
              <a:t>в выставках</a:t>
            </a:r>
            <a:r>
              <a:rPr lang="ru-RU" sz="7200" dirty="0"/>
              <a:t>, концертах; </a:t>
            </a:r>
          </a:p>
          <a:p>
            <a:r>
              <a:rPr lang="ru-RU" sz="7200" dirty="0"/>
              <a:t> презентация проектов художественной направленности.</a:t>
            </a:r>
          </a:p>
          <a:p>
            <a:pPr marL="45720" indent="0">
              <a:buNone/>
            </a:pPr>
            <a:r>
              <a:rPr lang="ru-RU" sz="7200" dirty="0"/>
              <a:t> </a:t>
            </a:r>
          </a:p>
          <a:p>
            <a:pPr marL="45720" indent="0">
              <a:buNone/>
            </a:pPr>
            <a:r>
              <a:rPr lang="ru-RU" sz="7200" dirty="0"/>
              <a:t>В области </a:t>
            </a:r>
            <a:r>
              <a:rPr lang="ru-RU" sz="7200" b="1" dirty="0">
                <a:solidFill>
                  <a:srgbClr val="FF0000"/>
                </a:solidFill>
              </a:rPr>
              <a:t>интеллектуальных, творческих и инициативных проявлений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/>
              <a:t>ребенка формами содержательной оценки стали: </a:t>
            </a:r>
          </a:p>
          <a:p>
            <a:r>
              <a:rPr lang="ru-RU" sz="7200" dirty="0"/>
              <a:t> «рефлексивная карта» ученика; </a:t>
            </a:r>
          </a:p>
          <a:p>
            <a:r>
              <a:rPr lang="ru-RU" sz="7200" dirty="0"/>
              <a:t> «тетрадь моих достижений»; </a:t>
            </a:r>
          </a:p>
          <a:p>
            <a:r>
              <a:rPr lang="ru-RU" sz="7200" dirty="0"/>
              <a:t> презентация исследовательских проектов (оформление результатов проектов в виде газет, сборников задач, сценариев праздников).</a:t>
            </a:r>
          </a:p>
          <a:p>
            <a:pPr marL="45720" indent="0">
              <a:buNone/>
            </a:pPr>
            <a:r>
              <a:rPr lang="ru-RU" sz="7200" dirty="0"/>
              <a:t> </a:t>
            </a:r>
          </a:p>
          <a:p>
            <a:pPr marL="45720" indent="0">
              <a:buNone/>
            </a:pPr>
            <a:r>
              <a:rPr lang="ru-RU" sz="7200" dirty="0"/>
              <a:t>Для </a:t>
            </a:r>
            <a:r>
              <a:rPr lang="ru-RU" sz="7200" b="1" dirty="0">
                <a:solidFill>
                  <a:srgbClr val="FF0000"/>
                </a:solidFill>
              </a:rPr>
              <a:t>итоговой аттестации</a:t>
            </a:r>
            <a:r>
              <a:rPr lang="ru-RU" sz="7200" dirty="0">
                <a:solidFill>
                  <a:srgbClr val="FF0000"/>
                </a:solidFill>
              </a:rPr>
              <a:t> </a:t>
            </a:r>
            <a:r>
              <a:rPr lang="ru-RU" sz="7200" dirty="0"/>
              <a:t>используются: </a:t>
            </a:r>
          </a:p>
          <a:p>
            <a:r>
              <a:rPr lang="ru-RU" sz="7200" dirty="0"/>
              <a:t> итоговый проект, листы самооценки («чему научился?», «как я оцениваю свои знания?», «взгляд в будущее»); </a:t>
            </a:r>
          </a:p>
          <a:p>
            <a:r>
              <a:rPr lang="ru-RU" sz="7200" dirty="0"/>
              <a:t> содержательная характеристика, подготовленная </a:t>
            </a:r>
            <a:r>
              <a:rPr lang="ru-RU" sz="7200" dirty="0" smtClean="0"/>
              <a:t>педагогом; </a:t>
            </a:r>
            <a:endParaRPr lang="ru-RU" sz="7200" dirty="0"/>
          </a:p>
          <a:p>
            <a:r>
              <a:rPr lang="ru-RU" sz="7200" dirty="0"/>
              <a:t> «Ассамблея знаний»; </a:t>
            </a:r>
          </a:p>
          <a:p>
            <a:r>
              <a:rPr lang="ru-RU" sz="7200" dirty="0" smtClean="0"/>
              <a:t>публичная </a:t>
            </a:r>
            <a:r>
              <a:rPr lang="ru-RU" sz="7200" dirty="0"/>
              <a:t>демонстрация своих успехов и достижений («портфель» ученика).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53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6965245" cy="84244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6000" b="1" dirty="0">
                <a:solidFill>
                  <a:schemeClr val="bg2">
                    <a:lumMod val="50000"/>
                  </a:schemeClr>
                </a:solidFill>
                <a:effectLst/>
              </a:rPr>
              <a:t>Основной смысл – </a:t>
            </a:r>
            <a:r>
              <a:rPr lang="ru-RU" sz="6000" b="1" dirty="0">
                <a:solidFill>
                  <a:srgbClr val="FF0000"/>
                </a:solidFill>
                <a:effectLst/>
              </a:rPr>
              <a:t>"показать все, на что ты способен".</a:t>
            </a:r>
            <a:r>
              <a:rPr lang="ru-RU" sz="6000" dirty="0">
                <a:solidFill>
                  <a:srgbClr val="FF0000"/>
                </a:solidFill>
                <a:effectLst/>
              </a:rPr>
              <a:t> </a:t>
            </a:r>
            <a:br>
              <a:rPr lang="ru-RU" sz="6000" dirty="0">
                <a:solidFill>
                  <a:srgbClr val="FF0000"/>
                </a:solidFill>
                <a:effectLst/>
              </a:rPr>
            </a:br>
            <a:endParaRPr lang="ru-RU" sz="6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370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19" cy="2016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FF0000"/>
                </a:solidFill>
                <a:effectLst/>
                <a:ea typeface="Gungsuh" pitchFamily="18" charset="-127"/>
                <a:cs typeface="Iskoola Pota" pitchFamily="34" charset="0"/>
              </a:rPr>
              <a:t>Что нужно для успешности в жизни?</a:t>
            </a:r>
            <a:endParaRPr lang="ru-RU" dirty="0"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025316712"/>
              </p:ext>
            </p:extLst>
          </p:nvPr>
        </p:nvGraphicFramePr>
        <p:xfrm>
          <a:off x="1187624" y="2132856"/>
          <a:ext cx="698477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800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335280" y="2636912"/>
            <a:ext cx="2388847" cy="1656184"/>
          </a:xfrm>
          <a:prstGeom prst="flowChartAlternateProcess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 flipH="1">
            <a:off x="383295" y="608956"/>
            <a:ext cx="2777877" cy="1607637"/>
          </a:xfrm>
          <a:prstGeom prst="wedgeRoundRectCallout">
            <a:avLst>
              <a:gd name="adj1" fmla="val -58736"/>
              <a:gd name="adj2" fmla="val 716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101573" y="664325"/>
            <a:ext cx="2808312" cy="1552268"/>
          </a:xfrm>
          <a:prstGeom prst="wedgeRoundRectCallout">
            <a:avLst>
              <a:gd name="adj1" fmla="val -70336"/>
              <a:gd name="adj2" fmla="val 773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437872" y="642187"/>
            <a:ext cx="2412268" cy="1552268"/>
          </a:xfrm>
          <a:prstGeom prst="wedgeRoundRectCallout">
            <a:avLst>
              <a:gd name="adj1" fmla="val 4617"/>
              <a:gd name="adj2" fmla="val 78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58189" y="2744925"/>
            <a:ext cx="2509503" cy="1404155"/>
          </a:xfrm>
          <a:prstGeom prst="wedgeRoundRectCallout">
            <a:avLst>
              <a:gd name="adj1" fmla="val 70047"/>
              <a:gd name="adj2" fmla="val 99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34499" y="4685021"/>
            <a:ext cx="2745829" cy="1586558"/>
          </a:xfrm>
          <a:prstGeom prst="wedgeRoundRectCallout">
            <a:avLst>
              <a:gd name="adj1" fmla="val 54884"/>
              <a:gd name="adj2" fmla="val -763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454667" y="4685021"/>
            <a:ext cx="2395473" cy="1586558"/>
          </a:xfrm>
          <a:prstGeom prst="wedgeRoundRectCallout">
            <a:avLst>
              <a:gd name="adj1" fmla="val -10880"/>
              <a:gd name="adj2" fmla="val -745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145831" y="2744922"/>
            <a:ext cx="2764054" cy="1404157"/>
          </a:xfrm>
          <a:prstGeom prst="wedgeRoundRectCallout">
            <a:avLst>
              <a:gd name="adj1" fmla="val -66214"/>
              <a:gd name="adj2" fmla="val 120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6194877" y="4727085"/>
            <a:ext cx="2746649" cy="1586558"/>
          </a:xfrm>
          <a:prstGeom prst="wedgeRoundRectCallout">
            <a:avLst>
              <a:gd name="adj1" fmla="val -74309"/>
              <a:gd name="adj2" fmla="val -766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80602" y="2744922"/>
            <a:ext cx="2460855" cy="138499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ф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ормы выявления успешности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673" y="831598"/>
            <a:ext cx="34214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</a:t>
            </a:r>
            <a:r>
              <a:rPr lang="ru-RU" sz="2800" b="1" dirty="0" smtClean="0">
                <a:solidFill>
                  <a:schemeClr val="bg1"/>
                </a:solidFill>
              </a:rPr>
              <a:t>нкетирование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тестирование</a:t>
            </a: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8156" y="1151164"/>
            <a:ext cx="2238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аттестация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0192" y="1027436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к</a:t>
            </a:r>
            <a:r>
              <a:rPr lang="ru-RU" sz="2800" b="1" dirty="0" smtClean="0">
                <a:solidFill>
                  <a:schemeClr val="bg1"/>
                </a:solidFill>
              </a:rPr>
              <a:t>онтрольные занятия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47047" y="313138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выставки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542" y="3131386"/>
            <a:ext cx="213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спектакли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5523" y="4830014"/>
            <a:ext cx="22454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к</a:t>
            </a:r>
            <a:r>
              <a:rPr lang="ru-RU" sz="2800" b="1" dirty="0" smtClean="0">
                <a:solidFill>
                  <a:schemeClr val="bg1"/>
                </a:solidFill>
              </a:rPr>
              <a:t>онкурсы,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фестивали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8157" y="4830014"/>
            <a:ext cx="22919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</a:rPr>
              <a:t>роекты,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творческие работы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21271" y="5130572"/>
            <a:ext cx="3293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соревнования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68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347864" y="2636912"/>
            <a:ext cx="2322256" cy="1422158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 flipH="1">
            <a:off x="323527" y="620688"/>
            <a:ext cx="2846523" cy="1623591"/>
          </a:xfrm>
          <a:prstGeom prst="wedgeRoundRectCallout">
            <a:avLst>
              <a:gd name="adj1" fmla="val -59877"/>
              <a:gd name="adj2" fmla="val 716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970464" y="620688"/>
            <a:ext cx="2777999" cy="1623591"/>
          </a:xfrm>
          <a:prstGeom prst="wedgeRoundRectCallout">
            <a:avLst>
              <a:gd name="adj1" fmla="val -70365"/>
              <a:gd name="adj2" fmla="val 779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347864" y="620688"/>
            <a:ext cx="2376264" cy="1623590"/>
          </a:xfrm>
          <a:prstGeom prst="wedgeRoundRectCallout">
            <a:avLst>
              <a:gd name="adj1" fmla="val 9529"/>
              <a:gd name="adj2" fmla="val 73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79780" y="2780929"/>
            <a:ext cx="2304167" cy="1404155"/>
          </a:xfrm>
          <a:prstGeom prst="wedgeRoundRectCallout">
            <a:avLst>
              <a:gd name="adj1" fmla="val 70047"/>
              <a:gd name="adj2" fmla="val 99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08603" y="4845622"/>
            <a:ext cx="2846523" cy="1586558"/>
          </a:xfrm>
          <a:prstGeom prst="wedgeRoundRectCallout">
            <a:avLst>
              <a:gd name="adj1" fmla="val 62061"/>
              <a:gd name="adj2" fmla="val -978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447251" y="4898384"/>
            <a:ext cx="2304256" cy="1564837"/>
          </a:xfrm>
          <a:prstGeom prst="wedgeRoundRectCallout">
            <a:avLst>
              <a:gd name="adj1" fmla="val -9614"/>
              <a:gd name="adj2" fmla="val -1018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230996" y="2780928"/>
            <a:ext cx="2247440" cy="1404156"/>
          </a:xfrm>
          <a:prstGeom prst="wedgeRoundRectCallout">
            <a:avLst>
              <a:gd name="adj1" fmla="val -72194"/>
              <a:gd name="adj2" fmla="val 120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987554" y="4756057"/>
            <a:ext cx="2777999" cy="1698036"/>
          </a:xfrm>
          <a:prstGeom prst="wedgeRoundRectCallout">
            <a:avLst>
              <a:gd name="adj1" fmla="val -74309"/>
              <a:gd name="adj2" fmla="val -892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322341" y="2655493"/>
            <a:ext cx="2331583" cy="138499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ф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ормы фиксации достижений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603" y="955429"/>
            <a:ext cx="2969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Тетрадь успешности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7864" y="955429"/>
            <a:ext cx="2322256" cy="991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Протокол аттестации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4998" y="1027436"/>
            <a:ext cx="2659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«Портфолио» достижений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4623" y="2865701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Сундук регалий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583" y="2865702"/>
            <a:ext cx="1838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Карты успеха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528" y="5128020"/>
            <a:ext cx="26925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Рефлексивная карта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62205" y="5045460"/>
            <a:ext cx="2743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Таблицы соревнований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7864" y="5128021"/>
            <a:ext cx="2425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Лист самооценки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10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692696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П</a:t>
            </a:r>
            <a:r>
              <a:rPr lang="ru-RU" sz="4400" b="1" dirty="0" smtClean="0">
                <a:solidFill>
                  <a:srgbClr val="FF0000"/>
                </a:solidFill>
              </a:rPr>
              <a:t>ортфолио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41277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70C0"/>
                </a:solidFill>
              </a:rPr>
              <a:t>Цель составления: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923838"/>
              </p:ext>
            </p:extLst>
          </p:nvPr>
        </p:nvGraphicFramePr>
        <p:xfrm>
          <a:off x="539552" y="2564904"/>
          <a:ext cx="8136904" cy="3596640"/>
        </p:xfrm>
        <a:graphic>
          <a:graphicData uri="http://schemas.openxmlformats.org/drawingml/2006/table">
            <a:tbl>
              <a:tblPr firstRow="1" bandRow="1"/>
              <a:tblGrid>
                <a:gridCol w="4005103"/>
                <a:gridCol w="4131801"/>
              </a:tblGrid>
              <a:tr h="3527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для педагога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для ребенка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01023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выявление уровня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владения умениями и навыками, обнаружение пробелов в подготовке</a:t>
                      </a:r>
                    </a:p>
                    <a:p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выработка интереса к учению, развитие самоанализа </a:t>
                      </a:r>
                      <a:r>
                        <a:rPr lang="ru-RU" sz="2800" b="1" smtClean="0">
                          <a:solidFill>
                            <a:srgbClr val="0070C0"/>
                          </a:solidFill>
                        </a:rPr>
                        <a:t>и самооценки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29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88640"/>
            <a:ext cx="6933361" cy="864096"/>
          </a:xfrm>
        </p:spPr>
        <p:txBody>
          <a:bodyPr>
            <a:normAutofit fontScale="9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9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Сундук </a:t>
            </a:r>
            <a:r>
              <a:rPr lang="ru-RU" sz="4900" b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регалий</a:t>
            </a:r>
            <a:r>
              <a:rPr lang="ru-RU" sz="49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9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10502" y="1196751"/>
            <a:ext cx="849694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"Сундук" составляют сами ребята, помещая туда все свои достижения, отмеченные какими - либо документами или иным способом за предшествующие годы обучения.</a:t>
            </a:r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«Сундук регалий» может включать:</a:t>
            </a:r>
          </a:p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• характеристики, данные педагогами;</a:t>
            </a:r>
          </a:p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• моя уникальность;</a:t>
            </a:r>
          </a:p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• рекомендации, благодарственные письма, грамоты, дипломы;</a:t>
            </a:r>
          </a:p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• образцы заслуг (например, печатные работы, рефераты, модели и т.д.);</a:t>
            </a:r>
          </a:p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• спортивные свидетельства.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68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011" y="404664"/>
            <a:ext cx="6965245" cy="9552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Рефлексивная карта </a:t>
            </a:r>
            <a:endParaRPr lang="ru-RU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883" y="1292497"/>
            <a:ext cx="7331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70C0"/>
                </a:solidFill>
              </a:rPr>
              <a:t>Цель составления: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2012418"/>
              </p:ext>
            </p:extLst>
          </p:nvPr>
        </p:nvGraphicFramePr>
        <p:xfrm>
          <a:off x="395536" y="1981201"/>
          <a:ext cx="8352928" cy="4783251"/>
        </p:xfrm>
        <a:graphic>
          <a:graphicData uri="http://schemas.openxmlformats.org/drawingml/2006/table">
            <a:tbl>
              <a:tblPr firstRow="1" bandRow="1"/>
              <a:tblGrid>
                <a:gridCol w="3104628"/>
                <a:gridCol w="5248300"/>
              </a:tblGrid>
              <a:tr h="85133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для педагога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для ребенка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9281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средство оценивания</a:t>
                      </a:r>
                      <a:endParaRPr lang="ru-RU" sz="2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дает представление о конкретных умениях и навыках, которые должны быть сформированы; развивает самоанализ и самооценку;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вырабатывает потребность в организации своего труда.</a:t>
                      </a:r>
                    </a:p>
                    <a:p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32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564" y="260648"/>
            <a:ext cx="6965245" cy="883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Карта успеха </a:t>
            </a:r>
            <a:endParaRPr lang="ru-RU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9" y="162880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70C0"/>
                </a:solidFill>
              </a:rPr>
              <a:t>Цель использования: </a:t>
            </a:r>
          </a:p>
          <a:p>
            <a:pPr algn="just"/>
            <a:endParaRPr lang="ru-RU" sz="40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4000" b="1" dirty="0" smtClean="0">
                <a:solidFill>
                  <a:srgbClr val="0070C0"/>
                </a:solidFill>
              </a:rPr>
              <a:t>поддержать ситуацию успеха, изучить, в каких областях ребенок сам обнаруживает свой успех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29785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16632"/>
            <a:ext cx="849694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1.В каком из перечисленных видов деятельности ты чувствуешь себя наиболее успешным? </a:t>
            </a:r>
          </a:p>
          <a:p>
            <a:r>
              <a:rPr lang="ru-RU" sz="2800" dirty="0" smtClean="0"/>
              <a:t>(учебная деятельность, спорт, труд, творчество, здоровье, общение, семья, личный рост) </a:t>
            </a:r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2. Кто заметил твой успех? </a:t>
            </a:r>
          </a:p>
          <a:p>
            <a:r>
              <a:rPr lang="ru-RU" sz="2800" dirty="0" smtClean="0"/>
              <a:t>(</a:t>
            </a:r>
            <a:r>
              <a:rPr lang="ru-RU" sz="2800" dirty="0"/>
              <a:t>д</a:t>
            </a:r>
            <a:r>
              <a:rPr lang="ru-RU" sz="2800" dirty="0" smtClean="0"/>
              <a:t>руг, учитель, одноклассники, родные, кто-то еще)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3. Считаешь ли ты себя успешным человеком? </a:t>
            </a:r>
          </a:p>
          <a:p>
            <a:r>
              <a:rPr lang="ru-RU" sz="2800" dirty="0"/>
              <a:t>(</a:t>
            </a:r>
            <a:r>
              <a:rPr lang="ru-RU" sz="2800" dirty="0" smtClean="0"/>
              <a:t> да, скорее да, иногда, нет)  </a:t>
            </a:r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4. Вспомни и опиши несколькими предложениями свой самый большой успех. 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04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282</TotalTime>
  <Words>382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новые способы выявления успешности воспитанников</vt:lpstr>
      <vt:lpstr>Что нужно для успешности в жизни?</vt:lpstr>
      <vt:lpstr>Слайд 3</vt:lpstr>
      <vt:lpstr>Слайд 4</vt:lpstr>
      <vt:lpstr>Слайд 5</vt:lpstr>
      <vt:lpstr>Сундук регалий </vt:lpstr>
      <vt:lpstr>Рефлексивная карта </vt:lpstr>
      <vt:lpstr>Карта успеха </vt:lpstr>
      <vt:lpstr>Слайд 9</vt:lpstr>
      <vt:lpstr>Тетрадь успешности </vt:lpstr>
      <vt:lpstr>Лист самооценки</vt:lpstr>
      <vt:lpstr>Слайд 12</vt:lpstr>
      <vt:lpstr>Слайд 13</vt:lpstr>
      <vt:lpstr>Основной смысл – "показать все, на что ты способен".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способы выявления успешности воспитанников</dc:title>
  <dc:creator>Людмила</dc:creator>
  <cp:lastModifiedBy>Людмила</cp:lastModifiedBy>
  <cp:revision>28</cp:revision>
  <dcterms:created xsi:type="dcterms:W3CDTF">2012-10-25T13:48:40Z</dcterms:created>
  <dcterms:modified xsi:type="dcterms:W3CDTF">2012-11-28T06:50:14Z</dcterms:modified>
</cp:coreProperties>
</file>