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9"/>
  </p:notesMasterIdLst>
  <p:sldIdLst>
    <p:sldId id="256" r:id="rId2"/>
    <p:sldId id="258" r:id="rId3"/>
    <p:sldId id="257" r:id="rId4"/>
    <p:sldId id="310" r:id="rId5"/>
    <p:sldId id="311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5" r:id="rId18"/>
    <p:sldId id="326" r:id="rId19"/>
    <p:sldId id="327" r:id="rId20"/>
    <p:sldId id="328" r:id="rId21"/>
    <p:sldId id="329" r:id="rId22"/>
    <p:sldId id="330" r:id="rId23"/>
    <p:sldId id="331" r:id="rId24"/>
    <p:sldId id="339" r:id="rId25"/>
    <p:sldId id="340" r:id="rId26"/>
    <p:sldId id="341" r:id="rId27"/>
    <p:sldId id="342" r:id="rId28"/>
    <p:sldId id="343" r:id="rId29"/>
    <p:sldId id="344" r:id="rId30"/>
    <p:sldId id="345" r:id="rId31"/>
    <p:sldId id="346" r:id="rId32"/>
    <p:sldId id="297" r:id="rId33"/>
    <p:sldId id="301" r:id="rId34"/>
    <p:sldId id="302" r:id="rId35"/>
    <p:sldId id="303" r:id="rId36"/>
    <p:sldId id="347" r:id="rId37"/>
    <p:sldId id="300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53" autoAdjust="0"/>
    <p:restoredTop sz="94660"/>
  </p:normalViewPr>
  <p:slideViewPr>
    <p:cSldViewPr>
      <p:cViewPr varScale="1">
        <p:scale>
          <a:sx n="69" d="100"/>
          <a:sy n="69" d="100"/>
        </p:scale>
        <p:origin x="-5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DC053-99E0-4A87-80D0-038C95760CE1}" type="datetimeFigureOut">
              <a:rPr lang="ru-RU" smtClean="0"/>
              <a:pPr/>
              <a:t>07.11.2014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EDC556-5C5E-49DC-A108-FDF4A7FE65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DC556-5C5E-49DC-A108-FDF4A7FE651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DC556-5C5E-49DC-A108-FDF4A7FE651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DC556-5C5E-49DC-A108-FDF4A7FE6516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316DF9C-C7F5-4D99-B08C-D6B93C56B481}" type="datetimeFigureOut">
              <a:rPr lang="ru-RU" smtClean="0"/>
              <a:pPr/>
              <a:t>07.11.2014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0CBD1B-3E2B-47EE-A263-1085C65AC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6DF9C-C7F5-4D99-B08C-D6B93C56B481}" type="datetimeFigureOut">
              <a:rPr lang="ru-RU" smtClean="0"/>
              <a:pPr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CBD1B-3E2B-47EE-A263-1085C65AC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6DF9C-C7F5-4D99-B08C-D6B93C56B481}" type="datetimeFigureOut">
              <a:rPr lang="ru-RU" smtClean="0"/>
              <a:pPr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CBD1B-3E2B-47EE-A263-1085C65AC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6DF9C-C7F5-4D99-B08C-D6B93C56B481}" type="datetimeFigureOut">
              <a:rPr lang="ru-RU" smtClean="0"/>
              <a:pPr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CBD1B-3E2B-47EE-A263-1085C65ACB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advClick="0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6DF9C-C7F5-4D99-B08C-D6B93C56B481}" type="datetimeFigureOut">
              <a:rPr lang="ru-RU" smtClean="0"/>
              <a:pPr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CBD1B-3E2B-47EE-A263-1085C65ACB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6DF9C-C7F5-4D99-B08C-D6B93C56B481}" type="datetimeFigureOut">
              <a:rPr lang="ru-RU" smtClean="0"/>
              <a:pPr/>
              <a:t>07.11.2014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CBD1B-3E2B-47EE-A263-1085C65ACB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6DF9C-C7F5-4D99-B08C-D6B93C56B481}" type="datetimeFigureOut">
              <a:rPr lang="ru-RU" smtClean="0"/>
              <a:pPr/>
              <a:t>07.11.2014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CBD1B-3E2B-47EE-A263-1085C65AC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6DF9C-C7F5-4D99-B08C-D6B93C56B481}" type="datetimeFigureOut">
              <a:rPr lang="ru-RU" smtClean="0"/>
              <a:pPr/>
              <a:t>07.11.2014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CBD1B-3E2B-47EE-A263-1085C65ACB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6DF9C-C7F5-4D99-B08C-D6B93C56B481}" type="datetimeFigureOut">
              <a:rPr lang="ru-RU" smtClean="0"/>
              <a:pPr/>
              <a:t>07.11.2014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CBD1B-3E2B-47EE-A263-1085C65AC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316DF9C-C7F5-4D99-B08C-D6B93C56B481}" type="datetimeFigureOut">
              <a:rPr lang="ru-RU" smtClean="0"/>
              <a:pPr/>
              <a:t>07.11.2014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CBD1B-3E2B-47EE-A263-1085C65AC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316DF9C-C7F5-4D99-B08C-D6B93C56B481}" type="datetimeFigureOut">
              <a:rPr lang="ru-RU" smtClean="0"/>
              <a:pPr/>
              <a:t>07.11.2014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0CBD1B-3E2B-47EE-A263-1085C65ACB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316DF9C-C7F5-4D99-B08C-D6B93C56B481}" type="datetimeFigureOut">
              <a:rPr lang="ru-RU" smtClean="0"/>
              <a:pPr/>
              <a:t>07.11.2014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70CBD1B-3E2B-47EE-A263-1085C65AC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advClick="0">
    <p:zoom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9.xml"/><Relationship Id="rId18" Type="http://schemas.openxmlformats.org/officeDocument/2006/relationships/slide" Target="slide15.xml"/><Relationship Id="rId26" Type="http://schemas.openxmlformats.org/officeDocument/2006/relationships/slide" Target="slide22.xml"/><Relationship Id="rId3" Type="http://schemas.openxmlformats.org/officeDocument/2006/relationships/image" Target="../media/image3.jpeg"/><Relationship Id="rId21" Type="http://schemas.openxmlformats.org/officeDocument/2006/relationships/slide" Target="slide33.xml"/><Relationship Id="rId34" Type="http://schemas.openxmlformats.org/officeDocument/2006/relationships/slide" Target="slide30.xml"/><Relationship Id="rId7" Type="http://schemas.openxmlformats.org/officeDocument/2006/relationships/slide" Target="slide24.xml"/><Relationship Id="rId12" Type="http://schemas.openxmlformats.org/officeDocument/2006/relationships/slide" Target="slide8.xml"/><Relationship Id="rId17" Type="http://schemas.openxmlformats.org/officeDocument/2006/relationships/slide" Target="slide14.xml"/><Relationship Id="rId25" Type="http://schemas.openxmlformats.org/officeDocument/2006/relationships/slide" Target="slide21.xml"/><Relationship Id="rId33" Type="http://schemas.openxmlformats.org/officeDocument/2006/relationships/slide" Target="slide29.xml"/><Relationship Id="rId2" Type="http://schemas.openxmlformats.org/officeDocument/2006/relationships/notesSlide" Target="../notesSlides/notesSlide2.xml"/><Relationship Id="rId16" Type="http://schemas.openxmlformats.org/officeDocument/2006/relationships/slide" Target="slide13.xml"/><Relationship Id="rId20" Type="http://schemas.openxmlformats.org/officeDocument/2006/relationships/slide" Target="slide17.xml"/><Relationship Id="rId29" Type="http://schemas.openxmlformats.org/officeDocument/2006/relationships/slide" Target="slide2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8.xml"/><Relationship Id="rId11" Type="http://schemas.openxmlformats.org/officeDocument/2006/relationships/slide" Target="slide7.xml"/><Relationship Id="rId24" Type="http://schemas.openxmlformats.org/officeDocument/2006/relationships/slide" Target="slide20.xml"/><Relationship Id="rId32" Type="http://schemas.openxmlformats.org/officeDocument/2006/relationships/slide" Target="slide28.xml"/><Relationship Id="rId5" Type="http://schemas.openxmlformats.org/officeDocument/2006/relationships/slide" Target="slide11.xml"/><Relationship Id="rId15" Type="http://schemas.openxmlformats.org/officeDocument/2006/relationships/slide" Target="slide12.xml"/><Relationship Id="rId23" Type="http://schemas.openxmlformats.org/officeDocument/2006/relationships/slide" Target="slide34.xml"/><Relationship Id="rId28" Type="http://schemas.openxmlformats.org/officeDocument/2006/relationships/slide" Target="slide32.xml"/><Relationship Id="rId36" Type="http://schemas.openxmlformats.org/officeDocument/2006/relationships/slide" Target="slide36.xml"/><Relationship Id="rId10" Type="http://schemas.openxmlformats.org/officeDocument/2006/relationships/slide" Target="slide6.xml"/><Relationship Id="rId19" Type="http://schemas.openxmlformats.org/officeDocument/2006/relationships/slide" Target="slide16.xml"/><Relationship Id="rId31" Type="http://schemas.openxmlformats.org/officeDocument/2006/relationships/slide" Target="slide27.xml"/><Relationship Id="rId4" Type="http://schemas.openxmlformats.org/officeDocument/2006/relationships/slide" Target="slide4.xml"/><Relationship Id="rId9" Type="http://schemas.openxmlformats.org/officeDocument/2006/relationships/slide" Target="slide35.xml"/><Relationship Id="rId14" Type="http://schemas.openxmlformats.org/officeDocument/2006/relationships/slide" Target="slide10.xml"/><Relationship Id="rId22" Type="http://schemas.openxmlformats.org/officeDocument/2006/relationships/slide" Target="slide19.xml"/><Relationship Id="rId27" Type="http://schemas.openxmlformats.org/officeDocument/2006/relationships/slide" Target="slide23.xml"/><Relationship Id="rId30" Type="http://schemas.openxmlformats.org/officeDocument/2006/relationships/slide" Target="slide26.xml"/><Relationship Id="rId35" Type="http://schemas.openxmlformats.org/officeDocument/2006/relationships/slide" Target="slide3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4414" y="2428868"/>
            <a:ext cx="7143800" cy="2500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scadeUp">
              <a:avLst>
                <a:gd name="adj" fmla="val 85974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800" b="1" i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Повторение</a:t>
            </a:r>
          </a:p>
          <a:p>
            <a:pPr algn="ctr"/>
            <a:r>
              <a:rPr lang="ru-RU" sz="8800" b="1" i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за </a:t>
            </a:r>
            <a:r>
              <a:rPr lang="en-US" sz="8800" b="1" i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I </a:t>
            </a:r>
            <a:r>
              <a:rPr lang="ru-RU" sz="8800" b="1" i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четверть</a:t>
            </a:r>
            <a:endParaRPr lang="ru-RU" sz="8800" b="1" i="1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785794"/>
            <a:ext cx="64524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ook Antiqua" pitchFamily="18" charset="0"/>
              </a:rPr>
              <a:t>Урок-соревнование</a:t>
            </a:r>
            <a:endParaRPr lang="ru-RU" sz="5400" b="1" i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ook Antiqu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2718372" y="2828980"/>
            <a:ext cx="614463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Ряд натуральных чисел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7224" y="1714488"/>
            <a:ext cx="80010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Какое число является предыдущим для числа    100 000?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3093475" y="3056639"/>
            <a:ext cx="689483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Отрезки, сравнение чисел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24" y="1714488"/>
            <a:ext cx="8001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Что такое отрезок?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2767280" y="3075055"/>
            <a:ext cx="6858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Отрезок, сравнение чисел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7224" y="1714488"/>
            <a:ext cx="80010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Назовите все отрезки, изображенные на рисунке?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6" name="Группа 15"/>
          <p:cNvGrpSpPr/>
          <p:nvPr/>
        </p:nvGrpSpPr>
        <p:grpSpPr>
          <a:xfrm>
            <a:off x="2357422" y="3429000"/>
            <a:ext cx="4500594" cy="1857388"/>
            <a:chOff x="2357422" y="3429000"/>
            <a:chExt cx="4500594" cy="1857388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2786050" y="3929066"/>
              <a:ext cx="3571900" cy="0"/>
            </a:xfrm>
            <a:prstGeom prst="line">
              <a:avLst/>
            </a:prstGeom>
            <a:ln w="4445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16200000" flipH="1">
              <a:off x="4464843" y="3893347"/>
              <a:ext cx="928694" cy="857256"/>
            </a:xfrm>
            <a:prstGeom prst="line">
              <a:avLst/>
            </a:prstGeom>
            <a:ln w="41275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>
              <a:off x="4143372" y="3429000"/>
              <a:ext cx="857256" cy="35719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В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2357422" y="3500438"/>
              <a:ext cx="714380" cy="285752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А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6000760" y="3500438"/>
              <a:ext cx="857256" cy="35719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С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000628" y="4929198"/>
              <a:ext cx="857256" cy="35719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D</a:t>
              </a:r>
              <a:endParaRPr lang="ru-RU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3062838" y="3062838"/>
            <a:ext cx="683356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Отрезок, сравнение чисел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7224" y="1714488"/>
            <a:ext cx="80010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Сколько различных отрезков изображено на рисунке?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2285984" y="3929066"/>
            <a:ext cx="4500594" cy="1857388"/>
            <a:chOff x="2357422" y="3429000"/>
            <a:chExt cx="4500594" cy="1857388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2786050" y="3929066"/>
              <a:ext cx="3571900" cy="0"/>
            </a:xfrm>
            <a:prstGeom prst="line">
              <a:avLst/>
            </a:prstGeom>
            <a:ln w="44450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16200000" flipH="1">
              <a:off x="4464843" y="3893347"/>
              <a:ext cx="928694" cy="857256"/>
            </a:xfrm>
            <a:prstGeom prst="line">
              <a:avLst/>
            </a:prstGeom>
            <a:ln w="41275">
              <a:solidFill>
                <a:schemeClr val="tx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Прямоугольник 8"/>
            <p:cNvSpPr/>
            <p:nvPr/>
          </p:nvSpPr>
          <p:spPr>
            <a:xfrm>
              <a:off x="4143372" y="3429000"/>
              <a:ext cx="857256" cy="35719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В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357422" y="3500438"/>
              <a:ext cx="714380" cy="285752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А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6000760" y="3500438"/>
              <a:ext cx="857256" cy="35719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С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000628" y="4929198"/>
              <a:ext cx="857256" cy="35719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D</a:t>
              </a:r>
              <a:endParaRPr lang="ru-RU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3090269" y="3059845"/>
            <a:ext cx="688842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Отрезок, сравнение чисел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7224" y="1714488"/>
            <a:ext cx="80010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Расположите в порядке убывания числа: 948, 749, 834, 543 и 927?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3090269" y="3090269"/>
            <a:ext cx="688842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Отрезок, сравнение чисел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4348" y="1785926"/>
            <a:ext cx="80010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Сравните </a:t>
            </a:r>
          </a:p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1 км 24 м и 1 120 м.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3090269" y="3059845"/>
            <a:ext cx="688842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Отрезок, сравнение чисел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5786" y="1357298"/>
            <a:ext cx="80010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Назовите цифру, которую можно поставить вместо звездочки, чтобы получилось верное неравенство: </a:t>
            </a:r>
          </a:p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3 127 </a:t>
            </a:r>
            <a:r>
              <a:rPr lang="en-US" sz="4400" b="1" dirty="0" smtClean="0">
                <a:solidFill>
                  <a:srgbClr val="000099"/>
                </a:solidFill>
                <a:latin typeface="Century" pitchFamily="18" charset="0"/>
              </a:rPr>
              <a:t>&lt; </a:t>
            </a:r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3 12*.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3090268" y="2828980"/>
            <a:ext cx="688842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Отрезок, сравнение чисел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7224" y="1714488"/>
            <a:ext cx="80010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Назовите цифру, которую можно поставить вместо звездочки, чтобы получилось верное неравенство: </a:t>
            </a:r>
          </a:p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3 454 </a:t>
            </a:r>
            <a:r>
              <a:rPr lang="en-US" sz="4400" b="1" dirty="0" smtClean="0">
                <a:solidFill>
                  <a:srgbClr val="000099"/>
                </a:solidFill>
                <a:latin typeface="Century" pitchFamily="18" charset="0"/>
              </a:rPr>
              <a:t>&gt; </a:t>
            </a:r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3 4*9.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2691923" y="3120527"/>
            <a:ext cx="60917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Сложение и вычитание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24" y="1714488"/>
            <a:ext cx="80010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Найдите значение выражения, выбирая удобный порядок действий:</a:t>
            </a:r>
          </a:p>
          <a:p>
            <a:pPr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637 – (237+280) 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2691925" y="2828980"/>
            <a:ext cx="60917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Сложение и вычитание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7224" y="1714488"/>
            <a:ext cx="80010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Что такое А, В и С в равенстве</a:t>
            </a:r>
          </a:p>
          <a:p>
            <a:pPr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А – В=С ?</a:t>
            </a:r>
          </a:p>
          <a:p>
            <a:pPr lvl="0" algn="ctr"/>
            <a:endParaRPr lang="ru-RU" sz="4400" b="1" dirty="0" smtClean="0">
              <a:solidFill>
                <a:srgbClr val="000099"/>
              </a:solidFill>
              <a:latin typeface="Century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099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mtClean="0">
              <a:solidFill>
                <a:schemeClr val="tx1"/>
              </a:solidFill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2691920" y="2828980"/>
            <a:ext cx="60917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Сложение и вычитание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7224" y="1714488"/>
            <a:ext cx="80010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Выполните сложение, выбирая удобный порядок действий:</a:t>
            </a:r>
          </a:p>
          <a:p>
            <a:pPr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(75+67)+25.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2691920" y="2828980"/>
            <a:ext cx="60917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Сложение и вычитание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7224" y="1714488"/>
            <a:ext cx="80010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Найдите значение выражения, выбирая удобный порядок действий:</a:t>
            </a:r>
          </a:p>
          <a:p>
            <a:pPr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(237+118) – 37.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2691920" y="2828980"/>
            <a:ext cx="60917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Сложение и вычитание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7224" y="1714488"/>
            <a:ext cx="80010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Найдите значение суммы:</a:t>
            </a:r>
          </a:p>
          <a:p>
            <a:pPr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2 ч 35 мин + 6 ч 42 мин?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2691922" y="2808151"/>
            <a:ext cx="60917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Сложение и вычитание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7224" y="1714488"/>
            <a:ext cx="80010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Найдите значение разности:</a:t>
            </a:r>
          </a:p>
          <a:p>
            <a:pPr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6 ч 35 мин –  2 ч 42 мин?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2333652" y="2547943"/>
            <a:ext cx="599074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Числовые и буквенные</a:t>
            </a:r>
          </a:p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выражения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24" y="1714488"/>
            <a:ext cx="80010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Из чего может состоять числовое выражение?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2333652" y="2547942"/>
            <a:ext cx="599074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Числовые и буквенные</a:t>
            </a:r>
          </a:p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выражения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57290" y="1714488"/>
            <a:ext cx="750099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Из чего может состоять буквенное выражение?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2333652" y="2547942"/>
            <a:ext cx="599074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Числовые и буквенные</a:t>
            </a:r>
          </a:p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выражения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28728" y="1714488"/>
            <a:ext cx="742955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Какой знак арифметической операции стоит между 4 и </a:t>
            </a:r>
            <a:r>
              <a:rPr lang="ru-RU" sz="4400" b="1" i="1" dirty="0" smtClean="0">
                <a:solidFill>
                  <a:srgbClr val="000099"/>
                </a:solidFill>
                <a:latin typeface="Century" pitchFamily="18" charset="0"/>
              </a:rPr>
              <a:t>С</a:t>
            </a:r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, в выражении 4</a:t>
            </a:r>
            <a:r>
              <a:rPr lang="ru-RU" sz="4400" b="1" i="1" dirty="0" smtClean="0">
                <a:solidFill>
                  <a:srgbClr val="000099"/>
                </a:solidFill>
                <a:latin typeface="Century" pitchFamily="18" charset="0"/>
              </a:rPr>
              <a:t>С +1 </a:t>
            </a:r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2190808" y="2547942"/>
            <a:ext cx="599074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Числовые и буквенные</a:t>
            </a:r>
          </a:p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выражения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14480" y="1714488"/>
            <a:ext cx="7143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Вычислите значение выражения 58 +</a:t>
            </a:r>
            <a:r>
              <a:rPr lang="ru-RU" sz="4400" b="1" i="1" dirty="0" err="1" smtClean="0">
                <a:solidFill>
                  <a:srgbClr val="000099"/>
                </a:solidFill>
                <a:latin typeface="Century" pitchFamily="18" charset="0"/>
              </a:rPr>
              <a:t>х</a:t>
            </a:r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, </a:t>
            </a:r>
          </a:p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при </a:t>
            </a:r>
            <a:r>
              <a:rPr lang="ru-RU" sz="4400" b="1" i="1" dirty="0" err="1" smtClean="0">
                <a:solidFill>
                  <a:srgbClr val="000099"/>
                </a:solidFill>
                <a:latin typeface="Century" pitchFamily="18" charset="0"/>
              </a:rPr>
              <a:t>х</a:t>
            </a:r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 =22?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2333652" y="2547942"/>
            <a:ext cx="599074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Числовые и буквенные</a:t>
            </a:r>
          </a:p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выражения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43042" y="1714488"/>
            <a:ext cx="721523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Вычислите значение выражения 12</a:t>
            </a:r>
            <a:r>
              <a:rPr lang="ru-RU" sz="4400" b="1" i="1" dirty="0" smtClean="0">
                <a:solidFill>
                  <a:srgbClr val="000099"/>
                </a:solidFill>
                <a:latin typeface="Century" pitchFamily="18" charset="0"/>
              </a:rPr>
              <a:t>у</a:t>
            </a:r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, </a:t>
            </a:r>
          </a:p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при </a:t>
            </a:r>
            <a:r>
              <a:rPr lang="ru-RU" sz="4400" b="1" i="1" dirty="0" smtClean="0">
                <a:solidFill>
                  <a:srgbClr val="000099"/>
                </a:solidFill>
                <a:latin typeface="Century" pitchFamily="18" charset="0"/>
              </a:rPr>
              <a:t>у</a:t>
            </a:r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 = 3?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2333652" y="2619380"/>
            <a:ext cx="599074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Числовые и буквенные</a:t>
            </a:r>
          </a:p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выражения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57290" y="1714488"/>
            <a:ext cx="74295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Вычислите значение </a:t>
            </a:r>
            <a:r>
              <a:rPr lang="ru-RU" sz="4400" b="1" i="1" dirty="0" smtClean="0">
                <a:solidFill>
                  <a:srgbClr val="000099"/>
                </a:solidFill>
                <a:latin typeface="Century" pitchFamily="18" charset="0"/>
              </a:rPr>
              <a:t>у</a:t>
            </a:r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 по формуле </a:t>
            </a:r>
            <a:r>
              <a:rPr lang="ru-RU" sz="4400" b="1" i="1" dirty="0" smtClean="0">
                <a:solidFill>
                  <a:srgbClr val="000099"/>
                </a:solidFill>
                <a:latin typeface="Century" pitchFamily="18" charset="0"/>
              </a:rPr>
              <a:t>у</a:t>
            </a:r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 = 3</a:t>
            </a:r>
            <a:r>
              <a:rPr lang="ru-RU" sz="4400" b="1" i="1" dirty="0" smtClean="0">
                <a:solidFill>
                  <a:srgbClr val="000099"/>
                </a:solidFill>
                <a:latin typeface="Century" pitchFamily="18" charset="0"/>
              </a:rPr>
              <a:t>х</a:t>
            </a:r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 – 5,</a:t>
            </a:r>
          </a:p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при </a:t>
            </a:r>
            <a:r>
              <a:rPr lang="ru-RU" sz="4400" b="1" dirty="0" err="1" smtClean="0">
                <a:solidFill>
                  <a:srgbClr val="000099"/>
                </a:solidFill>
                <a:latin typeface="Century" pitchFamily="18" charset="0"/>
              </a:rPr>
              <a:t>х</a:t>
            </a:r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 =14.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38" y="928670"/>
          <a:ext cx="8786877" cy="4770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877"/>
                <a:gridCol w="863000"/>
                <a:gridCol w="863000"/>
                <a:gridCol w="863000"/>
                <a:gridCol w="863000"/>
                <a:gridCol w="863000"/>
                <a:gridCol w="863000"/>
                <a:gridCol w="863000"/>
                <a:gridCol w="863000"/>
              </a:tblGrid>
              <a:tr h="1192537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kern="1200" dirty="0" smtClean="0">
                          <a:solidFill>
                            <a:srgbClr val="000099"/>
                          </a:solidFill>
                          <a:latin typeface="+mn-lt"/>
                          <a:ea typeface="+mn-ea"/>
                          <a:cs typeface="+mn-cs"/>
                        </a:rPr>
                        <a:t>Ряд натуральных</a:t>
                      </a:r>
                      <a:r>
                        <a:rPr kumimoji="0" lang="ru-RU" sz="2000" b="1" kern="1200" baseline="0" dirty="0" smtClean="0">
                          <a:solidFill>
                            <a:srgbClr val="000099"/>
                          </a:solidFill>
                          <a:latin typeface="+mn-lt"/>
                          <a:ea typeface="+mn-ea"/>
                          <a:cs typeface="+mn-cs"/>
                        </a:rPr>
                        <a:t> чисел</a:t>
                      </a:r>
                      <a:endParaRPr kumimoji="0" lang="ru-RU" sz="2000" b="1" kern="1200" dirty="0" smtClean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11925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rgbClr val="000099"/>
                          </a:solidFill>
                          <a:latin typeface="+mn-lt"/>
                          <a:ea typeface="+mn-ea"/>
                          <a:cs typeface="+mn-cs"/>
                        </a:rPr>
                        <a:t>Отрезки, сравнение чисел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11925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rgbClr val="000099"/>
                          </a:solidFill>
                          <a:latin typeface="+mn-lt"/>
                          <a:ea typeface="+mn-ea"/>
                          <a:cs typeface="+mn-cs"/>
                        </a:rPr>
                        <a:t>Сложение и вычитание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1192537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kern="1200" dirty="0" smtClean="0">
                          <a:solidFill>
                            <a:srgbClr val="000099"/>
                          </a:solidFill>
                          <a:latin typeface="+mn-lt"/>
                          <a:ea typeface="+mn-ea"/>
                          <a:cs typeface="+mn-cs"/>
                        </a:rPr>
                        <a:t>Числовые</a:t>
                      </a:r>
                      <a:r>
                        <a:rPr kumimoji="0" lang="ru-RU" sz="2000" b="1" kern="1200" baseline="0" dirty="0" smtClean="0">
                          <a:solidFill>
                            <a:srgbClr val="000099"/>
                          </a:solidFill>
                          <a:latin typeface="+mn-lt"/>
                          <a:ea typeface="+mn-ea"/>
                          <a:cs typeface="+mn-cs"/>
                        </a:rPr>
                        <a:t> и буквенные выражения</a:t>
                      </a:r>
                      <a:endParaRPr kumimoji="0" lang="ru-RU" sz="2000" b="1" kern="1200" dirty="0" smtClean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3" name="TextBox 2">
            <a:hlinkClick r:id="rId4" action="ppaction://hlinksldjump"/>
          </p:cNvPr>
          <p:cNvSpPr txBox="1"/>
          <p:nvPr/>
        </p:nvSpPr>
        <p:spPr>
          <a:xfrm>
            <a:off x="2071670" y="1000108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latin typeface="Century" pitchFamily="18" charset="0"/>
              </a:rPr>
              <a:t>1</a:t>
            </a:r>
            <a:endParaRPr lang="ru-RU" sz="6000" b="1" dirty="0">
              <a:latin typeface="Century" pitchFamily="18" charset="0"/>
            </a:endParaRPr>
          </a:p>
        </p:txBody>
      </p:sp>
      <p:sp>
        <p:nvSpPr>
          <p:cNvPr id="4" name="TextBox 3">
            <a:hlinkClick r:id="rId5" action="ppaction://hlinksldjump"/>
          </p:cNvPr>
          <p:cNvSpPr txBox="1"/>
          <p:nvPr/>
        </p:nvSpPr>
        <p:spPr>
          <a:xfrm>
            <a:off x="2143108" y="2214554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latin typeface="Century" pitchFamily="18" charset="0"/>
              </a:rPr>
              <a:t>1</a:t>
            </a:r>
            <a:endParaRPr lang="ru-RU" sz="6000" b="1" dirty="0">
              <a:latin typeface="Century" pitchFamily="18" charset="0"/>
            </a:endParaRPr>
          </a:p>
        </p:txBody>
      </p:sp>
      <p:sp>
        <p:nvSpPr>
          <p:cNvPr id="5" name="TextBox 4">
            <a:hlinkClick r:id="rId6" action="ppaction://hlinksldjump"/>
          </p:cNvPr>
          <p:cNvSpPr txBox="1"/>
          <p:nvPr/>
        </p:nvSpPr>
        <p:spPr>
          <a:xfrm>
            <a:off x="2071670" y="3429000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latin typeface="Century" pitchFamily="18" charset="0"/>
              </a:rPr>
              <a:t>1</a:t>
            </a:r>
            <a:endParaRPr lang="ru-RU" sz="6000" b="1" dirty="0">
              <a:latin typeface="Century" pitchFamily="18" charset="0"/>
            </a:endParaRPr>
          </a:p>
        </p:txBody>
      </p:sp>
      <p:sp>
        <p:nvSpPr>
          <p:cNvPr id="6" name="TextBox 5">
            <a:hlinkClick r:id="rId7" action="ppaction://hlinksldjump"/>
          </p:cNvPr>
          <p:cNvSpPr txBox="1"/>
          <p:nvPr/>
        </p:nvSpPr>
        <p:spPr>
          <a:xfrm>
            <a:off x="2071670" y="4572008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latin typeface="Century" pitchFamily="18" charset="0"/>
              </a:rPr>
              <a:t>1</a:t>
            </a:r>
            <a:endParaRPr lang="ru-RU" sz="6000" b="1" dirty="0">
              <a:latin typeface="Century" pitchFamily="18" charset="0"/>
            </a:endParaRPr>
          </a:p>
        </p:txBody>
      </p:sp>
      <p:sp>
        <p:nvSpPr>
          <p:cNvPr id="8" name="TextBox 7">
            <a:hlinkClick r:id="rId8" action="ppaction://hlinksldjump"/>
          </p:cNvPr>
          <p:cNvSpPr txBox="1"/>
          <p:nvPr/>
        </p:nvSpPr>
        <p:spPr>
          <a:xfrm>
            <a:off x="2928926" y="1000108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2</a:t>
            </a:r>
          </a:p>
        </p:txBody>
      </p:sp>
      <p:sp>
        <p:nvSpPr>
          <p:cNvPr id="9" name="TextBox 8">
            <a:hlinkClick r:id="rId9" action="ppaction://hlinksldjump"/>
          </p:cNvPr>
          <p:cNvSpPr txBox="1"/>
          <p:nvPr/>
        </p:nvSpPr>
        <p:spPr>
          <a:xfrm>
            <a:off x="3857620" y="1000108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3</a:t>
            </a:r>
          </a:p>
        </p:txBody>
      </p:sp>
      <p:sp>
        <p:nvSpPr>
          <p:cNvPr id="10" name="TextBox 9">
            <a:hlinkClick r:id="rId10" action="ppaction://hlinksldjump"/>
          </p:cNvPr>
          <p:cNvSpPr txBox="1"/>
          <p:nvPr/>
        </p:nvSpPr>
        <p:spPr>
          <a:xfrm>
            <a:off x="4714876" y="1000108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4</a:t>
            </a:r>
          </a:p>
        </p:txBody>
      </p:sp>
      <p:sp>
        <p:nvSpPr>
          <p:cNvPr id="11" name="TextBox 10">
            <a:hlinkClick r:id="rId11" action="ppaction://hlinksldjump"/>
          </p:cNvPr>
          <p:cNvSpPr txBox="1"/>
          <p:nvPr/>
        </p:nvSpPr>
        <p:spPr>
          <a:xfrm>
            <a:off x="5572132" y="1000108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5</a:t>
            </a:r>
          </a:p>
        </p:txBody>
      </p:sp>
      <p:sp>
        <p:nvSpPr>
          <p:cNvPr id="12" name="TextBox 11">
            <a:hlinkClick r:id="rId12" action="ppaction://hlinksldjump"/>
          </p:cNvPr>
          <p:cNvSpPr txBox="1"/>
          <p:nvPr/>
        </p:nvSpPr>
        <p:spPr>
          <a:xfrm>
            <a:off x="6429388" y="1000108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6</a:t>
            </a:r>
          </a:p>
        </p:txBody>
      </p:sp>
      <p:sp>
        <p:nvSpPr>
          <p:cNvPr id="13" name="TextBox 12">
            <a:hlinkClick r:id="rId13" action="ppaction://hlinksldjump"/>
          </p:cNvPr>
          <p:cNvSpPr txBox="1"/>
          <p:nvPr/>
        </p:nvSpPr>
        <p:spPr>
          <a:xfrm>
            <a:off x="7358082" y="1000108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7</a:t>
            </a:r>
          </a:p>
        </p:txBody>
      </p:sp>
      <p:sp>
        <p:nvSpPr>
          <p:cNvPr id="14" name="TextBox 13">
            <a:hlinkClick r:id="rId14" action="ppaction://hlinksldjump"/>
          </p:cNvPr>
          <p:cNvSpPr txBox="1"/>
          <p:nvPr/>
        </p:nvSpPr>
        <p:spPr>
          <a:xfrm>
            <a:off x="8143900" y="1000108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8</a:t>
            </a:r>
          </a:p>
        </p:txBody>
      </p:sp>
      <p:sp>
        <p:nvSpPr>
          <p:cNvPr id="15" name="TextBox 14">
            <a:hlinkClick r:id="rId15" action="ppaction://hlinksldjump"/>
          </p:cNvPr>
          <p:cNvSpPr txBox="1"/>
          <p:nvPr/>
        </p:nvSpPr>
        <p:spPr>
          <a:xfrm>
            <a:off x="2928926" y="2214554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2</a:t>
            </a:r>
          </a:p>
        </p:txBody>
      </p:sp>
      <p:sp>
        <p:nvSpPr>
          <p:cNvPr id="16" name="TextBox 15">
            <a:hlinkClick r:id="rId16" action="ppaction://hlinksldjump"/>
          </p:cNvPr>
          <p:cNvSpPr txBox="1"/>
          <p:nvPr/>
        </p:nvSpPr>
        <p:spPr>
          <a:xfrm>
            <a:off x="3857620" y="2214554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3</a:t>
            </a:r>
          </a:p>
        </p:txBody>
      </p:sp>
      <p:sp>
        <p:nvSpPr>
          <p:cNvPr id="17" name="TextBox 16">
            <a:hlinkClick r:id="rId17" action="ppaction://hlinksldjump"/>
          </p:cNvPr>
          <p:cNvSpPr txBox="1"/>
          <p:nvPr/>
        </p:nvSpPr>
        <p:spPr>
          <a:xfrm>
            <a:off x="4714876" y="2214554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4</a:t>
            </a:r>
          </a:p>
        </p:txBody>
      </p:sp>
      <p:sp>
        <p:nvSpPr>
          <p:cNvPr id="18" name="TextBox 17">
            <a:hlinkClick r:id="rId18" action="ppaction://hlinksldjump"/>
          </p:cNvPr>
          <p:cNvSpPr txBox="1"/>
          <p:nvPr/>
        </p:nvSpPr>
        <p:spPr>
          <a:xfrm>
            <a:off x="5572132" y="2214554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5</a:t>
            </a:r>
          </a:p>
        </p:txBody>
      </p:sp>
      <p:sp>
        <p:nvSpPr>
          <p:cNvPr id="19" name="TextBox 18">
            <a:hlinkClick r:id="rId19" action="ppaction://hlinksldjump"/>
          </p:cNvPr>
          <p:cNvSpPr txBox="1"/>
          <p:nvPr/>
        </p:nvSpPr>
        <p:spPr>
          <a:xfrm>
            <a:off x="6429388" y="2214555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6</a:t>
            </a:r>
          </a:p>
        </p:txBody>
      </p:sp>
      <p:sp>
        <p:nvSpPr>
          <p:cNvPr id="20" name="TextBox 19">
            <a:hlinkClick r:id="rId20" action="ppaction://hlinksldjump"/>
          </p:cNvPr>
          <p:cNvSpPr txBox="1"/>
          <p:nvPr/>
        </p:nvSpPr>
        <p:spPr>
          <a:xfrm>
            <a:off x="7358082" y="2214554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7</a:t>
            </a:r>
          </a:p>
        </p:txBody>
      </p:sp>
      <p:sp>
        <p:nvSpPr>
          <p:cNvPr id="21" name="TextBox 20">
            <a:hlinkClick r:id="rId21" action="ppaction://hlinksldjump"/>
          </p:cNvPr>
          <p:cNvSpPr txBox="1"/>
          <p:nvPr/>
        </p:nvSpPr>
        <p:spPr>
          <a:xfrm>
            <a:off x="8143900" y="2214554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8</a:t>
            </a:r>
          </a:p>
        </p:txBody>
      </p:sp>
      <p:sp>
        <p:nvSpPr>
          <p:cNvPr id="22" name="TextBox 21">
            <a:hlinkClick r:id="rId22" action="ppaction://hlinksldjump"/>
          </p:cNvPr>
          <p:cNvSpPr txBox="1"/>
          <p:nvPr/>
        </p:nvSpPr>
        <p:spPr>
          <a:xfrm>
            <a:off x="2928926" y="3429000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2</a:t>
            </a:r>
          </a:p>
        </p:txBody>
      </p:sp>
      <p:sp>
        <p:nvSpPr>
          <p:cNvPr id="23" name="TextBox 22">
            <a:hlinkClick r:id="rId23" action="ppaction://hlinksldjump"/>
          </p:cNvPr>
          <p:cNvSpPr txBox="1"/>
          <p:nvPr/>
        </p:nvSpPr>
        <p:spPr>
          <a:xfrm>
            <a:off x="3857620" y="3429000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3</a:t>
            </a:r>
          </a:p>
        </p:txBody>
      </p:sp>
      <p:sp>
        <p:nvSpPr>
          <p:cNvPr id="24" name="TextBox 23">
            <a:hlinkClick r:id="rId24" action="ppaction://hlinksldjump"/>
          </p:cNvPr>
          <p:cNvSpPr txBox="1"/>
          <p:nvPr/>
        </p:nvSpPr>
        <p:spPr>
          <a:xfrm>
            <a:off x="4714876" y="3429000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4</a:t>
            </a:r>
          </a:p>
        </p:txBody>
      </p:sp>
      <p:sp>
        <p:nvSpPr>
          <p:cNvPr id="25" name="TextBox 24">
            <a:hlinkClick r:id="rId25" action="ppaction://hlinksldjump"/>
          </p:cNvPr>
          <p:cNvSpPr txBox="1"/>
          <p:nvPr/>
        </p:nvSpPr>
        <p:spPr>
          <a:xfrm>
            <a:off x="5572132" y="3429000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5</a:t>
            </a:r>
          </a:p>
        </p:txBody>
      </p:sp>
      <p:sp>
        <p:nvSpPr>
          <p:cNvPr id="26" name="TextBox 25">
            <a:hlinkClick r:id="rId26" action="ppaction://hlinksldjump"/>
          </p:cNvPr>
          <p:cNvSpPr txBox="1"/>
          <p:nvPr/>
        </p:nvSpPr>
        <p:spPr>
          <a:xfrm>
            <a:off x="6429388" y="3429000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6</a:t>
            </a:r>
          </a:p>
        </p:txBody>
      </p:sp>
      <p:sp>
        <p:nvSpPr>
          <p:cNvPr id="27" name="TextBox 26">
            <a:hlinkClick r:id="rId27" action="ppaction://hlinksldjump"/>
          </p:cNvPr>
          <p:cNvSpPr txBox="1"/>
          <p:nvPr/>
        </p:nvSpPr>
        <p:spPr>
          <a:xfrm>
            <a:off x="7358082" y="3429000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7</a:t>
            </a:r>
          </a:p>
        </p:txBody>
      </p:sp>
      <p:sp>
        <p:nvSpPr>
          <p:cNvPr id="28" name="TextBox 27">
            <a:hlinkClick r:id="rId28" action="ppaction://hlinksldjump"/>
          </p:cNvPr>
          <p:cNvSpPr txBox="1"/>
          <p:nvPr/>
        </p:nvSpPr>
        <p:spPr>
          <a:xfrm>
            <a:off x="8143900" y="3429000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8</a:t>
            </a:r>
          </a:p>
        </p:txBody>
      </p:sp>
      <p:sp>
        <p:nvSpPr>
          <p:cNvPr id="29" name="TextBox 28">
            <a:hlinkClick r:id="rId29" action="ppaction://hlinksldjump"/>
          </p:cNvPr>
          <p:cNvSpPr txBox="1"/>
          <p:nvPr/>
        </p:nvSpPr>
        <p:spPr>
          <a:xfrm>
            <a:off x="2928926" y="4572008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2</a:t>
            </a:r>
          </a:p>
        </p:txBody>
      </p:sp>
      <p:sp>
        <p:nvSpPr>
          <p:cNvPr id="30" name="TextBox 29">
            <a:hlinkClick r:id="rId30" action="ppaction://hlinksldjump"/>
          </p:cNvPr>
          <p:cNvSpPr txBox="1"/>
          <p:nvPr/>
        </p:nvSpPr>
        <p:spPr>
          <a:xfrm>
            <a:off x="3857620" y="4572008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3</a:t>
            </a:r>
          </a:p>
        </p:txBody>
      </p:sp>
      <p:sp>
        <p:nvSpPr>
          <p:cNvPr id="31" name="TextBox 30">
            <a:hlinkClick r:id="rId31" action="ppaction://hlinksldjump"/>
          </p:cNvPr>
          <p:cNvSpPr txBox="1"/>
          <p:nvPr/>
        </p:nvSpPr>
        <p:spPr>
          <a:xfrm>
            <a:off x="4714876" y="4572008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4</a:t>
            </a:r>
          </a:p>
        </p:txBody>
      </p:sp>
      <p:sp>
        <p:nvSpPr>
          <p:cNvPr id="32" name="TextBox 31">
            <a:hlinkClick r:id="rId32" action="ppaction://hlinksldjump"/>
          </p:cNvPr>
          <p:cNvSpPr txBox="1"/>
          <p:nvPr/>
        </p:nvSpPr>
        <p:spPr>
          <a:xfrm>
            <a:off x="5572132" y="4572008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5</a:t>
            </a:r>
          </a:p>
        </p:txBody>
      </p:sp>
      <p:sp>
        <p:nvSpPr>
          <p:cNvPr id="33" name="TextBox 32">
            <a:hlinkClick r:id="rId33" action="ppaction://hlinksldjump"/>
          </p:cNvPr>
          <p:cNvSpPr txBox="1"/>
          <p:nvPr/>
        </p:nvSpPr>
        <p:spPr>
          <a:xfrm>
            <a:off x="6429388" y="4572008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6</a:t>
            </a:r>
          </a:p>
        </p:txBody>
      </p:sp>
      <p:sp>
        <p:nvSpPr>
          <p:cNvPr id="34" name="TextBox 33">
            <a:hlinkClick r:id="rId34" action="ppaction://hlinksldjump"/>
          </p:cNvPr>
          <p:cNvSpPr txBox="1"/>
          <p:nvPr/>
        </p:nvSpPr>
        <p:spPr>
          <a:xfrm>
            <a:off x="7358082" y="4572008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7</a:t>
            </a:r>
          </a:p>
        </p:txBody>
      </p:sp>
      <p:sp>
        <p:nvSpPr>
          <p:cNvPr id="35" name="TextBox 34">
            <a:hlinkClick r:id="rId35" action="ppaction://hlinksldjump"/>
          </p:cNvPr>
          <p:cNvSpPr txBox="1"/>
          <p:nvPr/>
        </p:nvSpPr>
        <p:spPr>
          <a:xfrm>
            <a:off x="8143900" y="4572008"/>
            <a:ext cx="642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entury" pitchFamily="18" charset="0"/>
              </a:rPr>
              <a:t>8</a:t>
            </a:r>
          </a:p>
        </p:txBody>
      </p:sp>
      <p:sp>
        <p:nvSpPr>
          <p:cNvPr id="43" name="Управляющая кнопка: в конец 42">
            <a:hlinkClick r:id="rId36" action="ppaction://hlinksldjump" highlightClick="1"/>
          </p:cNvPr>
          <p:cNvSpPr/>
          <p:nvPr/>
        </p:nvSpPr>
        <p:spPr>
          <a:xfrm>
            <a:off x="8001024" y="6000768"/>
            <a:ext cx="857256" cy="64291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2333652" y="2333652"/>
            <a:ext cx="599074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Числовые и буквенные</a:t>
            </a:r>
          </a:p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выражения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85852" y="1214422"/>
            <a:ext cx="742955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Вычислите значение </a:t>
            </a:r>
            <a:r>
              <a:rPr lang="en-US" sz="4400" b="1" i="1" dirty="0" smtClean="0">
                <a:solidFill>
                  <a:srgbClr val="000099"/>
                </a:solidFill>
                <a:latin typeface="Century" pitchFamily="18" charset="0"/>
              </a:rPr>
              <a:t>m</a:t>
            </a:r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 по формуле </a:t>
            </a:r>
            <a:r>
              <a:rPr lang="en-US" sz="4400" b="1" i="1" dirty="0" smtClean="0">
                <a:solidFill>
                  <a:srgbClr val="000099"/>
                </a:solidFill>
                <a:latin typeface="Century" pitchFamily="18" charset="0"/>
              </a:rPr>
              <a:t>m</a:t>
            </a:r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 = </a:t>
            </a:r>
            <a:r>
              <a:rPr lang="en-US" sz="4400" b="1" dirty="0" smtClean="0">
                <a:solidFill>
                  <a:srgbClr val="000099"/>
                </a:solidFill>
                <a:latin typeface="Century" pitchFamily="18" charset="0"/>
              </a:rPr>
              <a:t>4n</a:t>
            </a:r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 </a:t>
            </a:r>
            <a:r>
              <a:rPr lang="ru-RU" sz="4400" b="1" baseline="-25000" dirty="0" smtClean="0">
                <a:solidFill>
                  <a:srgbClr val="000099"/>
                </a:solidFill>
                <a:latin typeface="Century" pitchFamily="18" charset="0"/>
              </a:rPr>
              <a:t>+</a:t>
            </a:r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 7,</a:t>
            </a:r>
          </a:p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при </a:t>
            </a:r>
            <a:r>
              <a:rPr lang="en-US" sz="4400" b="1" dirty="0" err="1" smtClean="0">
                <a:solidFill>
                  <a:srgbClr val="000099"/>
                </a:solidFill>
                <a:latin typeface="Century" pitchFamily="18" charset="0"/>
              </a:rPr>
              <a:t>n</a:t>
            </a:r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 =1</a:t>
            </a:r>
            <a:r>
              <a:rPr lang="en-US" sz="4400" b="1" dirty="0" smtClean="0">
                <a:solidFill>
                  <a:srgbClr val="000099"/>
                </a:solidFill>
                <a:latin typeface="Century" pitchFamily="18" charset="0"/>
              </a:rPr>
              <a:t>2</a:t>
            </a:r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. </a:t>
            </a:r>
          </a:p>
          <a:p>
            <a:pPr lvl="0" algn="ctr"/>
            <a:endParaRPr lang="ru-RU" sz="4400" b="1" i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2333652" y="2619380"/>
            <a:ext cx="599074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Числовые и буквенные</a:t>
            </a:r>
          </a:p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выражения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7224" y="1714488"/>
            <a:ext cx="8001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Что такое формула?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643182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000099"/>
                </a:solidFill>
                <a:latin typeface="Monotype Corsiva" pitchFamily="66" charset="0"/>
              </a:rPr>
              <a:t>Вам зачисляется  2 балла!</a:t>
            </a:r>
            <a:endParaRPr lang="ru-RU" sz="6000" b="1" dirty="0">
              <a:solidFill>
                <a:srgbClr val="000099"/>
              </a:solidFill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00298" y="500042"/>
            <a:ext cx="38154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Сюрприз!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500958" y="6000768"/>
            <a:ext cx="1000132" cy="7143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643182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000099"/>
                </a:solidFill>
                <a:latin typeface="Monotype Corsiva" pitchFamily="66" charset="0"/>
              </a:rPr>
              <a:t>Вам зачисляется  1 балл!</a:t>
            </a:r>
            <a:endParaRPr lang="ru-RU" sz="6000" b="1" dirty="0">
              <a:solidFill>
                <a:srgbClr val="000099"/>
              </a:solidFill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00298" y="500042"/>
            <a:ext cx="38154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Сюрприз!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500958" y="6000768"/>
            <a:ext cx="1000132" cy="7143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643182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000099"/>
                </a:solidFill>
                <a:latin typeface="Monotype Corsiva" pitchFamily="66" charset="0"/>
              </a:rPr>
              <a:t>Вам зачисляется  1 балл!</a:t>
            </a:r>
            <a:endParaRPr lang="ru-RU" sz="6000" b="1" dirty="0">
              <a:solidFill>
                <a:srgbClr val="000099"/>
              </a:solidFill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00298" y="500042"/>
            <a:ext cx="38154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Сюрприз!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500958" y="6000768"/>
            <a:ext cx="1000132" cy="7143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643182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000099"/>
                </a:solidFill>
                <a:latin typeface="Monotype Corsiva" pitchFamily="66" charset="0"/>
              </a:rPr>
              <a:t>Вам зачисляется  1 балл!</a:t>
            </a:r>
            <a:endParaRPr lang="ru-RU" sz="6000" b="1" dirty="0">
              <a:solidFill>
                <a:srgbClr val="000099"/>
              </a:solidFill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00298" y="500042"/>
            <a:ext cx="38154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Сюрприз!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500958" y="6000768"/>
            <a:ext cx="1000132" cy="7143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143116"/>
            <a:ext cx="8215370" cy="200026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">
              <a:avLst>
                <a:gd name="adj" fmla="val 19941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Практическая 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часть</a:t>
            </a:r>
            <a:endParaRPr lang="ru-RU" sz="2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3116"/>
            <a:ext cx="8429684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15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Конец игры!</a:t>
            </a:r>
            <a:endParaRPr lang="ru-RU" sz="115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3" name="Picture 5" descr="салют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1429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5" descr="салют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3357562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салют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3857628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 descr="салют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57166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2718368" y="2828980"/>
            <a:ext cx="614463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Ряд натуральных чисел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24" y="1714488"/>
            <a:ext cx="80010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Какие числа называются натуральными?  </a:t>
            </a:r>
            <a:endParaRPr lang="ru-RU" sz="4400" b="1" dirty="0">
              <a:solidFill>
                <a:srgbClr val="000099"/>
              </a:solidFill>
              <a:latin typeface="Century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7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2718372" y="2828980"/>
            <a:ext cx="614463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Ряд натуральных чисел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7224" y="1714488"/>
            <a:ext cx="80010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Назовите первое натуральное число.  </a:t>
            </a:r>
            <a:endParaRPr lang="ru-RU" sz="4400" b="1" dirty="0">
              <a:solidFill>
                <a:srgbClr val="000099"/>
              </a:solidFill>
              <a:latin typeface="Century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2718372" y="2828980"/>
            <a:ext cx="614463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Ряд натуральных чисел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7224" y="1714488"/>
            <a:ext cx="80010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Ноль – это натуральное число?  </a:t>
            </a:r>
            <a:endParaRPr lang="ru-RU" sz="4400" b="1" dirty="0">
              <a:solidFill>
                <a:srgbClr val="000099"/>
              </a:solidFill>
              <a:latin typeface="Century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2718372" y="2828980"/>
            <a:ext cx="614463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Ряд натуральных чисел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7224" y="1714488"/>
            <a:ext cx="80010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Назовите последнее натуральное число.</a:t>
            </a:r>
            <a:endParaRPr lang="ru-RU" sz="4400" b="1" dirty="0">
              <a:solidFill>
                <a:srgbClr val="000099"/>
              </a:solidFill>
              <a:latin typeface="Century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2718372" y="2828980"/>
            <a:ext cx="614463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Ряд натуральных чисел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7224" y="1714488"/>
            <a:ext cx="80010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Сколько чисел в натуральном ряду стоит между числами 9 и 32?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>
            <a:off x="-2718372" y="2828980"/>
            <a:ext cx="614463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Ряд натуральных чисел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7224" y="1714488"/>
            <a:ext cx="80010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Какое число в натуральном ряду следует за числом 9999?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15338" y="214290"/>
            <a:ext cx="7200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Управляющая кнопка: назад 4">
            <a:hlinkClick r:id="rId3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849</TotalTime>
  <Words>532</Words>
  <Application>Microsoft Office PowerPoint</Application>
  <PresentationFormat>Экран (4:3)</PresentationFormat>
  <Paragraphs>165</Paragraphs>
  <Slides>37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Asus</dc:creator>
  <cp:lastModifiedBy>Пользователь</cp:lastModifiedBy>
  <cp:revision>82</cp:revision>
  <dcterms:created xsi:type="dcterms:W3CDTF">2011-04-23T07:52:41Z</dcterms:created>
  <dcterms:modified xsi:type="dcterms:W3CDTF">2014-11-07T04:25:18Z</dcterms:modified>
</cp:coreProperties>
</file>