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4" r:id="rId3"/>
    <p:sldId id="261" r:id="rId4"/>
    <p:sldId id="262" r:id="rId5"/>
    <p:sldId id="257" r:id="rId6"/>
    <p:sldId id="263" r:id="rId7"/>
    <p:sldId id="268" r:id="rId8"/>
    <p:sldId id="269" r:id="rId9"/>
    <p:sldId id="258" r:id="rId10"/>
    <p:sldId id="264" r:id="rId11"/>
    <p:sldId id="259" r:id="rId12"/>
    <p:sldId id="260" r:id="rId13"/>
    <p:sldId id="265" r:id="rId14"/>
    <p:sldId id="266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57A170-96E6-4D09-BA64-921FFE444D4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4CD23F6-5E1D-42A5-9BE6-058E75B3DDF9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2"/>
              </a:solidFill>
            </a:rPr>
            <a:t>Частота звука измеряется в герцах, то есть фиксируется число колебаний воздуха за одну секунду, которые вызвали колебания барабанной перепонки. Самая низкая частота колебаний, воспринимаемая человеческим ухом, которое для различения частоты звука располагает 3000 нервных волокон, определена в 16 Гц (16 колебаний в секунду). В зависимости от возраста человека эта величина постепенно уменьшается от 21 000 до 12 000 и даже до 5000 Гц у пожилых людей.</a:t>
          </a:r>
          <a:endParaRPr lang="ru-RU" dirty="0">
            <a:solidFill>
              <a:schemeClr val="tx2"/>
            </a:solidFill>
          </a:endParaRPr>
        </a:p>
      </dgm:t>
    </dgm:pt>
    <dgm:pt modelId="{A7CFC8B0-AD22-4F5B-A058-AD1CBD0CF485}" type="parTrans" cxnId="{896B2590-D124-4098-A60D-F4A608A8F673}">
      <dgm:prSet/>
      <dgm:spPr/>
      <dgm:t>
        <a:bodyPr/>
        <a:lstStyle/>
        <a:p>
          <a:endParaRPr lang="ru-RU"/>
        </a:p>
      </dgm:t>
    </dgm:pt>
    <dgm:pt modelId="{59A75F09-90C2-42B4-9A4C-179E8304911C}" type="sibTrans" cxnId="{896B2590-D124-4098-A60D-F4A608A8F673}">
      <dgm:prSet/>
      <dgm:spPr/>
      <dgm:t>
        <a:bodyPr/>
        <a:lstStyle/>
        <a:p>
          <a:endParaRPr lang="ru-RU"/>
        </a:p>
      </dgm:t>
    </dgm:pt>
    <dgm:pt modelId="{896B48B8-B15B-4111-816A-9DE25CE4EA47}">
      <dgm:prSet/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</a:rPr>
            <a:t>Для сопоставления отметим, что летучие мыши воспринимают частоты до 210 000 Гц, а дельфины - до 280 000 Гц. Следовательно, у них слух в 10-13 раз совершеннее нашего.</a:t>
          </a:r>
          <a:endParaRPr lang="ru-RU" b="1" dirty="0">
            <a:solidFill>
              <a:srgbClr val="002060"/>
            </a:solidFill>
          </a:endParaRPr>
        </a:p>
      </dgm:t>
    </dgm:pt>
    <dgm:pt modelId="{1F816B28-256C-4CF0-86FC-CD452855F883}" type="parTrans" cxnId="{AA372E9D-2DD8-4980-8BF3-2CCFB221CA2A}">
      <dgm:prSet/>
      <dgm:spPr/>
      <dgm:t>
        <a:bodyPr/>
        <a:lstStyle/>
        <a:p>
          <a:endParaRPr lang="ru-RU"/>
        </a:p>
      </dgm:t>
    </dgm:pt>
    <dgm:pt modelId="{E0FE943D-CE0C-436A-BAB3-5A9CA909985B}" type="sibTrans" cxnId="{AA372E9D-2DD8-4980-8BF3-2CCFB221CA2A}">
      <dgm:prSet/>
      <dgm:spPr/>
      <dgm:t>
        <a:bodyPr/>
        <a:lstStyle/>
        <a:p>
          <a:endParaRPr lang="ru-RU"/>
        </a:p>
      </dgm:t>
    </dgm:pt>
    <dgm:pt modelId="{A8492043-1C8A-497C-BA7A-0D54079BA955}" type="pres">
      <dgm:prSet presAssocID="{CD57A170-96E6-4D09-BA64-921FFE444D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404EEB-6DF1-4F6D-B74A-0D7AA9693953}" type="pres">
      <dgm:prSet presAssocID="{24CD23F6-5E1D-42A5-9BE6-058E75B3DDF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76E0F-84C3-4890-BBCD-CE4BF9927362}" type="pres">
      <dgm:prSet presAssocID="{59A75F09-90C2-42B4-9A4C-179E8304911C}" presName="spacer" presStyleCnt="0"/>
      <dgm:spPr/>
    </dgm:pt>
    <dgm:pt modelId="{0819600D-6369-48AF-97BA-CC9D95EF6958}" type="pres">
      <dgm:prSet presAssocID="{896B48B8-B15B-4111-816A-9DE25CE4EA4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2588D5-DD8C-439E-84F8-D78411828DCC}" type="presOf" srcId="{896B48B8-B15B-4111-816A-9DE25CE4EA47}" destId="{0819600D-6369-48AF-97BA-CC9D95EF6958}" srcOrd="0" destOrd="0" presId="urn:microsoft.com/office/officeart/2005/8/layout/vList2"/>
    <dgm:cxn modelId="{B7B7A2B3-E748-4CDB-AD48-E3E06C5A799F}" type="presOf" srcId="{CD57A170-96E6-4D09-BA64-921FFE444D40}" destId="{A8492043-1C8A-497C-BA7A-0D54079BA955}" srcOrd="0" destOrd="0" presId="urn:microsoft.com/office/officeart/2005/8/layout/vList2"/>
    <dgm:cxn modelId="{B1521FDA-CF83-41E9-8B74-6B07D3EB42A9}" type="presOf" srcId="{24CD23F6-5E1D-42A5-9BE6-058E75B3DDF9}" destId="{3E404EEB-6DF1-4F6D-B74A-0D7AA9693953}" srcOrd="0" destOrd="0" presId="urn:microsoft.com/office/officeart/2005/8/layout/vList2"/>
    <dgm:cxn modelId="{AA372E9D-2DD8-4980-8BF3-2CCFB221CA2A}" srcId="{CD57A170-96E6-4D09-BA64-921FFE444D40}" destId="{896B48B8-B15B-4111-816A-9DE25CE4EA47}" srcOrd="1" destOrd="0" parTransId="{1F816B28-256C-4CF0-86FC-CD452855F883}" sibTransId="{E0FE943D-CE0C-436A-BAB3-5A9CA909985B}"/>
    <dgm:cxn modelId="{896B2590-D124-4098-A60D-F4A608A8F673}" srcId="{CD57A170-96E6-4D09-BA64-921FFE444D40}" destId="{24CD23F6-5E1D-42A5-9BE6-058E75B3DDF9}" srcOrd="0" destOrd="0" parTransId="{A7CFC8B0-AD22-4F5B-A058-AD1CBD0CF485}" sibTransId="{59A75F09-90C2-42B4-9A4C-179E8304911C}"/>
    <dgm:cxn modelId="{7E71A657-ADFE-49A3-A770-DC18F67BEE89}" type="presParOf" srcId="{A8492043-1C8A-497C-BA7A-0D54079BA955}" destId="{3E404EEB-6DF1-4F6D-B74A-0D7AA9693953}" srcOrd="0" destOrd="0" presId="urn:microsoft.com/office/officeart/2005/8/layout/vList2"/>
    <dgm:cxn modelId="{00349318-5F31-42B8-8FB9-E86AE215C549}" type="presParOf" srcId="{A8492043-1C8A-497C-BA7A-0D54079BA955}" destId="{42A76E0F-84C3-4890-BBCD-CE4BF9927362}" srcOrd="1" destOrd="0" presId="urn:microsoft.com/office/officeart/2005/8/layout/vList2"/>
    <dgm:cxn modelId="{76D6DE4C-A12C-4996-9104-50222513FFF1}" type="presParOf" srcId="{A8492043-1C8A-497C-BA7A-0D54079BA955}" destId="{0819600D-6369-48AF-97BA-CC9D95EF695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404EEB-6DF1-4F6D-B74A-0D7AA9693953}">
      <dsp:nvSpPr>
        <dsp:cNvPr id="0" name=""/>
        <dsp:cNvSpPr/>
      </dsp:nvSpPr>
      <dsp:spPr>
        <a:xfrm>
          <a:off x="0" y="96336"/>
          <a:ext cx="8640960" cy="2934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2"/>
              </a:solidFill>
            </a:rPr>
            <a:t>Частота звука измеряется в герцах, то есть фиксируется число колебаний воздуха за одну секунду, которые вызвали колебания барабанной перепонки. Самая низкая частота колебаний, воспринимаемая человеческим ухом, которое для различения частоты звука располагает 3000 нервных волокон, определена в 16 Гц (16 колебаний в секунду). В зависимости от возраста человека эта величина постепенно уменьшается от 21 000 до 12 000 и даже до 5000 Гц у пожилых людей.</a:t>
          </a:r>
          <a:endParaRPr lang="ru-RU" sz="2200" kern="1200" dirty="0">
            <a:solidFill>
              <a:schemeClr val="tx2"/>
            </a:solidFill>
          </a:endParaRPr>
        </a:p>
      </dsp:txBody>
      <dsp:txXfrm>
        <a:off x="0" y="96336"/>
        <a:ext cx="8640960" cy="2934360"/>
      </dsp:txXfrm>
    </dsp:sp>
    <dsp:sp modelId="{0819600D-6369-48AF-97BA-CC9D95EF6958}">
      <dsp:nvSpPr>
        <dsp:cNvPr id="0" name=""/>
        <dsp:cNvSpPr/>
      </dsp:nvSpPr>
      <dsp:spPr>
        <a:xfrm>
          <a:off x="0" y="3094056"/>
          <a:ext cx="8640960" cy="2934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</a:rPr>
            <a:t>Для сопоставления отметим, что летучие мыши воспринимают частоты до 210 000 Гц, а дельфины - до 280 000 Гц. Следовательно, у них слух в 10-13 раз совершеннее нашего.</a:t>
          </a:r>
          <a:endParaRPr lang="ru-RU" sz="2200" b="1" kern="1200" dirty="0">
            <a:solidFill>
              <a:srgbClr val="002060"/>
            </a:solidFill>
          </a:endParaRPr>
        </a:p>
      </dsp:txBody>
      <dsp:txXfrm>
        <a:off x="0" y="3094056"/>
        <a:ext cx="8640960" cy="2934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EC190-0E0B-4389-882F-76CD2859A40F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E0D3-BAD1-43C2-A6DF-479012E7F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EC190-0E0B-4389-882F-76CD2859A40F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E0D3-BAD1-43C2-A6DF-479012E7F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EC190-0E0B-4389-882F-76CD2859A40F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E0D3-BAD1-43C2-A6DF-479012E7F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EC190-0E0B-4389-882F-76CD2859A40F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E0D3-BAD1-43C2-A6DF-479012E7F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EC190-0E0B-4389-882F-76CD2859A40F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E0D3-BAD1-43C2-A6DF-479012E7F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EC190-0E0B-4389-882F-76CD2859A40F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E0D3-BAD1-43C2-A6DF-479012E7F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EC190-0E0B-4389-882F-76CD2859A40F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E0D3-BAD1-43C2-A6DF-479012E7F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EC190-0E0B-4389-882F-76CD2859A40F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E0D3-BAD1-43C2-A6DF-479012E7F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EC190-0E0B-4389-882F-76CD2859A40F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E0D3-BAD1-43C2-A6DF-479012E7F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EC190-0E0B-4389-882F-76CD2859A40F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E0D3-BAD1-43C2-A6DF-479012E7F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EC190-0E0B-4389-882F-76CD2859A40F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E0D3-BAD1-43C2-A6DF-479012E7F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EC190-0E0B-4389-882F-76CD2859A40F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1E0D3-BAD1-43C2-A6DF-479012E7F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liceum.secna.ru/bl/projects/barnaul2007/borovkov/s_sens_sluh.html" TargetMode="External"/><Relationship Id="rId2" Type="http://schemas.openxmlformats.org/officeDocument/2006/relationships/hyperlink" Target="http://analizator.ucoz.ru/index/0-7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404664"/>
            <a:ext cx="380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МБОУ СОШ № 14 им. В.Г Короленко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844824"/>
            <a:ext cx="736231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C00000"/>
                </a:solidFill>
              </a:rPr>
              <a:t>Слуховой анализатор.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C00000"/>
                </a:solidFill>
              </a:rPr>
              <a:t>Орган равновесия.</a:t>
            </a:r>
            <a:endParaRPr lang="ru-RU" sz="5400" b="1" cap="none" spc="0" dirty="0">
              <a:ln w="11430"/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5301208"/>
            <a:ext cx="2625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Учитель: Ручкина О.В.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08504" cy="668654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45583"/>
                <a:gridCol w="3207722"/>
                <a:gridCol w="4055199"/>
              </a:tblGrid>
              <a:tr h="668654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Внутреннее ухо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13" marB="4571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1"/>
                          </a:solidFill>
                        </a:rPr>
                        <a:t>Орган слуха: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овальное и круглое окна, улитка с полостью, заполненной жидкостью и </a:t>
                      </a:r>
                      <a:r>
                        <a:rPr lang="ru-RU" sz="2400" dirty="0" err="1" smtClean="0">
                          <a:solidFill>
                            <a:srgbClr val="002060"/>
                          </a:solidFill>
                        </a:rPr>
                        <a:t>кортиев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 орган.</a:t>
                      </a:r>
                    </a:p>
                    <a:p>
                      <a:endParaRPr lang="ru-RU" sz="240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2400" dirty="0" smtClean="0">
                          <a:solidFill>
                            <a:schemeClr val="accent1"/>
                          </a:solidFill>
                        </a:rPr>
                        <a:t>Орган равновесия (вестибулярный аппарат):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 3 полукружных канала, </a:t>
                      </a:r>
                      <a:r>
                        <a:rPr lang="ru-RU" sz="2400" dirty="0" err="1" smtClean="0">
                          <a:solidFill>
                            <a:srgbClr val="002060"/>
                          </a:solidFill>
                        </a:rPr>
                        <a:t>отолитовый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 аппарат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13" marB="4571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Слуховые рецепторы, находящиеся в </a:t>
                      </a:r>
                      <a:r>
                        <a:rPr lang="ru-RU" sz="2400" dirty="0" err="1" smtClean="0">
                          <a:solidFill>
                            <a:srgbClr val="002060"/>
                          </a:solidFill>
                        </a:rPr>
                        <a:t>кортиевом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 органе, преобразуют звуковые сигналы в нервные импульсы, которые передаются в слуховую зону коры больших полушарий.</a:t>
                      </a:r>
                    </a:p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Воспринимает положение тела в пространстве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</a:rPr>
                        <a:t> и передает импульсы в продолговатый мозг, затем в вестибулярную зону коры больших полушарий; ответные импульсы помогают поддерживать равновесие тела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13" marB="45713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3899586" cy="3329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620264"/>
            <a:ext cx="3384376" cy="204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TextBox 3"/>
          <p:cNvSpPr txBox="1">
            <a:spLocks noChangeArrowheads="1"/>
          </p:cNvSpPr>
          <p:nvPr/>
        </p:nvSpPr>
        <p:spPr bwMode="auto">
          <a:xfrm>
            <a:off x="5148064" y="1196752"/>
            <a:ext cx="35306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</a:rPr>
              <a:t>Строение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</a:rPr>
              <a:t>отолитового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</a:rPr>
              <a:t> аппарата</a:t>
            </a:r>
          </a:p>
        </p:txBody>
      </p:sp>
      <p:sp>
        <p:nvSpPr>
          <p:cNvPr id="53254" name="TextBox 5"/>
          <p:cNvSpPr txBox="1">
            <a:spLocks noChangeArrowheads="1"/>
          </p:cNvSpPr>
          <p:nvPr/>
        </p:nvSpPr>
        <p:spPr bwMode="auto">
          <a:xfrm>
            <a:off x="5220072" y="3717032"/>
            <a:ext cx="51845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  <a:t>1 – отолиты, 2 –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</a:rPr>
              <a:t>отолитовая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  <a:t> мембрана,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  <a:t> 3 – волоски рецепторных клеток,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  <a:t> 4 – рецепторные клетки, 5 – опорные        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  <a:t> клетки, 6 – нервные клетки</a:t>
            </a:r>
          </a:p>
        </p:txBody>
      </p:sp>
      <p:sp>
        <p:nvSpPr>
          <p:cNvPr id="53255" name="TextBox 6"/>
          <p:cNvSpPr txBox="1">
            <a:spLocks noChangeArrowheads="1"/>
          </p:cNvSpPr>
          <p:nvPr/>
        </p:nvSpPr>
        <p:spPr bwMode="auto">
          <a:xfrm>
            <a:off x="0" y="5517232"/>
            <a:ext cx="11865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</a:rPr>
              <a:t>лабиринт</a:t>
            </a:r>
          </a:p>
        </p:txBody>
      </p:sp>
      <p:sp>
        <p:nvSpPr>
          <p:cNvPr id="53256" name="TextBox 7"/>
          <p:cNvSpPr txBox="1">
            <a:spLocks noChangeArrowheads="1"/>
          </p:cNvSpPr>
          <p:nvPr/>
        </p:nvSpPr>
        <p:spPr bwMode="auto">
          <a:xfrm>
            <a:off x="1492250" y="4926013"/>
            <a:ext cx="2349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</a:rPr>
              <a:t>3 полукружных канала, заполненных жидкостью</a:t>
            </a:r>
          </a:p>
        </p:txBody>
      </p:sp>
      <p:sp>
        <p:nvSpPr>
          <p:cNvPr id="53257" name="TextBox 8"/>
          <p:cNvSpPr txBox="1">
            <a:spLocks noChangeArrowheads="1"/>
          </p:cNvSpPr>
          <p:nvPr/>
        </p:nvSpPr>
        <p:spPr bwMode="auto">
          <a:xfrm>
            <a:off x="1420813" y="5776913"/>
            <a:ext cx="25288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</a:rPr>
              <a:t>Отолитовый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</a:rPr>
              <a:t> аппарат, заполненный желеобразной массой</a:t>
            </a:r>
          </a:p>
        </p:txBody>
      </p:sp>
      <p:sp>
        <p:nvSpPr>
          <p:cNvPr id="53258" name="TextBox 9"/>
          <p:cNvSpPr txBox="1">
            <a:spLocks noChangeArrowheads="1"/>
          </p:cNvSpPr>
          <p:nvPr/>
        </p:nvSpPr>
        <p:spPr bwMode="auto">
          <a:xfrm>
            <a:off x="4211960" y="4941168"/>
            <a:ext cx="13249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</a:rPr>
              <a:t>Ускоренное движение</a:t>
            </a:r>
          </a:p>
        </p:txBody>
      </p:sp>
      <p:sp>
        <p:nvSpPr>
          <p:cNvPr id="53259" name="TextBox 10"/>
          <p:cNvSpPr txBox="1">
            <a:spLocks noChangeArrowheads="1"/>
          </p:cNvSpPr>
          <p:nvPr/>
        </p:nvSpPr>
        <p:spPr bwMode="auto">
          <a:xfrm>
            <a:off x="5940152" y="4869160"/>
            <a:ext cx="16561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</a:rPr>
              <a:t>Движение жидкости в лабиринте</a:t>
            </a:r>
          </a:p>
        </p:txBody>
      </p:sp>
      <p:sp>
        <p:nvSpPr>
          <p:cNvPr id="53260" name="TextBox 11"/>
          <p:cNvSpPr txBox="1">
            <a:spLocks noChangeArrowheads="1"/>
          </p:cNvSpPr>
          <p:nvPr/>
        </p:nvSpPr>
        <p:spPr bwMode="auto">
          <a:xfrm>
            <a:off x="7737151" y="5229200"/>
            <a:ext cx="14068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</a:rPr>
              <a:t>Рецепторные клетки</a:t>
            </a:r>
          </a:p>
        </p:txBody>
      </p:sp>
      <p:sp>
        <p:nvSpPr>
          <p:cNvPr id="53261" name="TextBox 12"/>
          <p:cNvSpPr txBox="1">
            <a:spLocks noChangeArrowheads="1"/>
          </p:cNvSpPr>
          <p:nvPr/>
        </p:nvSpPr>
        <p:spPr bwMode="auto">
          <a:xfrm>
            <a:off x="4283968" y="5877272"/>
            <a:ext cx="14414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</a:rPr>
              <a:t>Повороты и наклоны головы</a:t>
            </a:r>
          </a:p>
        </p:txBody>
      </p:sp>
      <p:sp>
        <p:nvSpPr>
          <p:cNvPr id="53262" name="TextBox 13"/>
          <p:cNvSpPr txBox="1">
            <a:spLocks noChangeArrowheads="1"/>
          </p:cNvSpPr>
          <p:nvPr/>
        </p:nvSpPr>
        <p:spPr bwMode="auto">
          <a:xfrm>
            <a:off x="6372200" y="5877272"/>
            <a:ext cx="12073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</a:rPr>
              <a:t>Смещение </a:t>
            </a:r>
            <a:endParaRPr lang="ru-RU" sz="1600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</a:rPr>
              <a:t>отолитов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19538713" flipV="1">
            <a:off x="1123555" y="5338040"/>
            <a:ext cx="407471" cy="70281"/>
          </a:xfrm>
          <a:prstGeom prst="rightArrow">
            <a:avLst/>
          </a:prstGeom>
          <a:ln>
            <a:solidFill>
              <a:srgbClr val="0981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180084" flipV="1">
            <a:off x="1149725" y="5833256"/>
            <a:ext cx="249166" cy="71466"/>
          </a:xfrm>
          <a:prstGeom prst="rightArrow">
            <a:avLst/>
          </a:prstGeom>
          <a:ln>
            <a:solidFill>
              <a:srgbClr val="0981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20061015" flipV="1">
            <a:off x="7740352" y="5949278"/>
            <a:ext cx="360040" cy="72009"/>
          </a:xfrm>
          <a:prstGeom prst="rightArrow">
            <a:avLst/>
          </a:prstGeom>
          <a:ln>
            <a:solidFill>
              <a:srgbClr val="0981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225819">
            <a:off x="7228520" y="5171177"/>
            <a:ext cx="500942" cy="45719"/>
          </a:xfrm>
          <a:prstGeom prst="rightArrow">
            <a:avLst/>
          </a:prstGeom>
          <a:ln>
            <a:solidFill>
              <a:srgbClr val="0981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flipV="1">
            <a:off x="5868144" y="6165304"/>
            <a:ext cx="312737" cy="46037"/>
          </a:xfrm>
          <a:prstGeom prst="rightArrow">
            <a:avLst/>
          </a:prstGeom>
          <a:ln>
            <a:solidFill>
              <a:srgbClr val="0981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flipV="1">
            <a:off x="5580112" y="5229200"/>
            <a:ext cx="311150" cy="46038"/>
          </a:xfrm>
          <a:prstGeom prst="rightArrow">
            <a:avLst/>
          </a:prstGeom>
          <a:ln>
            <a:solidFill>
              <a:srgbClr val="0981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flipV="1">
            <a:off x="3851920" y="6021288"/>
            <a:ext cx="225053" cy="49312"/>
          </a:xfrm>
          <a:prstGeom prst="rightArrow">
            <a:avLst/>
          </a:prstGeom>
          <a:ln>
            <a:solidFill>
              <a:srgbClr val="0981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flipV="1">
            <a:off x="3656013" y="5200650"/>
            <a:ext cx="311150" cy="58738"/>
          </a:xfrm>
          <a:prstGeom prst="rightArrow">
            <a:avLst/>
          </a:prstGeom>
          <a:ln>
            <a:solidFill>
              <a:srgbClr val="0981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272" name="TextBox 16"/>
          <p:cNvSpPr txBox="1">
            <a:spLocks noChangeArrowheads="1"/>
          </p:cNvSpPr>
          <p:nvPr/>
        </p:nvSpPr>
        <p:spPr bwMode="auto">
          <a:xfrm>
            <a:off x="631825" y="795338"/>
            <a:ext cx="86065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Рецепторы вестибулярного аппарата находятся в лабиринте</a:t>
            </a:r>
          </a:p>
        </p:txBody>
      </p:sp>
      <p:sp>
        <p:nvSpPr>
          <p:cNvPr id="53273" name="TextBox 17"/>
          <p:cNvSpPr txBox="1">
            <a:spLocks noChangeArrowheads="1"/>
          </p:cNvSpPr>
          <p:nvPr/>
        </p:nvSpPr>
        <p:spPr bwMode="auto">
          <a:xfrm>
            <a:off x="792163" y="1268413"/>
            <a:ext cx="23577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</a:rPr>
              <a:t>Строение лабиринта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619672" y="0"/>
            <a:ext cx="608416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dirty="0">
              <a:ln w="12700">
                <a:solidFill>
                  <a:srgbClr val="FF3F3F">
                    <a:satMod val="155000"/>
                  </a:srgbClr>
                </a:solidFill>
                <a:prstDash val="solid"/>
              </a:ln>
              <a:solidFill>
                <a:srgbClr val="00B0F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95646" y="0"/>
            <a:ext cx="56607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 равновесия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Box 2"/>
          <p:cNvSpPr txBox="1">
            <a:spLocks noChangeArrowheads="1"/>
          </p:cNvSpPr>
          <p:nvPr/>
        </p:nvSpPr>
        <p:spPr bwMode="auto">
          <a:xfrm>
            <a:off x="683568" y="1052736"/>
            <a:ext cx="7610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</a:rPr>
              <a:t>Нарушение и ослабление слуха может быть вызвано: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772816"/>
            <a:ext cx="495680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  <a:cs typeface="+mn-cs"/>
              </a:rPr>
              <a:t>1. Внутренними изменениями</a:t>
            </a:r>
          </a:p>
        </p:txBody>
      </p:sp>
      <p:sp>
        <p:nvSpPr>
          <p:cNvPr id="54277" name="TextBox 4"/>
          <p:cNvSpPr txBox="1">
            <a:spLocks noChangeArrowheads="1"/>
          </p:cNvSpPr>
          <p:nvPr/>
        </p:nvSpPr>
        <p:spPr bwMode="auto">
          <a:xfrm>
            <a:off x="251520" y="3573016"/>
            <a:ext cx="30963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Повреждение слухового нерва     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699792" y="4149080"/>
            <a:ext cx="649288" cy="0"/>
          </a:xfrm>
          <a:prstGeom prst="straightConnector1">
            <a:avLst/>
          </a:prstGeom>
          <a:ln w="222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9" name="TextBox 7"/>
          <p:cNvSpPr txBox="1">
            <a:spLocks noChangeArrowheads="1"/>
          </p:cNvSpPr>
          <p:nvPr/>
        </p:nvSpPr>
        <p:spPr bwMode="auto">
          <a:xfrm>
            <a:off x="3707904" y="3645024"/>
            <a:ext cx="46085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Нарушение передачи импульса в слуховую зону коры</a:t>
            </a:r>
          </a:p>
        </p:txBody>
      </p:sp>
      <p:sp>
        <p:nvSpPr>
          <p:cNvPr id="54280" name="TextBox 8"/>
          <p:cNvSpPr txBox="1">
            <a:spLocks noChangeArrowheads="1"/>
          </p:cNvSpPr>
          <p:nvPr/>
        </p:nvSpPr>
        <p:spPr bwMode="auto">
          <a:xfrm>
            <a:off x="179512" y="5013176"/>
            <a:ext cx="27241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Образование «серной» пробки в наружном слуховом проходе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131840" y="5877272"/>
            <a:ext cx="649288" cy="0"/>
          </a:xfrm>
          <a:prstGeom prst="straightConnector1">
            <a:avLst/>
          </a:prstGeom>
          <a:ln w="222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82" name="TextBox 9"/>
          <p:cNvSpPr txBox="1">
            <a:spLocks noChangeArrowheads="1"/>
          </p:cNvSpPr>
          <p:nvPr/>
        </p:nvSpPr>
        <p:spPr bwMode="auto">
          <a:xfrm>
            <a:off x="3851920" y="5301208"/>
            <a:ext cx="54726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Нарушение передачи звуковых колебаний к внутреннему уху</a:t>
            </a:r>
          </a:p>
        </p:txBody>
      </p:sp>
      <p:pic>
        <p:nvPicPr>
          <p:cNvPr id="5429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700808"/>
            <a:ext cx="2160240" cy="159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539552" y="188640"/>
            <a:ext cx="77848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Экология и гигиена слуха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052736"/>
            <a:ext cx="69847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+mn-lt"/>
                <a:cs typeface="+mn-cs"/>
              </a:rPr>
              <a:t>2. Внешними факторами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88640"/>
            <a:ext cx="77848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Экология и гигиена слуха</a:t>
            </a:r>
          </a:p>
        </p:txBody>
      </p:sp>
      <p:sp>
        <p:nvSpPr>
          <p:cNvPr id="4" name="TextBox 16"/>
          <p:cNvSpPr txBox="1">
            <a:spLocks noChangeArrowheads="1"/>
          </p:cNvSpPr>
          <p:nvPr/>
        </p:nvSpPr>
        <p:spPr bwMode="auto">
          <a:xfrm>
            <a:off x="467544" y="1772816"/>
            <a:ext cx="26642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Патогенные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микроорганизмы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(воспаление среднего уха)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708920"/>
            <a:ext cx="1080120" cy="168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5508104" y="1628800"/>
            <a:ext cx="31398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Сильные резкие звуки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(разрыв барабанной перепонки)</a:t>
            </a:r>
          </a:p>
        </p:txBody>
      </p:sp>
      <p:sp>
        <p:nvSpPr>
          <p:cNvPr id="8" name="TextBox 17"/>
          <p:cNvSpPr txBox="1">
            <a:spLocks noChangeArrowheads="1"/>
          </p:cNvSpPr>
          <p:nvPr/>
        </p:nvSpPr>
        <p:spPr bwMode="auto">
          <a:xfrm>
            <a:off x="4679504" y="4437112"/>
            <a:ext cx="446449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Попадание в наружный слуховой проход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инородных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тел и насекомых (клещ, оса)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(повреждение барабанной перепонки, отек среднего уха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467544" y="4653136"/>
            <a:ext cx="37444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Постоянные громкие шумы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(потеря эластичности барабанной перепонки</a:t>
            </a:r>
          </a:p>
        </p:txBody>
      </p:sp>
      <p:sp>
        <p:nvSpPr>
          <p:cNvPr id="10" name="Стрелка влево 9"/>
          <p:cNvSpPr/>
          <p:nvPr/>
        </p:nvSpPr>
        <p:spPr>
          <a:xfrm rot="8640988" flipV="1">
            <a:off x="2791543" y="4036002"/>
            <a:ext cx="690151" cy="2913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 rot="12917416">
            <a:off x="2859588" y="3026680"/>
            <a:ext cx="688521" cy="2736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 rot="2337214" flipV="1">
            <a:off x="5312315" y="3946771"/>
            <a:ext cx="700198" cy="2692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 rot="19157874" flipV="1">
            <a:off x="5291014" y="3096916"/>
            <a:ext cx="610160" cy="2230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772816"/>
            <a:ext cx="831641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  <a:cs typeface="+mn-cs"/>
              </a:rPr>
              <a:t>1. Пытаться достать посторонние предметы из ушного прохода самостоятельно.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  <a:cs typeface="+mn-cs"/>
              </a:rPr>
              <a:t>2. Слушать очень громкую музыку.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  <a:cs typeface="+mn-cs"/>
              </a:rPr>
              <a:t>3. При сильных, резких звуках держать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  <a:cs typeface="+mn-cs"/>
              </a:rPr>
              <a:t>рот закрытым.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  <a:cs typeface="+mn-cs"/>
              </a:rPr>
              <a:t>4. При сильном ветре и минусовой температуре ходить без головного убора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260648"/>
            <a:ext cx="26899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НЕЛЬЗЯ: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http://im7-tub-ru.yandex.net/i?id=216545466-5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157192"/>
            <a:ext cx="2009775" cy="1428750"/>
          </a:xfrm>
          <a:prstGeom prst="rect">
            <a:avLst/>
          </a:prstGeom>
          <a:noFill/>
        </p:spPr>
      </p:pic>
      <p:pic>
        <p:nvPicPr>
          <p:cNvPr id="2054" name="Picture 6" descr="http://im7-tub-ru.yandex.net/i?id=183762727-0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60648"/>
            <a:ext cx="1724025" cy="1428750"/>
          </a:xfrm>
          <a:prstGeom prst="rect">
            <a:avLst/>
          </a:prstGeom>
          <a:noFill/>
        </p:spPr>
      </p:pic>
      <p:pic>
        <p:nvPicPr>
          <p:cNvPr id="2056" name="Picture 8" descr="http://im2-tub-ru.yandex.net/i?id=401144608-43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4653136"/>
            <a:ext cx="1364357" cy="1811093"/>
          </a:xfrm>
          <a:prstGeom prst="rect">
            <a:avLst/>
          </a:prstGeom>
          <a:noFill/>
        </p:spPr>
      </p:pic>
      <p:pic>
        <p:nvPicPr>
          <p:cNvPr id="2058" name="Picture 10" descr="http://im2-tub-ru.yandex.net/i?id=59745823-54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5013176"/>
            <a:ext cx="2143125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672082"/>
            <a:ext cx="828092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Arial" pitchFamily="34" charset="0"/>
              </a:rPr>
              <a:t>Найдите ошибки в приведенном тексте. Укажите номера предложений, в которых они сделаны, объясните их.</a:t>
            </a:r>
            <a:endParaRPr lang="ru-RU" sz="3200" b="1" dirty="0" smtClean="0">
              <a:solidFill>
                <a:srgbClr val="C00000"/>
              </a:solidFill>
              <a:latin typeface="+mj-lt"/>
              <a:cs typeface="Arial" pitchFamily="34" charset="0"/>
            </a:endParaRPr>
          </a:p>
          <a:p>
            <a:pPr marL="0" marR="0" lvl="0" indent="133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1. Орган слуха позволяет человеку различать звуки и шумы. 2. В органе слуха различают наружное, среднее и внутреннее ухо. 3. Наружное и среднее ухо разделено перепонкой овального окна. 4. В полости среднего уха расположены улитка и орган равновесия. 5. Нервные импульсы по слуховому нерву поступают в затылочную долю коры больших полушарий и анализируются.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0"/>
            <a:ext cx="81369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Установите, в какой последовательности располагаются органы слухового анализатора, через которые звуковые колебания достигают рецепторов органа слуха: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002060"/>
                </a:solidFill>
              </a:rPr>
              <a:t>А) наружное ухо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Б) перепонка овального окна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В) слуховые косточки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Г) барабанная перепонка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Д) жидкость в улитке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Е) рецепторы органа слуха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340768"/>
            <a:ext cx="63904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ru-RU" sz="3600" b="1" dirty="0" smtClean="0">
                <a:solidFill>
                  <a:srgbClr val="C00000"/>
                </a:solidFill>
              </a:rPr>
              <a:t>Почему при подъеме и посадке самолета предлагают леденцы?</a:t>
            </a:r>
          </a:p>
          <a:p>
            <a:pPr marL="742950" indent="-742950">
              <a:buAutoNum type="arabicPeriod"/>
            </a:pPr>
            <a:r>
              <a:rPr lang="ru-RU" sz="3600" b="1" dirty="0" smtClean="0">
                <a:solidFill>
                  <a:srgbClr val="C00000"/>
                </a:solidFill>
              </a:rPr>
              <a:t>Каково значение органа слуха и вестибулярного аппарата?</a:t>
            </a:r>
          </a:p>
          <a:p>
            <a:r>
              <a:rPr lang="ru-RU" sz="3600" dirty="0" smtClean="0">
                <a:solidFill>
                  <a:srgbClr val="C00000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0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Список литературы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060848"/>
            <a:ext cx="8496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Анатомия и физиология детей и подростков: Учеб. пособие для студ. </a:t>
            </a:r>
            <a:r>
              <a:rPr lang="ru-RU" b="1" dirty="0" err="1" smtClean="0">
                <a:solidFill>
                  <a:srgbClr val="002060"/>
                </a:solidFill>
              </a:rPr>
              <a:t>пед</a:t>
            </a:r>
            <a:r>
              <a:rPr lang="ru-RU" b="1" dirty="0" smtClean="0">
                <a:solidFill>
                  <a:srgbClr val="002060"/>
                </a:solidFill>
              </a:rPr>
              <a:t>. вузов /</a:t>
            </a:r>
            <a:r>
              <a:rPr lang="ru-RU" b="1" dirty="0" err="1" smtClean="0">
                <a:solidFill>
                  <a:srgbClr val="002060"/>
                </a:solidFill>
              </a:rPr>
              <a:t>М.Р.Сапин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З.Г.Брыксина</a:t>
            </a:r>
            <a:r>
              <a:rPr lang="ru-RU" b="1" dirty="0" smtClean="0">
                <a:solidFill>
                  <a:srgbClr val="002060"/>
                </a:solidFill>
              </a:rPr>
              <a:t>. – 4-е изд., </a:t>
            </a:r>
            <a:r>
              <a:rPr lang="ru-RU" b="1" dirty="0" err="1" smtClean="0">
                <a:solidFill>
                  <a:srgbClr val="002060"/>
                </a:solidFill>
              </a:rPr>
              <a:t>перераб</a:t>
            </a:r>
            <a:r>
              <a:rPr lang="ru-RU" b="1" dirty="0" smtClean="0">
                <a:solidFill>
                  <a:srgbClr val="002060"/>
                </a:solidFill>
              </a:rPr>
              <a:t>. и доп. – М.: Издательский центр «Академия», 2005. – 432 с.</a:t>
            </a:r>
          </a:p>
          <a:p>
            <a:pPr marL="342900" indent="-342900">
              <a:buAutoNum type="arabicPeriod"/>
            </a:pPr>
            <a:r>
              <a:rPr lang="ru-RU" b="1" dirty="0" err="1" smtClean="0">
                <a:solidFill>
                  <a:srgbClr val="002060"/>
                </a:solidFill>
              </a:rPr>
              <a:t>Шустанова</a:t>
            </a:r>
            <a:r>
              <a:rPr lang="ru-RU" b="1" dirty="0" smtClean="0">
                <a:solidFill>
                  <a:srgbClr val="002060"/>
                </a:solidFill>
              </a:rPr>
              <a:t> Т.А. Репетитор по биологии: готовимся к ЕГЭ и ГИА.//4-е издание – </a:t>
            </a:r>
            <a:r>
              <a:rPr lang="ru-RU" b="1" dirty="0" err="1" smtClean="0">
                <a:solidFill>
                  <a:srgbClr val="002060"/>
                </a:solidFill>
              </a:rPr>
              <a:t>Р.н</a:t>
            </a:r>
            <a:r>
              <a:rPr lang="ru-RU" b="1" dirty="0" smtClean="0">
                <a:solidFill>
                  <a:srgbClr val="002060"/>
                </a:solidFill>
              </a:rPr>
              <a:t>/Д., 2012. – 539 с.</a:t>
            </a:r>
          </a:p>
          <a:p>
            <a:pPr marL="342900" indent="-342900">
              <a:buAutoNum type="arabicPeriod"/>
            </a:pPr>
            <a:r>
              <a:rPr lang="en-US" u="sng" dirty="0" smtClean="0">
                <a:hlinkClick r:id="rId2"/>
              </a:rPr>
              <a:t>http://analizator.ucoz.ru/index/0-7</a:t>
            </a:r>
            <a:endParaRPr lang="ru-RU" u="sng" dirty="0" smtClean="0"/>
          </a:p>
          <a:p>
            <a:pPr marL="342900" indent="-342900">
              <a:buFontTx/>
              <a:buAutoNum type="arabicPeriod"/>
            </a:pPr>
            <a:r>
              <a:rPr lang="en-US" u="sng" dirty="0" smtClean="0">
                <a:hlinkClick r:id="rId3"/>
              </a:rPr>
              <a:t>http://liceum.secna.ru/bl/projects/barnaul2007/borovkov/s_sens_sluh.html</a:t>
            </a:r>
            <a:endParaRPr lang="ru-RU" dirty="0" smtClean="0"/>
          </a:p>
          <a:p>
            <a:pPr marL="342900" indent="-342900">
              <a:buAutoNum type="arabicPeriod"/>
            </a:pPr>
            <a:endParaRPr lang="ru-RU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endParaRPr lang="ru-RU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700808"/>
            <a:ext cx="84604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Обучающие: сформировать знания о слуховом анализаторе и органе равновесия; освоить основные правила гигиены органов слуха;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Развивающие: развивать логическое и аналитическое мышление; уметь анализировать информацию;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Воспитательные:  воспитать уважительное отношение к своему здоровью.</a:t>
            </a: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404664"/>
            <a:ext cx="38167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Цели урока: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627784" y="0"/>
            <a:ext cx="42483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Анализаторы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908720"/>
            <a:ext cx="8482013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Анализаторы</a:t>
            </a:r>
            <a:r>
              <a:rPr lang="ru-RU" sz="2800" dirty="0">
                <a:latin typeface="+mn-lt"/>
                <a:cs typeface="+mn-cs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+mn-cs"/>
              </a:rPr>
              <a:t>– это системы чувствительных нервных образований, воспринимающих и </a:t>
            </a:r>
            <a:r>
              <a:rPr lang="ru-RU" sz="2800" b="1" dirty="0">
                <a:solidFill>
                  <a:srgbClr val="002060"/>
                </a:solidFill>
              </a:rPr>
              <a:t>а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cs typeface="+mn-cs"/>
              </a:rPr>
              <a:t>нализирующих 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+mn-cs"/>
              </a:rPr>
              <a:t>различные внешние и внутренние раздражения.</a:t>
            </a:r>
          </a:p>
        </p:txBody>
      </p:sp>
      <p:sp>
        <p:nvSpPr>
          <p:cNvPr id="43012" name="Control 1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pic>
        <p:nvPicPr>
          <p:cNvPr id="43013" name="Picture 3" descr="C:\Program Files\Образовательные комплексы\Биология, 8 кл. Человек\edu_r75_bio8\data\res\resD458647D-0A01-022A-0121-6F5A88F83BF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348880"/>
            <a:ext cx="2040855" cy="151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2511557"/>
            <a:ext cx="1008112" cy="158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941168"/>
            <a:ext cx="1728192" cy="130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5308756"/>
            <a:ext cx="2232248" cy="129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4478999"/>
            <a:ext cx="1296144" cy="153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2423850"/>
            <a:ext cx="1296144" cy="136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право 10"/>
          <p:cNvSpPr/>
          <p:nvPr/>
        </p:nvSpPr>
        <p:spPr>
          <a:xfrm>
            <a:off x="2822575" y="2465388"/>
            <a:ext cx="1965325" cy="117475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 rot="16200000">
            <a:off x="2442624" y="2606048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верх 24"/>
          <p:cNvSpPr/>
          <p:nvPr/>
        </p:nvSpPr>
        <p:spPr>
          <a:xfrm rot="13962332">
            <a:off x="2658648" y="426223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верх 25"/>
          <p:cNvSpPr/>
          <p:nvPr/>
        </p:nvSpPr>
        <p:spPr>
          <a:xfrm rot="10800000">
            <a:off x="4355976" y="4221088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верх 26"/>
          <p:cNvSpPr/>
          <p:nvPr/>
        </p:nvSpPr>
        <p:spPr>
          <a:xfrm rot="5400000">
            <a:off x="6209410" y="2655179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верх 27"/>
          <p:cNvSpPr/>
          <p:nvPr/>
        </p:nvSpPr>
        <p:spPr>
          <a:xfrm rot="8535729">
            <a:off x="6332897" y="4123049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3808" y="1556792"/>
            <a:ext cx="3672408" cy="903982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Периферический отдел (рецептор)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564904"/>
            <a:ext cx="28803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43808" y="3356992"/>
            <a:ext cx="3816424" cy="936104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Проводниковый отдел (чувствительные нервы)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365104"/>
            <a:ext cx="28803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915816" y="5157192"/>
            <a:ext cx="3888432" cy="1005582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Центральный отдел (специальные зоны коры больших полушарий)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188640"/>
            <a:ext cx="581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Части анализатора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http://im4-tub-ru.yandex.net/i?id=201639792-0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41326"/>
            <a:ext cx="1728192" cy="1728192"/>
          </a:xfrm>
          <a:prstGeom prst="rect">
            <a:avLst/>
          </a:prstGeom>
          <a:noFill/>
        </p:spPr>
      </p:pic>
      <p:pic>
        <p:nvPicPr>
          <p:cNvPr id="2052" name="Picture 4" descr="http://im7-tub-ru.yandex.net/i?id=10524900-37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2996952"/>
            <a:ext cx="1905000" cy="1428750"/>
          </a:xfrm>
          <a:prstGeom prst="rect">
            <a:avLst/>
          </a:prstGeom>
          <a:noFill/>
        </p:spPr>
      </p:pic>
      <p:pic>
        <p:nvPicPr>
          <p:cNvPr id="2054" name="Picture 6" descr="http://im0-tub-ru.yandex.net/i?id=273826681-06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653136"/>
            <a:ext cx="198120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Сонечка\Pictures\resD458C22E-0A01-022A-0100-607D4B18D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4824536" cy="490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64088" y="1412776"/>
            <a:ext cx="331236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+mn-lt"/>
                <a:cs typeface="+mn-cs"/>
              </a:rPr>
              <a:t>Два уха 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+mn-cs"/>
              </a:rPr>
              <a:t>обеспечивают бинауральный слух, т.е. </a:t>
            </a:r>
            <a:r>
              <a:rPr lang="ru-RU" sz="2800" b="1" dirty="0" err="1">
                <a:solidFill>
                  <a:srgbClr val="002060"/>
                </a:solidFill>
                <a:latin typeface="+mn-lt"/>
                <a:cs typeface="+mn-cs"/>
              </a:rPr>
              <a:t>слышание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+mn-cs"/>
              </a:rPr>
              <a:t> двумя ушами.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+mn-lt"/>
                <a:cs typeface="+mn-cs"/>
              </a:rPr>
              <a:t>Это 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+mn-cs"/>
              </a:rPr>
              <a:t>позволяет определить направление звука</a:t>
            </a:r>
            <a:r>
              <a:rPr lang="ru-RU" sz="2800" dirty="0">
                <a:solidFill>
                  <a:srgbClr val="002060"/>
                </a:solidFill>
                <a:latin typeface="+mn-lt"/>
                <a:cs typeface="+mn-cs"/>
              </a:rPr>
              <a:t>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21749" y="260648"/>
            <a:ext cx="55129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Анализатор слуха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5373216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Человек способен различать боле 400 000 разных звуков.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700808"/>
            <a:ext cx="2736304" cy="6012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</a:rPr>
              <a:t>физическая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1700808"/>
            <a:ext cx="3384376" cy="6012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</a:rPr>
              <a:t>физиологическая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404664"/>
            <a:ext cx="67428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Характеристика звука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2780928"/>
            <a:ext cx="1328737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частота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3861048"/>
            <a:ext cx="1330325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сила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941168"/>
            <a:ext cx="3024336" cy="5746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звуковой спектр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660232" y="2852936"/>
            <a:ext cx="13844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высота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3933056"/>
            <a:ext cx="2480866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громкость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20272" y="5013176"/>
            <a:ext cx="1328738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тембр</a:t>
            </a:r>
          </a:p>
        </p:txBody>
      </p:sp>
      <p:pic>
        <p:nvPicPr>
          <p:cNvPr id="1026" name="Picture 2" descr="http://im5-tub-ru.yandex.net/i?id=394949795-5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212976"/>
            <a:ext cx="1728192" cy="1630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Сила звука измеряется в децибелах. Вот некоторые звуки, оцениваемые в этих единицах:</a:t>
            </a:r>
          </a:p>
          <a:p>
            <a:r>
              <a:rPr lang="ru-RU" sz="2200" b="1" dirty="0" smtClean="0">
                <a:solidFill>
                  <a:schemeClr val="tx2"/>
                </a:solidFill>
              </a:rPr>
              <a:t>0 - абсолютная тишина</a:t>
            </a:r>
          </a:p>
          <a:p>
            <a:r>
              <a:rPr lang="ru-RU" sz="2200" b="1" dirty="0" smtClean="0">
                <a:solidFill>
                  <a:schemeClr val="tx2"/>
                </a:solidFill>
              </a:rPr>
              <a:t>10 - шелест падающих с дерева листьев</a:t>
            </a:r>
          </a:p>
          <a:p>
            <a:r>
              <a:rPr lang="ru-RU" sz="2200" b="1" dirty="0" smtClean="0">
                <a:solidFill>
                  <a:schemeClr val="tx2"/>
                </a:solidFill>
              </a:rPr>
              <a:t>20 - шепот</a:t>
            </a:r>
          </a:p>
          <a:p>
            <a:r>
              <a:rPr lang="ru-RU" sz="2200" b="1" dirty="0" smtClean="0">
                <a:solidFill>
                  <a:schemeClr val="tx2"/>
                </a:solidFill>
              </a:rPr>
              <a:t>30 - звуки в тихом жилом квартале</a:t>
            </a:r>
          </a:p>
          <a:p>
            <a:r>
              <a:rPr lang="ru-RU" sz="2200" b="1" dirty="0" smtClean="0">
                <a:solidFill>
                  <a:schemeClr val="tx2"/>
                </a:solidFill>
              </a:rPr>
              <a:t>40 - тиканье будильника</a:t>
            </a:r>
          </a:p>
          <a:p>
            <a:r>
              <a:rPr lang="ru-RU" sz="2200" b="1" dirty="0" smtClean="0">
                <a:solidFill>
                  <a:schemeClr val="tx2"/>
                </a:solidFill>
              </a:rPr>
              <a:t>50 - почти бесшумный автомобиль</a:t>
            </a:r>
          </a:p>
          <a:p>
            <a:r>
              <a:rPr lang="ru-RU" sz="2200" b="1" dirty="0" smtClean="0">
                <a:solidFill>
                  <a:schemeClr val="tx2"/>
                </a:solidFill>
              </a:rPr>
              <a:t>60 - обычная беседа</a:t>
            </a:r>
          </a:p>
          <a:p>
            <a:r>
              <a:rPr lang="ru-RU" sz="2200" b="1" dirty="0" smtClean="0">
                <a:solidFill>
                  <a:schemeClr val="tx2"/>
                </a:solidFill>
              </a:rPr>
              <a:t>70 - максимальная громкость телевизора</a:t>
            </a:r>
          </a:p>
          <a:p>
            <a:r>
              <a:rPr lang="ru-RU" sz="2200" b="1" dirty="0" smtClean="0">
                <a:solidFill>
                  <a:schemeClr val="tx2"/>
                </a:solidFill>
              </a:rPr>
              <a:t>80 - шум машинок в большом машинописном бюро</a:t>
            </a:r>
          </a:p>
          <a:p>
            <a:r>
              <a:rPr lang="ru-RU" sz="2200" b="1" dirty="0" smtClean="0">
                <a:solidFill>
                  <a:schemeClr val="tx2"/>
                </a:solidFill>
              </a:rPr>
              <a:t>90 - шум, издаваемый большим грузовиком</a:t>
            </a:r>
          </a:p>
          <a:p>
            <a:r>
              <a:rPr lang="ru-RU" sz="2200" b="1" dirty="0" smtClean="0">
                <a:solidFill>
                  <a:schemeClr val="tx2"/>
                </a:solidFill>
              </a:rPr>
              <a:t>100 - интенсивное дорожное движение</a:t>
            </a:r>
          </a:p>
          <a:p>
            <a:r>
              <a:rPr lang="ru-RU" sz="2200" b="1" dirty="0" smtClean="0">
                <a:solidFill>
                  <a:schemeClr val="tx2"/>
                </a:solidFill>
              </a:rPr>
              <a:t>110 - рок-музыка в исполнении оркестра</a:t>
            </a:r>
          </a:p>
          <a:p>
            <a:r>
              <a:rPr lang="ru-RU" sz="2200" b="1" dirty="0" smtClean="0">
                <a:solidFill>
                  <a:schemeClr val="tx2"/>
                </a:solidFill>
              </a:rPr>
              <a:t>120 - гром</a:t>
            </a:r>
          </a:p>
          <a:p>
            <a:r>
              <a:rPr lang="ru-RU" sz="2200" b="1" dirty="0" smtClean="0">
                <a:solidFill>
                  <a:schemeClr val="tx2"/>
                </a:solidFill>
              </a:rPr>
              <a:t>130 - мотор без глушителя</a:t>
            </a:r>
          </a:p>
          <a:p>
            <a:r>
              <a:rPr lang="ru-RU" sz="2200" b="1" dirty="0" smtClean="0">
                <a:solidFill>
                  <a:schemeClr val="tx2"/>
                </a:solidFill>
              </a:rPr>
              <a:t>140 - работающий двигатель реактивного самолета</a:t>
            </a:r>
          </a:p>
          <a:p>
            <a:r>
              <a:rPr lang="ru-RU" sz="2200" b="1" dirty="0" smtClean="0">
                <a:solidFill>
                  <a:schemeClr val="tx2"/>
                </a:solidFill>
              </a:rPr>
              <a:t>Если вы обсуждаете эту книгу со своим коллегой, то голос звучит </a:t>
            </a:r>
            <a:r>
              <a:rPr lang="ru-RU" sz="2400" b="1" dirty="0" smtClean="0">
                <a:solidFill>
                  <a:schemeClr val="tx2"/>
                </a:solidFill>
              </a:rPr>
              <a:t>с силой 60 </a:t>
            </a:r>
            <a:r>
              <a:rPr lang="ru-RU" sz="2200" b="1" dirty="0" smtClean="0">
                <a:solidFill>
                  <a:schemeClr val="tx2"/>
                </a:solidFill>
              </a:rPr>
              <a:t>децибел.</a:t>
            </a:r>
            <a:endParaRPr lang="ru-RU" sz="22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Vovan\Documents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548680"/>
            <a:ext cx="1905000" cy="1428750"/>
          </a:xfrm>
          <a:prstGeom prst="rect">
            <a:avLst/>
          </a:prstGeom>
          <a:noFill/>
        </p:spPr>
      </p:pic>
      <p:pic>
        <p:nvPicPr>
          <p:cNvPr id="1027" name="Picture 3" descr="C:\Users\Vovan\Documents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2132856"/>
            <a:ext cx="1428750" cy="1428750"/>
          </a:xfrm>
          <a:prstGeom prst="rect">
            <a:avLst/>
          </a:prstGeom>
          <a:noFill/>
        </p:spPr>
      </p:pic>
      <p:pic>
        <p:nvPicPr>
          <p:cNvPr id="1028" name="Picture 4" descr="C:\Users\Vovan\Documents\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005064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51520" y="188640"/>
          <a:ext cx="8640960" cy="6124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76375" y="2133600"/>
          <a:ext cx="6096000" cy="111125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2000"/>
                <a:gridCol w="2032000"/>
                <a:gridCol w="2032000"/>
              </a:tblGrid>
              <a:tr h="37041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Части уха</a:t>
                      </a:r>
                      <a:endParaRPr lang="ru-RU" sz="1800" dirty="0"/>
                    </a:p>
                  </a:txBody>
                  <a:tcPr marT="45668" marB="456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Строение</a:t>
                      </a:r>
                      <a:endParaRPr lang="ru-RU" sz="1800" dirty="0"/>
                    </a:p>
                  </a:txBody>
                  <a:tcPr marT="45668" marB="456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Функции</a:t>
                      </a:r>
                      <a:endParaRPr lang="ru-RU" sz="1800" dirty="0"/>
                    </a:p>
                  </a:txBody>
                  <a:tcPr marT="45668" marB="45668"/>
                </a:tc>
              </a:tr>
              <a:tr h="370417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668" marB="4566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668" marB="4566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668" marB="45668"/>
                </a:tc>
              </a:tr>
              <a:tr h="370417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668" marB="4566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668" marB="4566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668" marB="45668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42089"/>
                <a:gridCol w="3317735"/>
                <a:gridCol w="3884176"/>
              </a:tblGrid>
              <a:tr h="44243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Части уха</a:t>
                      </a:r>
                      <a:endParaRPr lang="ru-RU" sz="1800" dirty="0"/>
                    </a:p>
                  </a:txBody>
                  <a:tcPr marL="91429" marR="9142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Строение</a:t>
                      </a:r>
                      <a:endParaRPr lang="ru-RU" sz="1800" dirty="0"/>
                    </a:p>
                  </a:txBody>
                  <a:tcPr marL="91429" marR="9142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Функции</a:t>
                      </a:r>
                      <a:endParaRPr lang="ru-RU" sz="1800" dirty="0"/>
                    </a:p>
                  </a:txBody>
                  <a:tcPr marL="91429" marR="91429" marT="45713" marB="45713"/>
                </a:tc>
              </a:tr>
              <a:tr h="276532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Наружное ухо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13" marB="45713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Ушная раковина, наружный слуховой проход, барабанная перепонка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13" marB="45713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Защитная (выделение «серы»). Улавливает и проводит звуки.</a:t>
                      </a:r>
                    </a:p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Звуковые волны колеблют барабанную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</a:rPr>
                        <a:t> перепонку, а она – слуховые косточки.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13" marB="45713"/>
                </a:tc>
              </a:tr>
              <a:tr h="365023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Среднее ухо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13" marB="45713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Слуховые косточки ( молоточек, наковальня, стремечко), Евстахиева труба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13" marB="45713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Слуховые косточки проводят и усиливают звуковые колебания в 50 раз. Евстахиева труба, соединенная с носоглоткой, обеспечивает выравнивание давления на барабанную перепонку.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13" marB="4571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928</Words>
  <Application>Microsoft Office PowerPoint</Application>
  <PresentationFormat>Экран (4:3)</PresentationFormat>
  <Paragraphs>116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Vovan</dc:creator>
  <cp:lastModifiedBy>Vovan</cp:lastModifiedBy>
  <cp:revision>8</cp:revision>
  <dcterms:created xsi:type="dcterms:W3CDTF">2013-11-13T15:09:18Z</dcterms:created>
  <dcterms:modified xsi:type="dcterms:W3CDTF">2013-11-26T17:49:08Z</dcterms:modified>
</cp:coreProperties>
</file>