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77" r:id="rId9"/>
    <p:sldId id="278" r:id="rId10"/>
    <p:sldId id="262" r:id="rId11"/>
    <p:sldId id="260" r:id="rId12"/>
    <p:sldId id="261" r:id="rId13"/>
    <p:sldId id="279" r:id="rId14"/>
    <p:sldId id="282" r:id="rId15"/>
    <p:sldId id="265" r:id="rId16"/>
    <p:sldId id="266" r:id="rId17"/>
    <p:sldId id="264" r:id="rId18"/>
    <p:sldId id="267" r:id="rId19"/>
    <p:sldId id="268" r:id="rId20"/>
    <p:sldId id="269" r:id="rId21"/>
    <p:sldId id="270" r:id="rId22"/>
    <p:sldId id="263" r:id="rId23"/>
    <p:sldId id="271" r:id="rId24"/>
    <p:sldId id="272" r:id="rId25"/>
    <p:sldId id="273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Молекулярные процессы синтеза у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СЕНЕБЬЕ Жан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857232"/>
            <a:ext cx="4829180" cy="55721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Открыл явление воздушного питания растений (фотосинтеза)в 1782 году. </a:t>
            </a:r>
          </a:p>
          <a:p>
            <a:r>
              <a:rPr lang="ru-RU" dirty="0" smtClean="0"/>
              <a:t>Экспериментально доказал, что углерод в растениях образуется из углекислого газа, который под влиянием света разлагается в зеленых организмах растений с выделением кислорода. </a:t>
            </a:r>
          </a:p>
          <a:p>
            <a:r>
              <a:rPr lang="ru-RU" dirty="0" smtClean="0"/>
              <a:t>Изучал с помощью сконструированного им прибора (колокол </a:t>
            </a:r>
            <a:r>
              <a:rPr lang="ru-RU" dirty="0" err="1" smtClean="0"/>
              <a:t>Сенебье</a:t>
            </a:r>
            <a:r>
              <a:rPr lang="ru-RU" dirty="0" smtClean="0"/>
              <a:t>), влияние света различных областей спектра на фотосинтез. </a:t>
            </a:r>
            <a:endParaRPr lang="ru-RU" dirty="0"/>
          </a:p>
        </p:txBody>
      </p:sp>
      <p:pic>
        <p:nvPicPr>
          <p:cNvPr id="31746" name="Picture 2" descr="http://persons-info.com/userfiles/image/persons/10000-20000/12000-13000/12070/SENEBE_Z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30678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/>
          <a:lstStyle/>
          <a:p>
            <a:r>
              <a:rPr lang="ru-RU" dirty="0" err="1" smtClean="0"/>
              <a:t>Юлиус</a:t>
            </a:r>
            <a:r>
              <a:rPr lang="ru-RU" dirty="0" smtClean="0"/>
              <a:t> Майер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58" y="5643578"/>
            <a:ext cx="8215370" cy="1054089"/>
          </a:xfrm>
        </p:spPr>
        <p:txBody>
          <a:bodyPr/>
          <a:lstStyle/>
          <a:p>
            <a:r>
              <a:rPr lang="ru-RU" dirty="0" smtClean="0"/>
              <a:t>Предположили, что зеленые растения поглощают лучистую энергию и превращают ее в химическую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29190" y="1285860"/>
            <a:ext cx="4041775" cy="639762"/>
          </a:xfrm>
        </p:spPr>
        <p:txBody>
          <a:bodyPr/>
          <a:lstStyle/>
          <a:p>
            <a:r>
              <a:rPr lang="ru-RU" dirty="0" smtClean="0"/>
              <a:t>Герман Гельмгольц</a:t>
            </a:r>
            <a:endParaRPr lang="ru-RU" dirty="0"/>
          </a:p>
        </p:txBody>
      </p:sp>
      <p:pic>
        <p:nvPicPr>
          <p:cNvPr id="29698" name="Picture 2" descr="http://www.physchem.chimfak.rsu.ru/Source/History/Persones/photos/M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86339"/>
            <a:ext cx="2714644" cy="3796705"/>
          </a:xfrm>
          <a:prstGeom prst="rect">
            <a:avLst/>
          </a:prstGeom>
          <a:noFill/>
        </p:spPr>
      </p:pic>
      <p:pic>
        <p:nvPicPr>
          <p:cNvPr id="29700" name="Picture 4" descr="http://www.nedug.ru/common/data/pub/images/articles/76559/normal.jpg"/>
          <p:cNvPicPr>
            <a:picLocks noChangeAspect="1" noChangeArrowheads="1"/>
          </p:cNvPicPr>
          <p:nvPr/>
        </p:nvPicPr>
        <p:blipFill>
          <a:blip r:embed="rId3" cstate="print"/>
          <a:srcRect b="19999"/>
          <a:stretch>
            <a:fillRect/>
          </a:stretch>
        </p:blipFill>
        <p:spPr bwMode="auto">
          <a:xfrm>
            <a:off x="5000628" y="1857364"/>
            <a:ext cx="305692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Климент</a:t>
            </a:r>
            <a:r>
              <a:rPr lang="ru-RU" b="0" dirty="0" smtClean="0"/>
              <a:t> Аркадьевич Тимирязев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1875 году доказал, что хлорофилл непосредственно участвует в процессе фотосинтеза и что в хлоропласте лучистая энергия Солнца превращается в химическую энергию углеводов</a:t>
            </a:r>
            <a:endParaRPr lang="ru-RU" dirty="0"/>
          </a:p>
        </p:txBody>
      </p:sp>
      <p:pic>
        <p:nvPicPr>
          <p:cNvPr id="30722" name="Picture 2" descr="http://900igr.net/datai/biologija/Kosmicheskaja-rol-zeljonykh-rastenij/0009-017-Kliment-Arkadevich-Timirjazev-1843-1920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427896"/>
            <a:ext cx="2893958" cy="507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>
                <a:latin typeface="Times New Roman" pitchFamily="18" charset="0"/>
              </a:rPr>
              <a:t>Интенсивность фотосинтеза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Менее 0,03% СО</a:t>
            </a:r>
            <a:r>
              <a:rPr lang="en-US" b="1">
                <a:cs typeface="Arial" charset="0"/>
              </a:rPr>
              <a:t>²</a:t>
            </a:r>
            <a:r>
              <a:rPr lang="ru-RU" b="1">
                <a:cs typeface="Arial" charset="0"/>
              </a:rPr>
              <a:t> в воздухе – интенсивность снижается.</a:t>
            </a:r>
          </a:p>
          <a:p>
            <a:r>
              <a:rPr lang="ru-RU" b="1">
                <a:cs typeface="Arial" charset="0"/>
              </a:rPr>
              <a:t>0,5% СО</a:t>
            </a:r>
            <a:r>
              <a:rPr lang="en-US" b="1">
                <a:cs typeface="Arial" charset="0"/>
              </a:rPr>
              <a:t>²</a:t>
            </a:r>
            <a:r>
              <a:rPr lang="ru-RU" b="1">
                <a:cs typeface="Arial" charset="0"/>
              </a:rPr>
              <a:t> в воздухе – интенсивность максимальная.</a:t>
            </a:r>
          </a:p>
          <a:p>
            <a:r>
              <a:rPr lang="ru-RU" b="1">
                <a:cs typeface="Arial" charset="0"/>
              </a:rPr>
              <a:t>Более 0,5% СО</a:t>
            </a:r>
            <a:r>
              <a:rPr lang="en-US" b="1">
                <a:cs typeface="Arial" charset="0"/>
              </a:rPr>
              <a:t>²</a:t>
            </a:r>
            <a:r>
              <a:rPr lang="ru-RU" b="1">
                <a:cs typeface="Arial" charset="0"/>
              </a:rPr>
              <a:t> в воздухе – интенсивность понижается.</a:t>
            </a:r>
          </a:p>
          <a:p>
            <a:r>
              <a:rPr lang="ru-RU" b="1">
                <a:cs typeface="Arial" charset="0"/>
              </a:rPr>
              <a:t>При 1% СО</a:t>
            </a:r>
            <a:r>
              <a:rPr lang="en-US" b="1">
                <a:cs typeface="Arial" charset="0"/>
              </a:rPr>
              <a:t>²</a:t>
            </a:r>
            <a:r>
              <a:rPr lang="ru-RU" b="1">
                <a:cs typeface="Arial" charset="0"/>
              </a:rPr>
              <a:t> в воздухе растение страдает.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помид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1200"/>
            <a:ext cx="3581400" cy="2336800"/>
          </a:xfrm>
          <a:prstGeom prst="rect">
            <a:avLst/>
          </a:prstGeom>
          <a:noFill/>
        </p:spPr>
      </p:pic>
      <p:pic>
        <p:nvPicPr>
          <p:cNvPr id="49157" name="Picture 5" descr="помидор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2373313"/>
            <a:ext cx="5791200" cy="3779837"/>
          </a:xfrm>
          <a:noFill/>
          <a:ln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81000" y="3733800"/>
            <a:ext cx="263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При 0,03% СО</a:t>
            </a:r>
            <a:r>
              <a:rPr lang="en-US" sz="2400" b="1" dirty="0">
                <a:cs typeface="Tahoma" pitchFamily="34" charset="0"/>
              </a:rPr>
              <a:t>²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251325" y="1557338"/>
            <a:ext cx="243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При 0,1% СО</a:t>
            </a:r>
            <a:r>
              <a:rPr lang="en-US" sz="2400" b="1">
                <a:cs typeface="Tahoma" pitchFamily="34" charset="0"/>
              </a:rPr>
              <a:t>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Светопоглощающие</a:t>
            </a:r>
            <a:r>
              <a:rPr lang="ru-RU" dirty="0" smtClean="0"/>
              <a:t> пигменты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r>
              <a:rPr lang="ru-RU" dirty="0" smtClean="0"/>
              <a:t>Пигменты желтого, оранжевого и красного цвета - </a:t>
            </a:r>
            <a:r>
              <a:rPr lang="ru-RU" dirty="0" err="1" smtClean="0"/>
              <a:t>каротиноиды</a:t>
            </a:r>
            <a:endParaRPr lang="ru-RU" dirty="0"/>
          </a:p>
        </p:txBody>
      </p:sp>
      <p:pic>
        <p:nvPicPr>
          <p:cNvPr id="34818" name="Picture 2" descr="http://fizrast.ru/images/stories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175" y="1571612"/>
            <a:ext cx="9179175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Светопоглощающие</a:t>
            </a:r>
            <a:r>
              <a:rPr lang="ru-RU" dirty="0" smtClean="0"/>
              <a:t> пигменты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Синие и сине-голубые пигменты, красные  (присутствуют у красных и сине-зеленых водорослей) - </a:t>
            </a:r>
            <a:r>
              <a:rPr lang="ru-RU" dirty="0" err="1" smtClean="0"/>
              <a:t>фикобилины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http://fizrast.ru/images/stories/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89394"/>
            <a:ext cx="7375119" cy="3768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Светопоглощающие</a:t>
            </a:r>
            <a:r>
              <a:rPr lang="ru-RU" dirty="0" smtClean="0"/>
              <a:t> пигменты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00174"/>
            <a:ext cx="4757742" cy="4643470"/>
          </a:xfrm>
        </p:spPr>
        <p:txBody>
          <a:bodyPr/>
          <a:lstStyle/>
          <a:p>
            <a:r>
              <a:rPr lang="ru-RU" dirty="0" smtClean="0"/>
              <a:t>Зеленый пигмент растений - хлорофилл</a:t>
            </a:r>
            <a:endParaRPr lang="ru-RU" dirty="0"/>
          </a:p>
        </p:txBody>
      </p:sp>
      <p:pic>
        <p:nvPicPr>
          <p:cNvPr id="33794" name="Picture 2" descr="http://www.greenlight.ascension.ru/gl/chlorop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3610365" cy="3857652"/>
          </a:xfrm>
          <a:prstGeom prst="rect">
            <a:avLst/>
          </a:prstGeom>
          <a:noFill/>
        </p:spPr>
      </p:pic>
      <p:sp>
        <p:nvSpPr>
          <p:cNvPr id="33798" name="AutoShape 6" descr="http://funeral-spb.narod.ru/necropols/tihvinskoe/tombs/borodin/img/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http://100-000-pochemu.info/wp-content/uploads/2010/12/muzyka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52" y="2643182"/>
            <a:ext cx="3286148" cy="36244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000108"/>
            <a:ext cx="2600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C</a:t>
            </a:r>
            <a:r>
              <a:rPr lang="en-US" sz="3200" b="1" baseline="-30000" dirty="0" smtClean="0">
                <a:cs typeface="Times New Roman" pitchFamily="18" charset="0"/>
              </a:rPr>
              <a:t>55</a:t>
            </a:r>
            <a:r>
              <a:rPr lang="en-US" sz="3200" b="1" dirty="0" smtClean="0">
                <a:cs typeface="Times New Roman" pitchFamily="18" charset="0"/>
              </a:rPr>
              <a:t>H</a:t>
            </a:r>
            <a:r>
              <a:rPr lang="en-US" sz="3200" b="1" baseline="-30000" dirty="0" smtClean="0">
                <a:cs typeface="Times New Roman" pitchFamily="18" charset="0"/>
              </a:rPr>
              <a:t>72</a:t>
            </a:r>
            <a:r>
              <a:rPr lang="en-US" sz="3200" b="1" dirty="0" smtClean="0">
                <a:cs typeface="Times New Roman" pitchFamily="18" charset="0"/>
              </a:rPr>
              <a:t>N</a:t>
            </a:r>
            <a:r>
              <a:rPr lang="en-US" sz="3200" b="1" baseline="-30000" dirty="0" smtClean="0">
                <a:cs typeface="Times New Roman" pitchFamily="18" charset="0"/>
              </a:rPr>
              <a:t>4</a:t>
            </a:r>
            <a:r>
              <a:rPr lang="en-US" sz="3200" b="1" dirty="0" smtClean="0">
                <a:cs typeface="Times New Roman" pitchFamily="18" charset="0"/>
              </a:rPr>
              <a:t>O</a:t>
            </a:r>
            <a:r>
              <a:rPr lang="en-US" sz="3200" b="1" baseline="-30000" dirty="0" smtClean="0">
                <a:cs typeface="Times New Roman" pitchFamily="18" charset="0"/>
              </a:rPr>
              <a:t>5</a:t>
            </a:r>
            <a:r>
              <a:rPr lang="en-US" sz="3200" b="1" dirty="0" smtClean="0">
                <a:cs typeface="Times New Roman" pitchFamily="18" charset="0"/>
              </a:rPr>
              <a:t>Mg</a:t>
            </a:r>
            <a:endParaRPr lang="en-US" sz="3200" b="1" dirty="0">
              <a:cs typeface="Times New Roman" pitchFamily="18" charset="0"/>
            </a:endParaRPr>
          </a:p>
        </p:txBody>
      </p:sp>
      <p:pic>
        <p:nvPicPr>
          <p:cNvPr id="9" name="Picture 4" descr="18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8623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 Александр Порфирьевич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r>
              <a:rPr lang="ru-RU" dirty="0" smtClean="0"/>
              <a:t>В 1883 году получил хлорофилл в кристаллическом виде</a:t>
            </a:r>
            <a:endParaRPr lang="ru-RU" dirty="0"/>
          </a:p>
        </p:txBody>
      </p:sp>
      <p:pic>
        <p:nvPicPr>
          <p:cNvPr id="36866" name="Picture 2" descr="http://funeral-spb.narod.ru/necropols/tihvinskoe/tombs/borodin/img/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357554" cy="4898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Вильштеттер</a:t>
            </a:r>
            <a:r>
              <a:rPr lang="ru-RU" dirty="0" smtClean="0"/>
              <a:t> </a:t>
            </a:r>
            <a:r>
              <a:rPr lang="ru-RU" dirty="0" err="1" smtClean="0"/>
              <a:t>Рихард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ru-RU" dirty="0" smtClean="0"/>
              <a:t>В 1914 году установил элементарный состав хлорофилла</a:t>
            </a:r>
            <a:endParaRPr lang="ru-RU" dirty="0"/>
          </a:p>
        </p:txBody>
      </p:sp>
      <p:pic>
        <p:nvPicPr>
          <p:cNvPr id="37890" name="Picture 2" descr="http://dic.academic.ru/pictures/wiki/files/50/200px-richard_willsta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762388" cy="547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G_2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40100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фотосинтез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2627313" y="4652963"/>
            <a:ext cx="6219825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это процесс превращения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энергии солнечного света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форму химических связей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Цвет Михаил Семёнович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600200"/>
            <a:ext cx="4972056" cy="4525963"/>
          </a:xfrm>
        </p:spPr>
        <p:txBody>
          <a:bodyPr/>
          <a:lstStyle/>
          <a:p>
            <a:r>
              <a:rPr lang="ru-RU" dirty="0" smtClean="0"/>
              <a:t>В 1906 году используя метод хроматографического анализа, доказал существование двух видов хлорофилла </a:t>
            </a:r>
            <a:r>
              <a:rPr lang="en-US" dirty="0" smtClean="0"/>
              <a:t>a </a:t>
            </a:r>
            <a:r>
              <a:rPr lang="ru-RU" dirty="0" smtClean="0"/>
              <a:t>и </a:t>
            </a:r>
            <a:r>
              <a:rPr lang="en-US" dirty="0" smtClean="0"/>
              <a:t>b</a:t>
            </a:r>
            <a:r>
              <a:rPr lang="ru-RU" dirty="0" smtClean="0"/>
              <a:t> Цвет, Михаил Семёнович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8914" name="Picture 2" descr="http://upload.wikimedia.org/wikipedia/commons/thumb/e/ea/Mikhail_Tsvet.jpg/200px-Mikhail_Ts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47067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ФИШЕР Эмиль Герман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4292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Установил в 1940 году структуру хлорофилла </a:t>
            </a:r>
            <a:r>
              <a:rPr lang="en-US" sz="2800" dirty="0" smtClean="0"/>
              <a:t>a </a:t>
            </a:r>
            <a:r>
              <a:rPr lang="ru-RU" sz="2800" dirty="0" smtClean="0"/>
              <a:t>и </a:t>
            </a:r>
            <a:r>
              <a:rPr lang="en-US" sz="2800" dirty="0" smtClean="0"/>
              <a:t>b</a:t>
            </a: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В 1930 году получил нобелевскую премию за определение структуры гемоглобина</a:t>
            </a:r>
            <a:endParaRPr lang="ru-RU" sz="2800" dirty="0"/>
          </a:p>
        </p:txBody>
      </p:sp>
      <p:pic>
        <p:nvPicPr>
          <p:cNvPr id="39938" name="Picture 2" descr="http://persons-info.com/userfiles/image/persons/0-10000/0-1000/347/FISHER_Emil_German_2.jpg"/>
          <p:cNvPicPr>
            <a:picLocks noChangeAspect="1" noChangeArrowheads="1"/>
          </p:cNvPicPr>
          <p:nvPr/>
        </p:nvPicPr>
        <p:blipFill>
          <a:blip r:embed="rId2" cstate="print"/>
          <a:srcRect l="9785" t="5714" r="8015" b="11429"/>
          <a:stretch>
            <a:fillRect/>
          </a:stretch>
        </p:blipFill>
        <p:spPr bwMode="auto">
          <a:xfrm>
            <a:off x="142844" y="1418531"/>
            <a:ext cx="3318172" cy="4582237"/>
          </a:xfrm>
          <a:prstGeom prst="rect">
            <a:avLst/>
          </a:prstGeom>
          <a:noFill/>
        </p:spPr>
      </p:pic>
      <p:pic>
        <p:nvPicPr>
          <p:cNvPr id="39940" name="Picture 4" descr="http://upload.wikimedia.org/wikipedia/ru/d/d8/%D0%A0%D0%B5%D0%B2%D0%B5%D1%80%D1%81_%D0%BD%D0%BE%D0%B1%D0%B5%D0%BB%D0%B5%D0%B2%D1%81%D0%BA%D0%BE%D0%B9_%D0%BC%D0%B5%D0%B4%D0%B0%D0%BB%D0%B8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572008"/>
            <a:ext cx="1915734" cy="1857388"/>
          </a:xfrm>
          <a:prstGeom prst="flowChartConnector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600200"/>
            <a:ext cx="350043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Хлорофилл поглощает свет красной и синей части спектра, но пропускает лучи, которые при смешивании дают зеленый цвет</a:t>
            </a:r>
            <a:endParaRPr lang="ru-RU" dirty="0"/>
          </a:p>
        </p:txBody>
      </p:sp>
      <p:pic>
        <p:nvPicPr>
          <p:cNvPr id="32770" name="Picture 2" descr="http://prodcp.ru/image/28612_2_1.png"/>
          <p:cNvPicPr>
            <a:picLocks noChangeAspect="1" noChangeArrowheads="1"/>
          </p:cNvPicPr>
          <p:nvPr/>
        </p:nvPicPr>
        <p:blipFill>
          <a:blip r:embed="rId2" cstate="print"/>
          <a:srcRect r="4706"/>
          <a:stretch>
            <a:fillRect/>
          </a:stretch>
        </p:blipFill>
        <p:spPr bwMode="auto">
          <a:xfrm>
            <a:off x="0" y="0"/>
            <a:ext cx="5786446" cy="6939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distant-lessons.ru/wp-content/uploads/2012/10/%D1%85%D0%BB%D0%BE%D1%80%D0%BE%D0%BF%D0%BB%D0%B0%D1%81%D1%82%D1%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31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337300" cy="5715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хлоропласты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 мембраны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132138" y="1341438"/>
            <a:ext cx="3203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Уплощенные тельца</a:t>
            </a:r>
          </a:p>
          <a:p>
            <a:r>
              <a:rPr lang="ru-RU"/>
              <a:t>Округлой или неправильной</a:t>
            </a:r>
          </a:p>
          <a:p>
            <a:r>
              <a:rPr lang="ru-RU"/>
              <a:t>формы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567488" y="1335088"/>
            <a:ext cx="23907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Матрикс </a:t>
            </a:r>
            <a:r>
              <a:rPr lang="ru-RU" sz="2000" i="1">
                <a:solidFill>
                  <a:srgbClr val="009900"/>
                </a:solidFill>
              </a:rPr>
              <a:t>(строма)-</a:t>
            </a:r>
            <a:r>
              <a:rPr lang="ru-RU"/>
              <a:t> </a:t>
            </a:r>
          </a:p>
          <a:p>
            <a:r>
              <a:rPr lang="ru-RU"/>
              <a:t>Полужидкая среда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87313" y="2152650"/>
            <a:ext cx="124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Наружная</a:t>
            </a:r>
          </a:p>
          <a:p>
            <a:r>
              <a:rPr lang="ru-RU"/>
              <a:t>(гладкая)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600200" y="2224088"/>
            <a:ext cx="31099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Внутренняя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Образует граны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Складки мембраны (в виде</a:t>
            </a:r>
          </a:p>
          <a:p>
            <a:r>
              <a:rPr lang="ru-RU"/>
              <a:t>Стопки монет)</a:t>
            </a:r>
          </a:p>
          <a:p>
            <a:endParaRPr lang="ru-RU"/>
          </a:p>
          <a:p>
            <a:r>
              <a:rPr lang="ru-RU"/>
              <a:t>На складках – </a:t>
            </a:r>
            <a:r>
              <a:rPr lang="ru-RU" sz="2000" i="1">
                <a:solidFill>
                  <a:srgbClr val="0CD60C"/>
                </a:solidFill>
              </a:rPr>
              <a:t>тилакоиды</a:t>
            </a:r>
          </a:p>
          <a:p>
            <a:r>
              <a:rPr lang="ru-RU"/>
              <a:t> (пузырьки)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2411413" y="2492375"/>
            <a:ext cx="730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2484438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25558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 flipH="1">
            <a:off x="684213" y="1700213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1116013" y="1700213"/>
            <a:ext cx="792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158750" y="5537200"/>
            <a:ext cx="234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Пигмент хлорофилл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2751138" y="5465763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Ферменты, синтезирующие</a:t>
            </a:r>
          </a:p>
          <a:p>
            <a:r>
              <a:rPr lang="ru-RU"/>
              <a:t>                АТФ</a:t>
            </a:r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 flipH="1">
            <a:off x="1116013" y="5229225"/>
            <a:ext cx="16557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2771775" y="5229225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5632450" y="2513013"/>
            <a:ext cx="31877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ДНК                              РНК</a:t>
            </a:r>
          </a:p>
          <a:p>
            <a:r>
              <a:rPr lang="ru-RU"/>
              <a:t>     </a:t>
            </a:r>
          </a:p>
          <a:p>
            <a:endParaRPr lang="ru-RU"/>
          </a:p>
          <a:p>
            <a:r>
              <a:rPr lang="ru-RU"/>
              <a:t>     рибосомы</a:t>
            </a:r>
          </a:p>
          <a:p>
            <a:r>
              <a:rPr lang="ru-RU"/>
              <a:t>              </a:t>
            </a:r>
          </a:p>
          <a:p>
            <a:r>
              <a:rPr lang="ru-RU"/>
              <a:t>             ферменты для синтеза орг. веществ</a:t>
            </a:r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 flipH="1">
            <a:off x="5940425" y="1916113"/>
            <a:ext cx="14398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5" name="Line 21"/>
          <p:cNvSpPr>
            <a:spLocks noChangeShapeType="1"/>
          </p:cNvSpPr>
          <p:nvPr/>
        </p:nvSpPr>
        <p:spPr bwMode="auto">
          <a:xfrm>
            <a:off x="7380288" y="1916113"/>
            <a:ext cx="9366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6" name="Line 22"/>
          <p:cNvSpPr>
            <a:spLocks noChangeShapeType="1"/>
          </p:cNvSpPr>
          <p:nvPr/>
        </p:nvSpPr>
        <p:spPr bwMode="auto">
          <a:xfrm flipH="1">
            <a:off x="6372225" y="1916113"/>
            <a:ext cx="1008063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>
            <a:off x="7380288" y="1916113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 flipH="1">
            <a:off x="1403350" y="692150"/>
            <a:ext cx="27368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9" name="Line 25"/>
          <p:cNvSpPr>
            <a:spLocks noChangeShapeType="1"/>
          </p:cNvSpPr>
          <p:nvPr/>
        </p:nvSpPr>
        <p:spPr bwMode="auto">
          <a:xfrm>
            <a:off x="5003800" y="765175"/>
            <a:ext cx="2447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0" name="Line 26"/>
          <p:cNvSpPr>
            <a:spLocks noChangeShapeType="1"/>
          </p:cNvSpPr>
          <p:nvPr/>
        </p:nvSpPr>
        <p:spPr bwMode="auto">
          <a:xfrm>
            <a:off x="4500563" y="765175"/>
            <a:ext cx="0" cy="71913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357313" y="1000125"/>
            <a:ext cx="5040312" cy="1943100"/>
          </a:xfrm>
          <a:prstGeom prst="rect">
            <a:avLst/>
          </a:prstGeom>
          <a:solidFill>
            <a:srgbClr val="60F6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1" u="sng"/>
              <a:t>Световая фаза:</a:t>
            </a:r>
          </a:p>
          <a:p>
            <a:pPr algn="ctr">
              <a:buFontTx/>
              <a:buChar char="•"/>
            </a:pPr>
            <a:r>
              <a:rPr lang="ru-RU" sz="3200"/>
              <a:t>Фотолиз воды</a:t>
            </a:r>
          </a:p>
          <a:p>
            <a:pPr algn="ctr"/>
            <a:r>
              <a:rPr lang="ru-RU" sz="3200"/>
              <a:t>На гранах хлоропластов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124075" y="4005263"/>
            <a:ext cx="5400675" cy="2089150"/>
          </a:xfrm>
          <a:prstGeom prst="rect">
            <a:avLst/>
          </a:prstGeom>
          <a:solidFill>
            <a:srgbClr val="60F6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1" u="sng"/>
              <a:t>Темновая фаза:</a:t>
            </a:r>
          </a:p>
          <a:p>
            <a:pPr algn="ctr">
              <a:buFontTx/>
              <a:buChar char="•"/>
            </a:pPr>
            <a:r>
              <a:rPr lang="ru-RU" sz="3200"/>
              <a:t>Фиксация углерода</a:t>
            </a:r>
          </a:p>
          <a:p>
            <a:pPr algn="ctr">
              <a:buFontTx/>
              <a:buChar char="•"/>
            </a:pPr>
            <a:r>
              <a:rPr lang="ru-RU" sz="3200"/>
              <a:t>Синтез глюкозы в строме </a:t>
            </a:r>
          </a:p>
          <a:p>
            <a:pPr algn="ctr"/>
            <a:r>
              <a:rPr lang="ru-RU" sz="3200"/>
              <a:t>хлоропластов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2124075" y="0"/>
            <a:ext cx="0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4787900" y="0"/>
            <a:ext cx="0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3851275" y="292417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5724525" y="292417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 flipH="1" flipV="1">
            <a:off x="0" y="1989138"/>
            <a:ext cx="14033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7308850" y="148431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7451725" y="5157788"/>
            <a:ext cx="169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323850" y="1239838"/>
            <a:ext cx="900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/>
              <a:t> </a:t>
            </a:r>
            <a:r>
              <a:rPr lang="en-US" sz="3600">
                <a:cs typeface="Times New Roman" pitchFamily="18" charset="0"/>
              </a:rPr>
              <a:t>O</a:t>
            </a:r>
            <a:r>
              <a:rPr lang="en-US" sz="3600" baseline="-30000">
                <a:cs typeface="Times New Roman" pitchFamily="18" charset="0"/>
              </a:rPr>
              <a:t>2</a:t>
            </a:r>
            <a:r>
              <a:rPr lang="ru-RU"/>
              <a:t> </a:t>
            </a: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2124075" y="0"/>
            <a:ext cx="2085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/>
              <a:t> c</a:t>
            </a:r>
            <a:r>
              <a:rPr lang="ru-RU" sz="3200"/>
              <a:t>ветовые</a:t>
            </a:r>
          </a:p>
          <a:p>
            <a:r>
              <a:rPr lang="ru-RU" sz="3200"/>
              <a:t>лучи</a:t>
            </a:r>
            <a:r>
              <a:rPr lang="ru-RU"/>
              <a:t> </a:t>
            </a:r>
          </a:p>
        </p:txBody>
      </p:sp>
      <p:sp>
        <p:nvSpPr>
          <p:cNvPr id="29709" name="Rectangle 17"/>
          <p:cNvSpPr>
            <a:spLocks noChangeArrowheads="1"/>
          </p:cNvSpPr>
          <p:nvPr/>
        </p:nvSpPr>
        <p:spPr bwMode="auto">
          <a:xfrm>
            <a:off x="4932363" y="277813"/>
            <a:ext cx="1117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/>
              <a:t> </a:t>
            </a:r>
            <a:r>
              <a:rPr lang="en-US" sz="3200">
                <a:cs typeface="Times New Roman" pitchFamily="18" charset="0"/>
              </a:rPr>
              <a:t>H</a:t>
            </a:r>
            <a:r>
              <a:rPr lang="en-US" sz="3200" baseline="-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O</a:t>
            </a:r>
            <a:r>
              <a:rPr lang="ru-RU"/>
              <a:t> </a:t>
            </a:r>
          </a:p>
        </p:txBody>
      </p:sp>
      <p:sp>
        <p:nvSpPr>
          <p:cNvPr id="29710" name="Rectangle 18"/>
          <p:cNvSpPr>
            <a:spLocks noChangeArrowheads="1"/>
          </p:cNvSpPr>
          <p:nvPr/>
        </p:nvSpPr>
        <p:spPr bwMode="auto">
          <a:xfrm>
            <a:off x="3708400" y="3141663"/>
            <a:ext cx="65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/>
              <a:t> H</a:t>
            </a:r>
            <a:r>
              <a:rPr lang="ru-RU"/>
              <a:t> </a:t>
            </a:r>
          </a:p>
        </p:txBody>
      </p:sp>
      <p:sp>
        <p:nvSpPr>
          <p:cNvPr id="29711" name="Rectangle 19"/>
          <p:cNvSpPr>
            <a:spLocks noChangeArrowheads="1"/>
          </p:cNvSpPr>
          <p:nvPr/>
        </p:nvSpPr>
        <p:spPr bwMode="auto">
          <a:xfrm>
            <a:off x="5795963" y="3108325"/>
            <a:ext cx="1189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/>
              <a:t> АТФ</a:t>
            </a:r>
            <a:r>
              <a:rPr lang="ru-RU"/>
              <a:t> </a:t>
            </a:r>
          </a:p>
        </p:txBody>
      </p:sp>
      <p:sp>
        <p:nvSpPr>
          <p:cNvPr id="29712" name="Rectangle 21"/>
          <p:cNvSpPr>
            <a:spLocks noChangeArrowheads="1"/>
          </p:cNvSpPr>
          <p:nvPr/>
        </p:nvSpPr>
        <p:spPr bwMode="auto">
          <a:xfrm>
            <a:off x="6877050" y="476250"/>
            <a:ext cx="16573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                               </a:t>
            </a:r>
            <a:r>
              <a:rPr lang="en-US" sz="4000">
                <a:cs typeface="Times New Roman" pitchFamily="18" charset="0"/>
              </a:rPr>
              <a:t>CO</a:t>
            </a:r>
            <a:r>
              <a:rPr lang="en-US" sz="4000" baseline="-30000">
                <a:cs typeface="Times New Roman" pitchFamily="18" charset="0"/>
              </a:rPr>
              <a:t>2</a:t>
            </a:r>
          </a:p>
        </p:txBody>
      </p:sp>
      <p:sp>
        <p:nvSpPr>
          <p:cNvPr id="29713" name="Rectangle 23"/>
          <p:cNvSpPr>
            <a:spLocks noChangeArrowheads="1"/>
          </p:cNvSpPr>
          <p:nvPr/>
        </p:nvSpPr>
        <p:spPr bwMode="auto">
          <a:xfrm>
            <a:off x="6811963" y="4214813"/>
            <a:ext cx="23320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             </a:t>
            </a:r>
            <a:r>
              <a:rPr lang="en-US" sz="2800">
                <a:cs typeface="Times New Roman" pitchFamily="18" charset="0"/>
              </a:rPr>
              <a:t>C</a:t>
            </a:r>
            <a:r>
              <a:rPr lang="en-US" sz="2800" baseline="-30000">
                <a:cs typeface="Times New Roman" pitchFamily="18" charset="0"/>
              </a:rPr>
              <a:t>6</a:t>
            </a:r>
            <a:r>
              <a:rPr lang="en-US" sz="2800">
                <a:cs typeface="Times New Roman" pitchFamily="18" charset="0"/>
              </a:rPr>
              <a:t>H</a:t>
            </a:r>
            <a:r>
              <a:rPr lang="en-US" sz="2800" baseline="-30000">
                <a:cs typeface="Times New Roman" pitchFamily="18" charset="0"/>
              </a:rPr>
              <a:t>12</a:t>
            </a:r>
            <a:r>
              <a:rPr lang="en-US" sz="2800">
                <a:cs typeface="Times New Roman" pitchFamily="18" charset="0"/>
              </a:rPr>
              <a:t>O</a:t>
            </a:r>
            <a:r>
              <a:rPr lang="en-US" sz="2800" baseline="-30000">
                <a:cs typeface="Times New Roman" pitchFamily="18" charset="0"/>
              </a:rPr>
              <a:t>6</a:t>
            </a:r>
            <a:endParaRPr lang="ru-RU" sz="2800"/>
          </a:p>
          <a:p>
            <a:pPr eaLnBrk="0" hangingPunct="0"/>
            <a:r>
              <a:rPr lang="en-US" sz="2400">
                <a:cs typeface="Times New Roman" pitchFamily="18" charset="0"/>
              </a:rPr>
              <a:t>             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фотосинтеза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Образуется 150 млрд. тонн органических веществ</a:t>
            </a:r>
          </a:p>
          <a:p>
            <a:r>
              <a:rPr lang="ru-RU" b="1" dirty="0" smtClean="0">
                <a:latin typeface="Times New Roman" pitchFamily="18" charset="0"/>
              </a:rPr>
              <a:t>Выделяется 200 млн. тонн кислорода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4" name="Picture 6" descr="22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3.imageshost.ru/img/2013/01/12/image_50f1ae42d80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3061628" cy="38576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 Баптиста </a:t>
            </a:r>
            <a:r>
              <a:rPr lang="ru-RU" dirty="0" err="1" smtClean="0"/>
              <a:t>Гельмонт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57554" y="1600200"/>
            <a:ext cx="5329246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>
                <a:latin typeface="Times New Roman" pitchFamily="18" charset="0"/>
              </a:rPr>
              <a:t>Опыты Яна Ван Гельмонта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Изображение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9563"/>
            <a:ext cx="9144000" cy="5249862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689725" y="3613150"/>
            <a:ext cx="101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74,4 кг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537325" y="5670550"/>
            <a:ext cx="80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57 гр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6248400" y="40386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6172200" y="5867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9" grpId="0"/>
      <p:bldP spid="36870" grpId="0"/>
      <p:bldP spid="36871" grpId="0" animBg="1"/>
      <p:bldP spid="368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9684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7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ModernoBrk" pitchFamily="82" charset="-52"/>
              </a:rPr>
              <a:t>Стивен </a:t>
            </a:r>
            <a:r>
              <a:rPr lang="ru-RU" sz="67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ModernoBrk" pitchFamily="82" charset="-52"/>
              </a:rPr>
              <a:t>Гейлс</a:t>
            </a: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525963"/>
          </a:xfrm>
        </p:spPr>
        <p:txBody>
          <a:bodyPr/>
          <a:lstStyle/>
          <a:p>
            <a:r>
              <a:rPr lang="ru-RU" dirty="0" smtClean="0"/>
              <a:t>В 1727 году высказал предположение о том, что растения значительную часть пищи получают из воздуха</a:t>
            </a:r>
            <a:endParaRPr lang="ru-RU" dirty="0"/>
          </a:p>
        </p:txBody>
      </p:sp>
      <p:pic>
        <p:nvPicPr>
          <p:cNvPr id="1026" name="Picture 2" descr="http://t2.gstatic.com/images?q=tbn:ANd9GcSWoBCvGTbrN3Efizyzp8mv5EJKagVomccYE0b4uGJdSS9UeWG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05397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Ломоносов М.В.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1753 году в труде «Слово о воздушных явлениях» написал:  «</a:t>
            </a:r>
            <a:r>
              <a:rPr lang="ru-RU" dirty="0" err="1" smtClean="0"/>
              <a:t>Преизобильное</a:t>
            </a:r>
            <a:r>
              <a:rPr lang="ru-RU" dirty="0" smtClean="0"/>
              <a:t> ращение тучных дерев, которые на бесплодном песку корень свой утверждали, ясно изъявляет, что листами жирный тук из воздуха впитывают»</a:t>
            </a:r>
            <a:endParaRPr lang="ru-RU" dirty="0"/>
          </a:p>
        </p:txBody>
      </p:sp>
      <p:pic>
        <p:nvPicPr>
          <p:cNvPr id="27650" name="Picture 2" descr="http://www.zoroastrian.ru/files/star2/Lomonosov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9"/>
            <a:ext cx="3401809" cy="4643470"/>
          </a:xfrm>
          <a:prstGeom prst="rect">
            <a:avLst/>
          </a:prstGeom>
          <a:noFill/>
        </p:spPr>
      </p:pic>
      <p:pic>
        <p:nvPicPr>
          <p:cNvPr id="27652" name="Picture 4" descr="http://db.ranar.spb.ru/lomonosov/doc/images/59403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21299"/>
            <a:ext cx="1357322" cy="183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Джозеф </a:t>
            </a:r>
            <a:r>
              <a:rPr lang="ru-RU" dirty="0" err="1" smtClean="0"/>
              <a:t>пристли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r>
              <a:rPr lang="ru-RU" dirty="0" smtClean="0"/>
              <a:t>В 1774 году доказал, что растения выделяют </a:t>
            </a:r>
            <a:r>
              <a:rPr lang="ru-RU" dirty="0" smtClean="0"/>
              <a:t>кислород</a:t>
            </a:r>
          </a:p>
          <a:p>
            <a:r>
              <a:rPr lang="ru-RU" dirty="0" smtClean="0"/>
              <a:t>Растения очищают воздух и делают его пригодным для дыхания</a:t>
            </a:r>
            <a:endParaRPr lang="ru-RU" dirty="0"/>
          </a:p>
        </p:txBody>
      </p:sp>
      <p:pic>
        <p:nvPicPr>
          <p:cNvPr id="28674" name="Picture 2" descr="http://shoyher.narod.ru/Portret/Pristlidzh.jpg"/>
          <p:cNvPicPr>
            <a:picLocks noChangeAspect="1" noChangeArrowheads="1"/>
          </p:cNvPicPr>
          <p:nvPr/>
        </p:nvPicPr>
        <p:blipFill>
          <a:blip r:embed="rId2" cstate="print"/>
          <a:srcRect b="8973"/>
          <a:stretch>
            <a:fillRect/>
          </a:stretch>
        </p:blipFill>
        <p:spPr bwMode="auto">
          <a:xfrm>
            <a:off x="285720" y="1500174"/>
            <a:ext cx="385765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Пристли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estival.1september.ru/articles/624780/img1.jpg"/>
          <p:cNvPicPr>
            <a:picLocks noChangeAspect="1" noChangeArrowheads="1"/>
          </p:cNvPicPr>
          <p:nvPr/>
        </p:nvPicPr>
        <p:blipFill>
          <a:blip r:embed="rId2" cstate="print"/>
          <a:srcRect r="35500"/>
          <a:stretch>
            <a:fillRect/>
          </a:stretch>
        </p:blipFill>
        <p:spPr bwMode="auto">
          <a:xfrm>
            <a:off x="571472" y="1136292"/>
            <a:ext cx="7500990" cy="5721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 t="6410"/>
          <a:stretch>
            <a:fillRect/>
          </a:stretch>
        </p:blipFill>
        <p:spPr bwMode="auto">
          <a:xfrm>
            <a:off x="3571868" y="2786058"/>
            <a:ext cx="4929190" cy="3696893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>
                <a:latin typeface="Times New Roman" pitchFamily="18" charset="0"/>
              </a:rPr>
              <a:t>Ян Ингенхауз</a:t>
            </a:r>
            <a:r>
              <a:rPr lang="ru-RU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  <a:latin typeface="+mj-lt"/>
              </a:rPr>
              <a:t>Воздух «исправляется» только на солнечном свету и только зелёными частями растений</a:t>
            </a:r>
          </a:p>
        </p:txBody>
      </p:sp>
      <p:pic>
        <p:nvPicPr>
          <p:cNvPr id="11269" name="Picture 5" descr="ян ингенхау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312621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theme/theme1.xml><?xml version="1.0" encoding="utf-8"?>
<a:theme xmlns:a="http://schemas.openxmlformats.org/drawingml/2006/main" name="leto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</Template>
  <TotalTime>88</TotalTime>
  <Words>505</Words>
  <Application>Microsoft Office PowerPoint</Application>
  <PresentationFormat>Экран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leto</vt:lpstr>
      <vt:lpstr>Молекулярные процессы синтеза у растений</vt:lpstr>
      <vt:lpstr>Слайд 2</vt:lpstr>
      <vt:lpstr>Ян Баптиста Гельмонт</vt:lpstr>
      <vt:lpstr>Опыты Яна Ван Гельмонта</vt:lpstr>
      <vt:lpstr>Стивен Гейлс  </vt:lpstr>
      <vt:lpstr>Ломоносов М.В.</vt:lpstr>
      <vt:lpstr>Джозеф пристли </vt:lpstr>
      <vt:lpstr>Опыт Пристли </vt:lpstr>
      <vt:lpstr>Ян Ингенхауз </vt:lpstr>
      <vt:lpstr>СЕНЕБЬЕ Жан </vt:lpstr>
      <vt:lpstr>Слайд 11</vt:lpstr>
      <vt:lpstr>Климент Аркадьевич Тимирязев </vt:lpstr>
      <vt:lpstr>Интенсивность фотосинтеза</vt:lpstr>
      <vt:lpstr>Слайд 14</vt:lpstr>
      <vt:lpstr>Светопоглощающие пигменты </vt:lpstr>
      <vt:lpstr>Светопоглощающие пигменты </vt:lpstr>
      <vt:lpstr>Светопоглощающие пигменты </vt:lpstr>
      <vt:lpstr>БОРОДИН Александр Порфирьевич</vt:lpstr>
      <vt:lpstr>Вильштеттер Рихард </vt:lpstr>
      <vt:lpstr>Цвет Михаил Семёнович </vt:lpstr>
      <vt:lpstr>ФИШЕР Эмиль Герман</vt:lpstr>
      <vt:lpstr>Слайд 22</vt:lpstr>
      <vt:lpstr>Слайд 23</vt:lpstr>
      <vt:lpstr>Слайд 24</vt:lpstr>
      <vt:lpstr>Слайд 25</vt:lpstr>
      <vt:lpstr>Значение фотосинтеза </vt:lpstr>
      <vt:lpstr>Слайд 27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Молекулярные процессы синтеза у растений</dc:title>
  <dc:creator>User</dc:creator>
  <cp:lastModifiedBy>User</cp:lastModifiedBy>
  <cp:revision>19</cp:revision>
  <dcterms:created xsi:type="dcterms:W3CDTF">2013-02-16T15:42:58Z</dcterms:created>
  <dcterms:modified xsi:type="dcterms:W3CDTF">2013-02-17T06:01:32Z</dcterms:modified>
</cp:coreProperties>
</file>