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6C363-C111-4BB9-B1E3-16495295F538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24CCD-92D3-4C18-AF43-914D53741C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EF978-B8AF-4960-BA1B-10B7F1903BA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9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07181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180" y="4579414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4626D-6C54-4265-B3F7-3227807A89CD}" type="datetimeFigureOut">
              <a:rPr lang="ru-RU" smtClean="0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0A564-38A3-4B3D-AF17-576C850EB7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3A750-77EF-4175-8F89-37B45B8A5CEF}" type="datetimeFigureOut">
              <a:rPr lang="ru-RU" smtClean="0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73D26-D00A-4708-AE39-D0B360AF37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4578-C81A-4317-A1E0-F1AEA482DAF1}" type="datetimeFigureOut">
              <a:rPr lang="ru-RU" smtClean="0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5748-C726-4EFE-A2D8-E74CB566BF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91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CAEA-B01C-45CA-9D73-53E214016380}" type="datetimeFigureOut">
              <a:rPr lang="ru-RU" smtClean="0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14A8-E392-46CC-B3E4-340C66E07D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1AA5-C79C-4537-9243-260DEC2ADFCA}" type="datetimeFigureOut">
              <a:rPr lang="ru-RU" smtClean="0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341C1-F6ED-4644-AEA4-585555B24F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A370E-5C20-45B8-AD1D-437B9C6D4175}" type="datetimeFigureOut">
              <a:rPr lang="ru-RU" smtClean="0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B9AE-7962-4364-BAAD-6C0B6E6224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5C9B-9DD1-4FEB-A9CB-C3D0D5F2B977}" type="datetimeFigureOut">
              <a:rPr lang="ru-RU" smtClean="0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13C8-80EC-4CE6-AF10-8816D6CF09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2C47-4152-43ED-A175-8BE29FE232E0}" type="datetimeFigureOut">
              <a:rPr lang="ru-RU" smtClean="0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B799-F9BF-408B-9296-AE4E6EE52E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E4281-DFE7-4941-9F52-C55F4CF46CC3}" type="datetimeFigureOut">
              <a:rPr lang="ru-RU" smtClean="0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DD44D-DECE-4649-86A8-AEC7EE6CE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chemeClr val="accent3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6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50125" y="4421188"/>
            <a:ext cx="1666875" cy="2339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14724C-56CE-4450-8DB0-7C7F3DCE77D9}" type="datetimeFigureOut">
              <a:rPr lang="ru-RU" smtClean="0"/>
              <a:pPr>
                <a:defRPr/>
              </a:pPr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B62405-9CCB-4E22-BC8B-31D0978196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cap="all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rgbClr val="2E4B26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rgbClr val="2E4B26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2E4B26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rgbClr val="2E4B26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b="1" kern="1200">
          <a:solidFill>
            <a:srgbClr val="2E4B26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357562"/>
            <a:ext cx="638653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Трофическая структура БГЦ</a:t>
            </a:r>
            <a:endParaRPr lang="ru-RU" sz="4800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5214950"/>
            <a:ext cx="450059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Презентация -сопровождение </a:t>
            </a:r>
            <a:r>
              <a:rPr lang="ru-RU" smtClean="0"/>
              <a:t>урока </a:t>
            </a:r>
            <a:r>
              <a:rPr lang="ru-RU" smtClean="0"/>
              <a:t>биологии  </a:t>
            </a:r>
            <a:r>
              <a:rPr lang="ru-RU" dirty="0" smtClean="0"/>
              <a:t>в 10 классе по программе Пономаревой И.Н.</a:t>
            </a:r>
          </a:p>
          <a:p>
            <a:r>
              <a:rPr lang="ru-RU" dirty="0" smtClean="0"/>
              <a:t>Автор: Лобес Светлана Геннадьевна</a:t>
            </a:r>
          </a:p>
          <a:p>
            <a:r>
              <a:rPr lang="ru-RU" dirty="0" smtClean="0"/>
              <a:t>Учитель биологии МАОУ «СОШ №2»</a:t>
            </a:r>
          </a:p>
          <a:p>
            <a:r>
              <a:rPr lang="ru-RU" dirty="0" smtClean="0"/>
              <a:t>Город Чернушка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8"/>
          <p:cNvSpPr txBox="1">
            <a:spLocks noChangeArrowheads="1"/>
          </p:cNvSpPr>
          <p:nvPr/>
        </p:nvSpPr>
        <p:spPr bwMode="auto">
          <a:xfrm>
            <a:off x="395288" y="2060575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дуб</a:t>
            </a:r>
          </a:p>
        </p:txBody>
      </p:sp>
      <p:sp>
        <p:nvSpPr>
          <p:cNvPr id="10243" name="Text Box 60"/>
          <p:cNvSpPr txBox="1">
            <a:spLocks noChangeArrowheads="1"/>
          </p:cNvSpPr>
          <p:nvPr/>
        </p:nvSpPr>
        <p:spPr bwMode="auto">
          <a:xfrm>
            <a:off x="1979613" y="2060575"/>
            <a:ext cx="172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гусеница</a:t>
            </a:r>
          </a:p>
        </p:txBody>
      </p:sp>
      <p:sp>
        <p:nvSpPr>
          <p:cNvPr id="10244" name="Text Box 61"/>
          <p:cNvSpPr txBox="1">
            <a:spLocks noChangeArrowheads="1"/>
          </p:cNvSpPr>
          <p:nvPr/>
        </p:nvSpPr>
        <p:spPr bwMode="auto">
          <a:xfrm>
            <a:off x="4500563" y="2060575"/>
            <a:ext cx="1439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синица</a:t>
            </a:r>
          </a:p>
        </p:txBody>
      </p:sp>
      <p:sp>
        <p:nvSpPr>
          <p:cNvPr id="10245" name="Text Box 62"/>
          <p:cNvSpPr txBox="1">
            <a:spLocks noChangeArrowheads="1"/>
          </p:cNvSpPr>
          <p:nvPr/>
        </p:nvSpPr>
        <p:spPr bwMode="auto">
          <a:xfrm>
            <a:off x="6804025" y="2060575"/>
            <a:ext cx="1512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сокол</a:t>
            </a:r>
          </a:p>
        </p:txBody>
      </p:sp>
      <p:sp>
        <p:nvSpPr>
          <p:cNvPr id="10246" name="AutoShape 63"/>
          <p:cNvSpPr>
            <a:spLocks noChangeArrowheads="1"/>
          </p:cNvSpPr>
          <p:nvPr/>
        </p:nvSpPr>
        <p:spPr bwMode="auto">
          <a:xfrm>
            <a:off x="1187450" y="2349500"/>
            <a:ext cx="792163" cy="71438"/>
          </a:xfrm>
          <a:prstGeom prst="rightArrow">
            <a:avLst>
              <a:gd name="adj1" fmla="val 50000"/>
              <a:gd name="adj2" fmla="val 2772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AutoShape 64"/>
          <p:cNvSpPr>
            <a:spLocks noChangeArrowheads="1"/>
          </p:cNvSpPr>
          <p:nvPr/>
        </p:nvSpPr>
        <p:spPr bwMode="auto">
          <a:xfrm>
            <a:off x="3563938" y="2349500"/>
            <a:ext cx="1008062" cy="71438"/>
          </a:xfrm>
          <a:prstGeom prst="rightArrow">
            <a:avLst>
              <a:gd name="adj1" fmla="val 50000"/>
              <a:gd name="adj2" fmla="val 3527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AutoShape 65"/>
          <p:cNvSpPr>
            <a:spLocks noChangeArrowheads="1"/>
          </p:cNvSpPr>
          <p:nvPr/>
        </p:nvSpPr>
        <p:spPr bwMode="auto">
          <a:xfrm>
            <a:off x="5867400" y="2349500"/>
            <a:ext cx="865188" cy="71438"/>
          </a:xfrm>
          <a:prstGeom prst="rightArrow">
            <a:avLst>
              <a:gd name="adj1" fmla="val 50000"/>
              <a:gd name="adj2" fmla="val 302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Text Box 66"/>
          <p:cNvSpPr txBox="1">
            <a:spLocks noChangeArrowheads="1"/>
          </p:cNvSpPr>
          <p:nvPr/>
        </p:nvSpPr>
        <p:spPr bwMode="auto">
          <a:xfrm>
            <a:off x="1692275" y="1341438"/>
            <a:ext cx="4824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Цепи </a:t>
            </a:r>
            <a:r>
              <a:rPr lang="ru-RU" sz="3600" b="1" dirty="0" err="1">
                <a:solidFill>
                  <a:schemeClr val="accent2"/>
                </a:solidFill>
                <a:latin typeface="Monotype Corsiva" pitchFamily="66" charset="0"/>
              </a:rPr>
              <a:t>выедания</a:t>
            </a:r>
            <a:endParaRPr lang="ru-RU" sz="36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10250" name="Text Box 68"/>
          <p:cNvSpPr txBox="1">
            <a:spLocks noChangeArrowheads="1"/>
          </p:cNvSpPr>
          <p:nvPr/>
        </p:nvSpPr>
        <p:spPr bwMode="auto">
          <a:xfrm>
            <a:off x="395288" y="3068638"/>
            <a:ext cx="1081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tx2"/>
                </a:solidFill>
              </a:rPr>
              <a:t>дуб</a:t>
            </a:r>
          </a:p>
        </p:txBody>
      </p:sp>
      <p:sp>
        <p:nvSpPr>
          <p:cNvPr id="10251" name="Text Box 69"/>
          <p:cNvSpPr txBox="1">
            <a:spLocks noChangeArrowheads="1"/>
          </p:cNvSpPr>
          <p:nvPr/>
        </p:nvSpPr>
        <p:spPr bwMode="auto">
          <a:xfrm>
            <a:off x="2051050" y="3068638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tx2"/>
                </a:solidFill>
              </a:rPr>
              <a:t>тля</a:t>
            </a:r>
          </a:p>
        </p:txBody>
      </p:sp>
      <p:sp>
        <p:nvSpPr>
          <p:cNvPr id="10252" name="AutoShape 71"/>
          <p:cNvSpPr>
            <a:spLocks noChangeArrowheads="1"/>
          </p:cNvSpPr>
          <p:nvPr/>
        </p:nvSpPr>
        <p:spPr bwMode="auto">
          <a:xfrm>
            <a:off x="1187450" y="3357563"/>
            <a:ext cx="792163" cy="71437"/>
          </a:xfrm>
          <a:prstGeom prst="rightArrow">
            <a:avLst>
              <a:gd name="adj1" fmla="val 50000"/>
              <a:gd name="adj2" fmla="val 2772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AutoShape 72"/>
          <p:cNvSpPr>
            <a:spLocks noChangeArrowheads="1"/>
          </p:cNvSpPr>
          <p:nvPr/>
        </p:nvSpPr>
        <p:spPr bwMode="auto">
          <a:xfrm>
            <a:off x="2916238" y="3357563"/>
            <a:ext cx="792162" cy="71437"/>
          </a:xfrm>
          <a:prstGeom prst="rightArrow">
            <a:avLst>
              <a:gd name="adj1" fmla="val 50000"/>
              <a:gd name="adj2" fmla="val 2772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Text Box 73"/>
          <p:cNvSpPr txBox="1">
            <a:spLocks noChangeArrowheads="1"/>
          </p:cNvSpPr>
          <p:nvPr/>
        </p:nvSpPr>
        <p:spPr bwMode="auto">
          <a:xfrm>
            <a:off x="3708400" y="3068638"/>
            <a:ext cx="2951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tx2"/>
                </a:solidFill>
              </a:rPr>
              <a:t>божья коровка</a:t>
            </a:r>
          </a:p>
        </p:txBody>
      </p:sp>
      <p:sp>
        <p:nvSpPr>
          <p:cNvPr id="10255" name="AutoShape 74"/>
          <p:cNvSpPr>
            <a:spLocks noChangeArrowheads="1"/>
          </p:cNvSpPr>
          <p:nvPr/>
        </p:nvSpPr>
        <p:spPr bwMode="auto">
          <a:xfrm>
            <a:off x="6372225" y="3357563"/>
            <a:ext cx="865188" cy="71437"/>
          </a:xfrm>
          <a:prstGeom prst="rightArrow">
            <a:avLst>
              <a:gd name="adj1" fmla="val 50000"/>
              <a:gd name="adj2" fmla="val 3027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Text Box 75"/>
          <p:cNvSpPr txBox="1">
            <a:spLocks noChangeArrowheads="1"/>
          </p:cNvSpPr>
          <p:nvPr/>
        </p:nvSpPr>
        <p:spPr bwMode="auto">
          <a:xfrm>
            <a:off x="7308850" y="3141663"/>
            <a:ext cx="1439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tx2"/>
                </a:solidFill>
              </a:rPr>
              <a:t>синица</a:t>
            </a:r>
          </a:p>
        </p:txBody>
      </p:sp>
      <p:sp>
        <p:nvSpPr>
          <p:cNvPr id="10257" name="AutoShape 76"/>
          <p:cNvSpPr>
            <a:spLocks noChangeArrowheads="1"/>
          </p:cNvSpPr>
          <p:nvPr/>
        </p:nvSpPr>
        <p:spPr bwMode="auto">
          <a:xfrm>
            <a:off x="468313" y="4005263"/>
            <a:ext cx="865187" cy="71437"/>
          </a:xfrm>
          <a:prstGeom prst="rightArrow">
            <a:avLst>
              <a:gd name="adj1" fmla="val 50000"/>
              <a:gd name="adj2" fmla="val 3027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Text Box 77"/>
          <p:cNvSpPr txBox="1">
            <a:spLocks noChangeArrowheads="1"/>
          </p:cNvSpPr>
          <p:nvPr/>
        </p:nvSpPr>
        <p:spPr bwMode="auto">
          <a:xfrm>
            <a:off x="1403350" y="3789363"/>
            <a:ext cx="1512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chemeClr val="tx2"/>
                </a:solidFill>
              </a:rPr>
              <a:t>сокол</a:t>
            </a:r>
          </a:p>
        </p:txBody>
      </p:sp>
      <p:sp>
        <p:nvSpPr>
          <p:cNvPr id="10259" name="Text Box 78"/>
          <p:cNvSpPr txBox="1">
            <a:spLocks noChangeArrowheads="1"/>
          </p:cNvSpPr>
          <p:nvPr/>
        </p:nvSpPr>
        <p:spPr bwMode="auto">
          <a:xfrm>
            <a:off x="2700338" y="458152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60" name="Text Box 79"/>
          <p:cNvSpPr txBox="1">
            <a:spLocks noChangeArrowheads="1"/>
          </p:cNvSpPr>
          <p:nvPr/>
        </p:nvSpPr>
        <p:spPr bwMode="auto">
          <a:xfrm>
            <a:off x="2627313" y="4221163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chemeClr val="accent2"/>
                </a:solidFill>
                <a:latin typeface="Monotype Corsiva" pitchFamily="66" charset="0"/>
              </a:rPr>
              <a:t>Цепи разложения</a:t>
            </a:r>
          </a:p>
        </p:txBody>
      </p:sp>
      <p:sp>
        <p:nvSpPr>
          <p:cNvPr id="10261" name="Text Box 81"/>
          <p:cNvSpPr txBox="1">
            <a:spLocks noChangeArrowheads="1"/>
          </p:cNvSpPr>
          <p:nvPr/>
        </p:nvSpPr>
        <p:spPr bwMode="auto">
          <a:xfrm>
            <a:off x="0" y="4868863"/>
            <a:ext cx="2771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листовой опад</a:t>
            </a:r>
          </a:p>
        </p:txBody>
      </p:sp>
      <p:sp>
        <p:nvSpPr>
          <p:cNvPr id="10262" name="AutoShape 82"/>
          <p:cNvSpPr>
            <a:spLocks noChangeArrowheads="1"/>
          </p:cNvSpPr>
          <p:nvPr/>
        </p:nvSpPr>
        <p:spPr bwMode="auto">
          <a:xfrm>
            <a:off x="2700338" y="5157788"/>
            <a:ext cx="792162" cy="71437"/>
          </a:xfrm>
          <a:prstGeom prst="rightArrow">
            <a:avLst>
              <a:gd name="adj1" fmla="val 50000"/>
              <a:gd name="adj2" fmla="val 2772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3" name="Text Box 83"/>
          <p:cNvSpPr txBox="1">
            <a:spLocks noChangeArrowheads="1"/>
          </p:cNvSpPr>
          <p:nvPr/>
        </p:nvSpPr>
        <p:spPr bwMode="auto">
          <a:xfrm>
            <a:off x="3419475" y="4868863"/>
            <a:ext cx="1873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нематоды</a:t>
            </a:r>
          </a:p>
        </p:txBody>
      </p:sp>
      <p:sp>
        <p:nvSpPr>
          <p:cNvPr id="10264" name="AutoShape 84"/>
          <p:cNvSpPr>
            <a:spLocks noChangeArrowheads="1"/>
          </p:cNvSpPr>
          <p:nvPr/>
        </p:nvSpPr>
        <p:spPr bwMode="auto">
          <a:xfrm>
            <a:off x="5219700" y="5157788"/>
            <a:ext cx="865188" cy="71437"/>
          </a:xfrm>
          <a:prstGeom prst="rightArrow">
            <a:avLst>
              <a:gd name="adj1" fmla="val 50000"/>
              <a:gd name="adj2" fmla="val 3027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Text Box 85"/>
          <p:cNvSpPr txBox="1">
            <a:spLocks noChangeArrowheads="1"/>
          </p:cNvSpPr>
          <p:nvPr/>
        </p:nvSpPr>
        <p:spPr bwMode="auto">
          <a:xfrm>
            <a:off x="6011863" y="4868863"/>
            <a:ext cx="3384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почвенные клещи</a:t>
            </a:r>
          </a:p>
        </p:txBody>
      </p:sp>
      <p:sp>
        <p:nvSpPr>
          <p:cNvPr id="10266" name="AutoShape 86"/>
          <p:cNvSpPr>
            <a:spLocks noChangeArrowheads="1"/>
          </p:cNvSpPr>
          <p:nvPr/>
        </p:nvSpPr>
        <p:spPr bwMode="auto">
          <a:xfrm>
            <a:off x="250825" y="5661025"/>
            <a:ext cx="865188" cy="71438"/>
          </a:xfrm>
          <a:prstGeom prst="rightArrow">
            <a:avLst>
              <a:gd name="adj1" fmla="val 50000"/>
              <a:gd name="adj2" fmla="val 302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Text Box 87"/>
          <p:cNvSpPr txBox="1">
            <a:spLocks noChangeArrowheads="1"/>
          </p:cNvSpPr>
          <p:nvPr/>
        </p:nvSpPr>
        <p:spPr bwMode="auto">
          <a:xfrm>
            <a:off x="1187450" y="5445125"/>
            <a:ext cx="1871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бурозубка</a:t>
            </a:r>
          </a:p>
        </p:txBody>
      </p:sp>
      <p:sp>
        <p:nvSpPr>
          <p:cNvPr id="10268" name="AutoShape 88"/>
          <p:cNvSpPr>
            <a:spLocks noChangeArrowheads="1"/>
          </p:cNvSpPr>
          <p:nvPr/>
        </p:nvSpPr>
        <p:spPr bwMode="auto">
          <a:xfrm>
            <a:off x="3132138" y="5661025"/>
            <a:ext cx="865187" cy="71438"/>
          </a:xfrm>
          <a:prstGeom prst="rightArrow">
            <a:avLst>
              <a:gd name="adj1" fmla="val 50000"/>
              <a:gd name="adj2" fmla="val 3027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Text Box 89"/>
          <p:cNvSpPr txBox="1">
            <a:spLocks noChangeArrowheads="1"/>
          </p:cNvSpPr>
          <p:nvPr/>
        </p:nvSpPr>
        <p:spPr bwMode="auto">
          <a:xfrm>
            <a:off x="4140200" y="5445125"/>
            <a:ext cx="1512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сокол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4643470" cy="4525963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- все разнообразие пищевых взаимоотношений между организмами в биогеоценозе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ru-RU" dirty="0" smtClean="0">
                <a:latin typeface="+mj-lt"/>
              </a:rPr>
              <a:t>Сеть питания</a:t>
            </a:r>
          </a:p>
        </p:txBody>
      </p:sp>
      <p:pic>
        <p:nvPicPr>
          <p:cNvPr id="32770" name="Picture 2" descr="http://bono-esse.ru/blizzard/img/A/034.jpg"/>
          <p:cNvPicPr>
            <a:picLocks noChangeAspect="1" noChangeArrowheads="1"/>
          </p:cNvPicPr>
          <p:nvPr/>
        </p:nvPicPr>
        <p:blipFill>
          <a:blip r:embed="rId2" cstate="print"/>
          <a:srcRect l="4913" t="1179" r="3381" b="4941"/>
          <a:stretch>
            <a:fillRect/>
          </a:stretch>
        </p:blipFill>
        <p:spPr bwMode="auto">
          <a:xfrm>
            <a:off x="5143472" y="1285860"/>
            <a:ext cx="4000528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Трофические уровни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4983179"/>
          </a:xfrm>
        </p:spPr>
        <p:txBody>
          <a:bodyPr/>
          <a:lstStyle/>
          <a:p>
            <a:r>
              <a:rPr lang="ru-RU" dirty="0" smtClean="0"/>
              <a:t>Совокупность всех живых организмов, принадлежащих к одному звену пищевой цепи </a:t>
            </a:r>
          </a:p>
          <a:p>
            <a:r>
              <a:rPr lang="ru-RU" dirty="0" smtClean="0"/>
              <a:t>Объединены типом питания </a:t>
            </a:r>
            <a:endParaRPr lang="ru-RU" dirty="0"/>
          </a:p>
        </p:txBody>
      </p:sp>
      <p:pic>
        <p:nvPicPr>
          <p:cNvPr id="38914" name="Picture 2" descr="http://do.gendocs.ru/pars_docs/tw_refs/77/76654/76654_html_m68b60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308352"/>
            <a:ext cx="6143620" cy="35496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Трофические связи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потребление питательных веществ организмов одних видов другими</a:t>
            </a:r>
            <a:endParaRPr lang="ru-RU" dirty="0"/>
          </a:p>
        </p:txBody>
      </p:sp>
      <p:pic>
        <p:nvPicPr>
          <p:cNvPr id="4" name="Picture 2" descr="C:\Documents and Settings\user\Мои документы\Мои рисунки\image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143248"/>
            <a:ext cx="411638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Цепи питания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0042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Ряды, в которых можно проследить пути расходования биомассы и заключенной в ней энергии</a:t>
            </a:r>
          </a:p>
        </p:txBody>
      </p:sp>
      <p:pic>
        <p:nvPicPr>
          <p:cNvPr id="1026" name="Picture 2" descr="http://lib2.podelise.ru/tw_files2/urls_13/37/d-36110/img19.jpg"/>
          <p:cNvPicPr>
            <a:picLocks noChangeAspect="1" noChangeArrowheads="1"/>
          </p:cNvPicPr>
          <p:nvPr/>
        </p:nvPicPr>
        <p:blipFill>
          <a:blip r:embed="rId2" cstate="print"/>
          <a:srcRect l="17813" t="3750" r="12812" b="7500"/>
          <a:stretch>
            <a:fillRect/>
          </a:stretch>
        </p:blipFill>
        <p:spPr bwMode="auto">
          <a:xfrm>
            <a:off x="3857588" y="1428736"/>
            <a:ext cx="5286412" cy="5072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621166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http://lib2.podelise.ru/tw_files2/urls_13/37/d-36110/img19.jpg</a:t>
            </a:r>
            <a:endParaRPr lang="ru-RU" sz="1050" dirty="0"/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900igr.net/datai/biologija/Smena-ekosistem/0004-003-1.-Samoreguljats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426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64271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http://900igr.net/datai/biologija/Smena-ekosistem/0004-003-1.-Samoreguljatsija.png</a:t>
            </a:r>
            <a:endParaRPr lang="ru-RU" sz="1050" dirty="0"/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Ч.Элтон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143372" y="1600200"/>
            <a:ext cx="4543428" cy="4525963"/>
          </a:xfrm>
        </p:spPr>
        <p:txBody>
          <a:bodyPr/>
          <a:lstStyle/>
          <a:p>
            <a:r>
              <a:rPr lang="ru-RU" dirty="0" smtClean="0"/>
              <a:t>В 1934 году предложил термин «цепь питания»</a:t>
            </a:r>
            <a:endParaRPr lang="ru-RU" dirty="0"/>
          </a:p>
        </p:txBody>
      </p:sp>
      <p:pic>
        <p:nvPicPr>
          <p:cNvPr id="37890" name="Picture 2" descr="http://school.xvatit.com/images/8/84/El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1785926"/>
            <a:ext cx="3107553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iolgra.ucoz.ru/excells/ecology/pishhevye_svjazi.gif"/>
          <p:cNvPicPr>
            <a:picLocks noChangeAspect="1" noChangeArrowheads="1"/>
          </p:cNvPicPr>
          <p:nvPr/>
        </p:nvPicPr>
        <p:blipFill>
          <a:blip r:embed="rId2" cstate="print"/>
          <a:srcRect l="6798" t="14423" r="7099" b="10256"/>
          <a:stretch>
            <a:fillRect/>
          </a:stretch>
        </p:blipFill>
        <p:spPr bwMode="auto">
          <a:xfrm>
            <a:off x="1357290" y="0"/>
            <a:ext cx="5500726" cy="68035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Файл:Zepi2.jpg"/>
          <p:cNvPicPr>
            <a:picLocks noChangeAspect="1" noChangeArrowheads="1"/>
          </p:cNvPicPr>
          <p:nvPr/>
        </p:nvPicPr>
        <p:blipFill>
          <a:blip r:embed="rId2" cstate="print"/>
          <a:srcRect l="4245" t="35059" r="13679" b="34891"/>
          <a:stretch>
            <a:fillRect/>
          </a:stretch>
        </p:blipFill>
        <p:spPr bwMode="auto">
          <a:xfrm>
            <a:off x="0" y="2714620"/>
            <a:ext cx="5524540" cy="2286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Пастбищная цепь питания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Начинается с фотосинтезирующих растений </a:t>
            </a:r>
            <a:endParaRPr lang="ru-RU" dirty="0"/>
          </a:p>
        </p:txBody>
      </p:sp>
      <p:pic>
        <p:nvPicPr>
          <p:cNvPr id="30722" name="Picture 2" descr="http://900igr.net/datai/biologija/Pischevye-svjazi/0018-019-TSepi-pitan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908" y="4143380"/>
            <a:ext cx="4104091" cy="2714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Детритная</a:t>
            </a:r>
            <a:r>
              <a:rPr lang="ru-RU" dirty="0" smtClean="0"/>
              <a:t> цепь питания  (разложения)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76886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Начинается  с отмерших остатков организмов</a:t>
            </a:r>
            <a:endParaRPr lang="ru-RU" dirty="0"/>
          </a:p>
        </p:txBody>
      </p:sp>
      <p:pic>
        <p:nvPicPr>
          <p:cNvPr id="36866" name="Picture 2" descr="http://ua.coolreferat.com/ref-2_1612599148-24964.cool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62582"/>
            <a:ext cx="8643967" cy="44954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3540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dirty="0" smtClean="0"/>
              <a:t>Типы цепей питания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0" y="476250"/>
          <a:ext cx="9144000" cy="6419850"/>
        </p:xfrm>
        <a:graphic>
          <a:graphicData uri="http://schemas.openxmlformats.org/presentationml/2006/ole">
            <p:oleObj spid="_x0000_s31746" name="Точечный рисунок" r:id="rId4" imgW="5885714" imgH="4544059" progId="PBrush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sstik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lisstik</Template>
  <TotalTime>88</TotalTime>
  <Words>144</Words>
  <Application>Microsoft Office PowerPoint</Application>
  <PresentationFormat>Экран (4:3)</PresentationFormat>
  <Paragraphs>40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lisstik</vt:lpstr>
      <vt:lpstr>Точечный рисунок</vt:lpstr>
      <vt:lpstr>Трофическая структура БГЦ</vt:lpstr>
      <vt:lpstr>Трофические связи </vt:lpstr>
      <vt:lpstr>Цепи питания </vt:lpstr>
      <vt:lpstr>Слайд 4</vt:lpstr>
      <vt:lpstr>Ч.Элтон </vt:lpstr>
      <vt:lpstr>Слайд 6</vt:lpstr>
      <vt:lpstr>Пастбищная цепь питания </vt:lpstr>
      <vt:lpstr>Детритная цепь питания  (разложения)</vt:lpstr>
      <vt:lpstr>Типы цепей питания</vt:lpstr>
      <vt:lpstr>Слайд 10</vt:lpstr>
      <vt:lpstr>Сеть питания</vt:lpstr>
      <vt:lpstr>Трофические уровни 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и свойства БГЦ</dc:title>
  <dc:creator>User</dc:creator>
  <cp:lastModifiedBy>User</cp:lastModifiedBy>
  <cp:revision>13</cp:revision>
  <dcterms:created xsi:type="dcterms:W3CDTF">2013-11-09T03:55:07Z</dcterms:created>
  <dcterms:modified xsi:type="dcterms:W3CDTF">2014-01-04T10:29:41Z</dcterms:modified>
</cp:coreProperties>
</file>