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72" r:id="rId3"/>
    <p:sldId id="267" r:id="rId4"/>
    <p:sldId id="269" r:id="rId5"/>
    <p:sldId id="271" r:id="rId6"/>
    <p:sldId id="256" r:id="rId7"/>
    <p:sldId id="259" r:id="rId8"/>
    <p:sldId id="257" r:id="rId9"/>
    <p:sldId id="258" r:id="rId10"/>
    <p:sldId id="260" r:id="rId11"/>
    <p:sldId id="261" r:id="rId12"/>
    <p:sldId id="262" r:id="rId13"/>
    <p:sldId id="263" r:id="rId14"/>
    <p:sldId id="264" r:id="rId15"/>
    <p:sldId id="270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8CDD00-B0C5-45CE-BE20-D47F39853050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7B0F2D-26B0-45B2-8895-3B77E0907E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DD00-B0C5-45CE-BE20-D47F39853050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0F2D-26B0-45B2-8895-3B77E0907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DD00-B0C5-45CE-BE20-D47F39853050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0F2D-26B0-45B2-8895-3B77E0907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8CDD00-B0C5-45CE-BE20-D47F39853050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7B0F2D-26B0-45B2-8895-3B77E0907E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8CDD00-B0C5-45CE-BE20-D47F39853050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7B0F2D-26B0-45B2-8895-3B77E0907E9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DD00-B0C5-45CE-BE20-D47F39853050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0F2D-26B0-45B2-8895-3B77E0907E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DD00-B0C5-45CE-BE20-D47F39853050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0F2D-26B0-45B2-8895-3B77E0907E9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8CDD00-B0C5-45CE-BE20-D47F39853050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7B0F2D-26B0-45B2-8895-3B77E0907E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DD00-B0C5-45CE-BE20-D47F39853050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0F2D-26B0-45B2-8895-3B77E0907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8CDD00-B0C5-45CE-BE20-D47F39853050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7B0F2D-26B0-45B2-8895-3B77E0907E9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8CDD00-B0C5-45CE-BE20-D47F39853050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7B0F2D-26B0-45B2-8895-3B77E0907E9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8CDD00-B0C5-45CE-BE20-D47F39853050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7B0F2D-26B0-45B2-8895-3B77E0907E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40352" cy="352839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Тренажёр по математике</a:t>
            </a:r>
            <a:br>
              <a:rPr lang="ru-RU" sz="3600" dirty="0" smtClean="0"/>
            </a:br>
            <a:r>
              <a:rPr lang="ru-RU" sz="2400" dirty="0" smtClean="0"/>
              <a:t>для учащихся 6 класса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«</a:t>
            </a:r>
            <a:r>
              <a:rPr lang="ru-RU" sz="4400" dirty="0"/>
              <a:t>В</a:t>
            </a:r>
            <a:r>
              <a:rPr lang="ru-RU" sz="4400" dirty="0" smtClean="0"/>
              <a:t>ычисление значения </a:t>
            </a:r>
            <a:r>
              <a:rPr lang="ru-RU" sz="4400" smtClean="0"/>
              <a:t>алгебраической </a:t>
            </a:r>
            <a:br>
              <a:rPr lang="ru-RU" sz="4400" smtClean="0"/>
            </a:br>
            <a:r>
              <a:rPr lang="ru-RU" sz="4400" smtClean="0"/>
              <a:t>суммы  </a:t>
            </a:r>
            <a:r>
              <a:rPr lang="ru-RU" sz="4400" dirty="0" smtClean="0"/>
              <a:t>чисел »</a:t>
            </a:r>
            <a:endParaRPr lang="ru-RU" sz="4400" dirty="0"/>
          </a:p>
        </p:txBody>
      </p:sp>
      <p:sp>
        <p:nvSpPr>
          <p:cNvPr id="12" name="Подзаголовок 11"/>
          <p:cNvSpPr>
            <a:spLocks noGrp="1"/>
          </p:cNvSpPr>
          <p:nvPr>
            <p:ph type="body" idx="1"/>
          </p:nvPr>
        </p:nvSpPr>
        <p:spPr>
          <a:xfrm>
            <a:off x="4067944" y="5157192"/>
            <a:ext cx="4662264" cy="1371600"/>
          </a:xfrm>
        </p:spPr>
        <p:txBody>
          <a:bodyPr/>
          <a:lstStyle/>
          <a:p>
            <a:r>
              <a:rPr lang="ru-RU" dirty="0" smtClean="0"/>
              <a:t>Составитель : учитель математики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Лихославльская</a:t>
            </a:r>
            <a:r>
              <a:rPr lang="ru-RU" dirty="0" smtClean="0"/>
              <a:t> средняя общеобразовательная школа № 7» </a:t>
            </a:r>
          </a:p>
          <a:p>
            <a:r>
              <a:rPr lang="ru-RU" dirty="0" smtClean="0"/>
              <a:t>Николаева  Наталья Викторовна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0030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- 13 - 8 =    ?</a:t>
            </a:r>
            <a:endParaRPr lang="ru-RU" sz="8000" dirty="0"/>
          </a:p>
        </p:txBody>
      </p:sp>
      <p:sp>
        <p:nvSpPr>
          <p:cNvPr id="33" name="Овал 32"/>
          <p:cNvSpPr/>
          <p:nvPr/>
        </p:nvSpPr>
        <p:spPr>
          <a:xfrm>
            <a:off x="2655314" y="361348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- 21</a:t>
            </a:r>
            <a:endParaRPr lang="ru-RU" sz="4400" dirty="0"/>
          </a:p>
        </p:txBody>
      </p:sp>
      <p:sp>
        <p:nvSpPr>
          <p:cNvPr id="35" name="Овал 34"/>
          <p:cNvSpPr/>
          <p:nvPr/>
        </p:nvSpPr>
        <p:spPr>
          <a:xfrm>
            <a:off x="673224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21</a:t>
            </a:r>
            <a:endParaRPr lang="ru-RU" sz="4400" dirty="0"/>
          </a:p>
        </p:txBody>
      </p:sp>
      <p:sp>
        <p:nvSpPr>
          <p:cNvPr id="36" name="Овал 35"/>
          <p:cNvSpPr/>
          <p:nvPr/>
        </p:nvSpPr>
        <p:spPr>
          <a:xfrm>
            <a:off x="56833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38" name="Овал 37"/>
          <p:cNvSpPr/>
          <p:nvPr/>
        </p:nvSpPr>
        <p:spPr>
          <a:xfrm>
            <a:off x="4685215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- 5</a:t>
            </a:r>
            <a:endParaRPr lang="ru-RU" sz="4400" dirty="0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043608" y="2564904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3159370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507605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723629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389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ru-RU" sz="8000" dirty="0" smtClean="0"/>
              <a:t>7,8 + (- 2,2)=    ?</a:t>
            </a:r>
            <a:endParaRPr lang="ru-RU" sz="8000" dirty="0"/>
          </a:p>
        </p:txBody>
      </p:sp>
      <p:sp>
        <p:nvSpPr>
          <p:cNvPr id="33" name="Овал 32"/>
          <p:cNvSpPr/>
          <p:nvPr/>
        </p:nvSpPr>
        <p:spPr>
          <a:xfrm>
            <a:off x="2483768" y="3613480"/>
            <a:ext cx="189973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- 5,6</a:t>
            </a:r>
            <a:endParaRPr lang="ru-RU" sz="4400" dirty="0"/>
          </a:p>
        </p:txBody>
      </p:sp>
      <p:sp>
        <p:nvSpPr>
          <p:cNvPr id="35" name="Овал 34"/>
          <p:cNvSpPr/>
          <p:nvPr/>
        </p:nvSpPr>
        <p:spPr>
          <a:xfrm>
            <a:off x="673224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- 10</a:t>
            </a:r>
            <a:endParaRPr lang="ru-RU" sz="4400" dirty="0"/>
          </a:p>
        </p:txBody>
      </p:sp>
      <p:sp>
        <p:nvSpPr>
          <p:cNvPr id="36" name="Овал 35"/>
          <p:cNvSpPr/>
          <p:nvPr/>
        </p:nvSpPr>
        <p:spPr>
          <a:xfrm>
            <a:off x="56833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38" name="Овал 37"/>
          <p:cNvSpPr/>
          <p:nvPr/>
        </p:nvSpPr>
        <p:spPr>
          <a:xfrm>
            <a:off x="4685215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5,6</a:t>
            </a:r>
            <a:endParaRPr lang="ru-RU" sz="4400" dirty="0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043608" y="2564904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3159370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507605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723629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389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- 29 – 31 =    ?</a:t>
            </a:r>
            <a:endParaRPr lang="ru-RU" sz="8000" dirty="0"/>
          </a:p>
        </p:txBody>
      </p:sp>
      <p:sp>
        <p:nvSpPr>
          <p:cNvPr id="33" name="Овал 32"/>
          <p:cNvSpPr/>
          <p:nvPr/>
        </p:nvSpPr>
        <p:spPr>
          <a:xfrm>
            <a:off x="2655314" y="361348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60</a:t>
            </a:r>
            <a:endParaRPr lang="ru-RU" sz="4400" dirty="0"/>
          </a:p>
        </p:txBody>
      </p:sp>
      <p:sp>
        <p:nvSpPr>
          <p:cNvPr id="35" name="Овал 34"/>
          <p:cNvSpPr/>
          <p:nvPr/>
        </p:nvSpPr>
        <p:spPr>
          <a:xfrm>
            <a:off x="673224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- 60</a:t>
            </a:r>
            <a:endParaRPr lang="ru-RU" sz="4400" dirty="0"/>
          </a:p>
        </p:txBody>
      </p:sp>
      <p:sp>
        <p:nvSpPr>
          <p:cNvPr id="36" name="Овал 35"/>
          <p:cNvSpPr/>
          <p:nvPr/>
        </p:nvSpPr>
        <p:spPr>
          <a:xfrm>
            <a:off x="56833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- 2</a:t>
            </a:r>
            <a:endParaRPr lang="ru-RU" sz="4400" dirty="0"/>
          </a:p>
        </p:txBody>
      </p:sp>
      <p:sp>
        <p:nvSpPr>
          <p:cNvPr id="38" name="Овал 37"/>
          <p:cNvSpPr/>
          <p:nvPr/>
        </p:nvSpPr>
        <p:spPr>
          <a:xfrm>
            <a:off x="4685215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043608" y="2564904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3159370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507605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723629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389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15 – 43 =    ?</a:t>
            </a:r>
            <a:endParaRPr lang="ru-RU" sz="8000" dirty="0"/>
          </a:p>
        </p:txBody>
      </p:sp>
      <p:sp>
        <p:nvSpPr>
          <p:cNvPr id="33" name="Овал 32"/>
          <p:cNvSpPr/>
          <p:nvPr/>
        </p:nvSpPr>
        <p:spPr>
          <a:xfrm>
            <a:off x="2655314" y="361348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- 18</a:t>
            </a:r>
            <a:endParaRPr lang="ru-RU" sz="4400" dirty="0"/>
          </a:p>
        </p:txBody>
      </p:sp>
      <p:sp>
        <p:nvSpPr>
          <p:cNvPr id="35" name="Овал 34"/>
          <p:cNvSpPr/>
          <p:nvPr/>
        </p:nvSpPr>
        <p:spPr>
          <a:xfrm>
            <a:off x="673224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- 28</a:t>
            </a:r>
            <a:endParaRPr lang="ru-RU" sz="4400" dirty="0"/>
          </a:p>
        </p:txBody>
      </p:sp>
      <p:sp>
        <p:nvSpPr>
          <p:cNvPr id="36" name="Овал 35"/>
          <p:cNvSpPr/>
          <p:nvPr/>
        </p:nvSpPr>
        <p:spPr>
          <a:xfrm>
            <a:off x="56833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28</a:t>
            </a:r>
            <a:endParaRPr lang="ru-RU" sz="4400" dirty="0"/>
          </a:p>
        </p:txBody>
      </p:sp>
      <p:sp>
        <p:nvSpPr>
          <p:cNvPr id="38" name="Овал 37"/>
          <p:cNvSpPr/>
          <p:nvPr/>
        </p:nvSpPr>
        <p:spPr>
          <a:xfrm>
            <a:off x="4685215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58</a:t>
            </a:r>
            <a:endParaRPr lang="ru-RU" sz="4400" dirty="0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043608" y="2564904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3159370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507605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723629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389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- 1,3 + 8,7 =    ?</a:t>
            </a:r>
            <a:endParaRPr lang="ru-RU" sz="8000" dirty="0"/>
          </a:p>
        </p:txBody>
      </p:sp>
      <p:sp>
        <p:nvSpPr>
          <p:cNvPr id="33" name="Овал 32"/>
          <p:cNvSpPr/>
          <p:nvPr/>
        </p:nvSpPr>
        <p:spPr>
          <a:xfrm>
            <a:off x="2655314" y="361348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35" name="Овал 34"/>
          <p:cNvSpPr/>
          <p:nvPr/>
        </p:nvSpPr>
        <p:spPr>
          <a:xfrm>
            <a:off x="6732240" y="3634440"/>
            <a:ext cx="194421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- 7,4</a:t>
            </a:r>
            <a:endParaRPr lang="ru-RU" sz="4400" dirty="0"/>
          </a:p>
        </p:txBody>
      </p:sp>
      <p:sp>
        <p:nvSpPr>
          <p:cNvPr id="36" name="Овал 35"/>
          <p:cNvSpPr/>
          <p:nvPr/>
        </p:nvSpPr>
        <p:spPr>
          <a:xfrm>
            <a:off x="56833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7,4</a:t>
            </a:r>
            <a:endParaRPr lang="ru-RU" sz="4400" dirty="0"/>
          </a:p>
        </p:txBody>
      </p:sp>
      <p:sp>
        <p:nvSpPr>
          <p:cNvPr id="38" name="Овал 37"/>
          <p:cNvSpPr/>
          <p:nvPr/>
        </p:nvSpPr>
        <p:spPr>
          <a:xfrm>
            <a:off x="4685215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- 10</a:t>
            </a:r>
            <a:endParaRPr lang="ru-RU" sz="4400" dirty="0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043608" y="2564904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3159370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507605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723629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389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786210"/>
          </a:xfrm>
        </p:spPr>
        <p:txBody>
          <a:bodyPr>
            <a:noAutofit/>
          </a:bodyPr>
          <a:lstStyle/>
          <a:p>
            <a:r>
              <a:rPr lang="ru-RU" sz="6000" dirty="0" smtClean="0"/>
              <a:t>5-15+30-45+20-100+45=</a:t>
            </a:r>
            <a:endParaRPr lang="ru-RU" sz="6000" dirty="0"/>
          </a:p>
        </p:txBody>
      </p:sp>
      <p:sp>
        <p:nvSpPr>
          <p:cNvPr id="33" name="Овал 32"/>
          <p:cNvSpPr/>
          <p:nvPr/>
        </p:nvSpPr>
        <p:spPr>
          <a:xfrm>
            <a:off x="2655314" y="361348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0</a:t>
            </a:r>
            <a:endParaRPr lang="ru-RU" sz="4400" dirty="0"/>
          </a:p>
        </p:txBody>
      </p:sp>
      <p:sp>
        <p:nvSpPr>
          <p:cNvPr id="35" name="Овал 34"/>
          <p:cNvSpPr/>
          <p:nvPr/>
        </p:nvSpPr>
        <p:spPr>
          <a:xfrm>
            <a:off x="6732240" y="3634440"/>
            <a:ext cx="194421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-60</a:t>
            </a:r>
            <a:endParaRPr lang="ru-RU" sz="4400" dirty="0"/>
          </a:p>
        </p:txBody>
      </p:sp>
      <p:sp>
        <p:nvSpPr>
          <p:cNvPr id="36" name="Овал 35"/>
          <p:cNvSpPr/>
          <p:nvPr/>
        </p:nvSpPr>
        <p:spPr>
          <a:xfrm>
            <a:off x="56833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-35</a:t>
            </a:r>
            <a:endParaRPr lang="ru-RU" sz="4400" dirty="0"/>
          </a:p>
        </p:txBody>
      </p:sp>
      <p:sp>
        <p:nvSpPr>
          <p:cNvPr id="38" name="Овал 37"/>
          <p:cNvSpPr/>
          <p:nvPr/>
        </p:nvSpPr>
        <p:spPr>
          <a:xfrm>
            <a:off x="4685215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50</a:t>
            </a:r>
            <a:endParaRPr lang="ru-RU" sz="4400" dirty="0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043608" y="2564904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3159370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507605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723629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477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33575">
            <a:off x="1303791" y="1227937"/>
            <a:ext cx="7184491" cy="430426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ArchUpPour">
              <a:avLst/>
            </a:prstTxWarp>
          </a:bodyPr>
          <a:lstStyle/>
          <a:p>
            <a:r>
              <a:rPr lang="ru-RU" dirty="0" smtClean="0"/>
              <a:t>МОЛОДЕЦ!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4234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Autofit/>
          </a:bodyPr>
          <a:lstStyle/>
          <a:p>
            <a:r>
              <a:rPr lang="ru-RU" sz="4400" dirty="0" smtClean="0"/>
              <a:t>Инструкция к работе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7704856" cy="5904656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Сначала вспомните правило, прочитав формулировки на слайде 3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Для составления алгоритма на слайде 4 выберите нужные формулировки и кликните по ним мышкой в порядке очерёдности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На слайдах с примерами выбрать ответ, кликнув по нему мышкой: если ответ неправильный, он исчезнет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5733256"/>
            <a:ext cx="3180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УДАЧИ!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77147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Вспомни правила!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256584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Если слагаемые имеют </a:t>
            </a:r>
            <a:r>
              <a:rPr lang="ru-RU" sz="32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одинаковые знаки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, то сумма имеет тот же знак, что и слагаемые. А модуль суммы равен сумме модулей слагаемых.</a:t>
            </a:r>
            <a:endParaRPr lang="ru-RU" sz="3200" b="1" dirty="0"/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Если слагаемые имеют </a:t>
            </a:r>
            <a:r>
              <a:rPr lang="ru-RU" sz="32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разные знаки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, то сумма имеет тот же знак, что и слагаемое с большим модулем, а модуль суммы равен разности модулей слагаемых при условии, то из большего модуля вычитается меньший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21206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563662"/>
          </a:xfrm>
        </p:spPr>
        <p:txBody>
          <a:bodyPr/>
          <a:lstStyle/>
          <a:p>
            <a:r>
              <a:rPr lang="ru-RU" dirty="0"/>
              <a:t>Составьте алгоритм решения примеров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179512" y="548680"/>
            <a:ext cx="4104456" cy="12473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Чтобы 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сложить два числа с одинаковыми знаками, нужно: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16016" y="548680"/>
            <a:ext cx="4032448" cy="122413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 sz="24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Чтобы </a:t>
            </a:r>
            <a:r>
              <a:rPr lang="ru-RU" sz="2400" dirty="0">
                <a:solidFill>
                  <a:schemeClr val="bg1"/>
                </a:solidFill>
                <a:latin typeface="Monotype Corsiva" panose="03010101010201010101" pitchFamily="66" charset="0"/>
              </a:rPr>
              <a:t>сложить два числа с разными знаками, нужно:</a:t>
            </a:r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5301208"/>
            <a:ext cx="248427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+mj-lt"/>
              </a:rPr>
              <a:t>Определить знак результата суммы (</a:t>
            </a:r>
            <a:r>
              <a:rPr lang="ru-RU" sz="1600" b="1" dirty="0" smtClean="0">
                <a:solidFill>
                  <a:schemeClr val="tx1"/>
                </a:solidFill>
                <a:latin typeface="+mj-lt"/>
              </a:rPr>
              <a:t>общий (одинаковый) </a:t>
            </a:r>
            <a:r>
              <a:rPr lang="ru-RU" sz="1600" b="1" dirty="0">
                <a:solidFill>
                  <a:schemeClr val="tx1"/>
                </a:solidFill>
                <a:latin typeface="+mj-lt"/>
              </a:rPr>
              <a:t>знак слагаемых).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9744" y="5578183"/>
            <a:ext cx="2304256" cy="1052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+mj-lt"/>
              </a:rPr>
              <a:t>Сложить модули слагаемых.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13207" y="5541494"/>
            <a:ext cx="2448272" cy="1055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+mj-lt"/>
              </a:rPr>
              <a:t>Вычислить разность  модулей слагаемых.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5334775"/>
            <a:ext cx="248376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Определить знак результата суммы (по слагаемому с большим модулем).</a:t>
            </a:r>
          </a:p>
        </p:txBody>
      </p:sp>
    </p:spTree>
    <p:extLst>
      <p:ext uri="{BB962C8B-B14F-4D97-AF65-F5344CB8AC3E}">
        <p14:creationId xmlns:p14="http://schemas.microsoft.com/office/powerpoint/2010/main" val="3457646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71 -0.07176 C 0.01441 -0.08171 0.00122 -0.07893 0.0257 -0.08171 C 0.04948 -0.0912 0.07535 -0.09444 0.09983 -0.1 C 0.11389 -0.10903 0.13039 -0.11018 0.14532 -0.1162 C 0.15417 -0.11991 0.16129 -0.12708 0.16962 -0.13217 C 0.18125 -0.13935 0.18941 -0.14653 0.19844 -0.15856 C 0.2 -0.16065 0.20139 -0.1625 0.20296 -0.16458 C 0.204 -0.16597 0.20591 -0.16875 0.20591 -0.16852 C 0.20834 -0.17801 0.21268 -0.18125 0.2165 -0.18889 C 0.21771 -0.19143 0.21841 -0.19444 0.21962 -0.19699 C 0.22101 -0.19977 0.22257 -0.20231 0.22414 -0.20509 C 0.22518 -0.20926 0.22761 -0.21273 0.22865 -0.21713 C 0.23368 -0.23958 0.23525 -0.26435 0.23785 -0.28773 C 0.23733 -0.32083 0.23733 -0.3537 0.23629 -0.3868 C 0.23612 -0.39467 0.22726 -0.40926 0.2257 -0.41505 C 0.22466 -0.41921 0.22483 -0.4243 0.22257 -0.42731 C 0.2158 -0.43634 0.21059 -0.44398 0.20452 -0.45347 C 0.20122 -0.4588 0.1908 -0.46366 0.1908 -0.46342 C 0.17969 -0.48634 0.19028 -0.46829 0.14375 -0.47176 C 0.12796 -0.47292 0.11302 -0.47917 0.09844 -0.48588 C 0.09584 -0.48912 0.08629 -0.5 0.08629 -0.50393 " pathEditMode="relative" rAng="0" ptsTypes="fffff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69" y="-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27 -0.08241 C -0.02431 -0.08681 -0.02639 -0.09213 -0.03143 -0.09653 C -0.03281 -0.10486 -0.03386 -0.10973 -0.0375 -0.11667 C -0.03941 -0.12778 -0.04149 -0.12547 -0.04497 -0.13496 C -0.04653 -0.13936 -0.04618 -0.14491 -0.04809 -0.14908 C -0.04913 -0.15162 -0.05122 -0.15301 -0.05261 -0.1551 C -0.05573 -0.15996 -0.05816 -0.16667 -0.06163 -0.1713 C -0.06945 -0.18172 -0.08125 -0.19213 -0.09202 -0.19537 C -0.10104 -0.20371 -0.09288 -0.19746 -0.11007 -0.20348 C -0.12153 -0.20764 -0.13299 -0.21482 -0.14497 -0.21574 C -0.15955 -0.2169 -0.17448 -0.2169 -0.18906 -0.2176 C -0.20868 -0.22107 -0.2257 -0.22361 -0.24653 -0.2257 C -0.32778 -0.225 -0.4092 -0.225 -0.49045 -0.22385 C -0.5132 -0.22361 -0.53698 -0.2132 -0.56007 -0.20973 C -0.57986 -0.21042 -0.59948 -0.21042 -0.61927 -0.21158 C -0.62396 -0.21181 -0.63438 -0.22014 -0.64045 -0.22176 C -0.64861 -0.22917 -0.65486 -0.23658 -0.66163 -0.24607 C -0.66268 -0.25 -0.66372 -0.25417 -0.66476 -0.25811 C -0.66528 -0.26019 -0.6632 -0.26412 -0.6632 -0.26389 " pathEditMode="relative" rAng="0" ptsTypes="ffffffffffffffffff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09" y="-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4 -0.10509 C -0.00521 -0.12615 -0.01233 -0.15092 -0.00469 -0.17037 C 0.0092 -0.20509 0.03958 -0.2081 0.06441 -0.21736 C 0.08871 -0.22662 0.06232 -0.2199 0.0868 -0.225 C 0.08993 -0.22685 0.09288 -0.22893 0.09601 -0.23032 C 0.09965 -0.23217 0.10746 -0.23541 0.10746 -0.23518 C 0.11597 -0.24375 0.11719 -0.2412 0.12413 -0.2537 C 0.12673 -0.26412 0.12604 -0.25902 0.12604 -0.26944 " pathEditMode="relative" rAng="0" ptsTypes="fffffff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6" y="-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-0.17338 C 0.04236 -0.18657 0.03958 -0.18842 0.04809 -0.19977 C 0.05156 -0.22153 0.04653 -0.20116 0.05416 -0.21389 C 0.05521 -0.21551 0.05503 -0.21805 0.05573 -0.21991 C 0.05833 -0.22662 0.06232 -0.23287 0.06632 -0.23819 C 0.0684 -0.24699 0.07083 -0.24606 0.07535 -0.25231 C 0.08142 -0.26065 0.08333 -0.26643 0.09201 -0.27037 C 0.11128 -0.28958 0.1434 -0.29352 0.16632 -0.29467 C 0.18541 -0.2956 0.20469 -0.29606 0.22378 -0.29676 C 0.24687 -0.29907 0.26684 -0.30602 0.28906 -0.31273 C 0.29323 -0.31713 0.29982 -0.32523 0.30416 -0.32893 C 0.30798 -0.33217 0.31632 -0.33703 0.31632 -0.3368 C 0.32656 -0.35069 0.3408 -0.36504 0.34653 -0.38356 C 0.35 -0.39514 0.35191 -0.40741 0.35712 -0.41782 C 0.35764 -0.4206 0.35781 -0.42338 0.35868 -0.42592 C 0.35937 -0.42754 0.36094 -0.42847 0.36163 -0.43009 C 0.3625 -0.43264 0.36232 -0.43565 0.36319 -0.43819 C 0.3658 -0.44629 0.36979 -0.45393 0.37239 -0.46227 C 0.37396 -0.47407 0.37535 -0.48032 0.37535 -0.49259 C 0.37535 -0.49791 0.37535 -0.50347 0.37535 -0.50879 " pathEditMode="relative" rAng="0" ptsTypes="fffffffffffffffffff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92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- 1,3 + 8,7 =    ?</a:t>
            </a:r>
            <a:endParaRPr lang="ru-RU" sz="8000" dirty="0"/>
          </a:p>
        </p:txBody>
      </p:sp>
      <p:sp>
        <p:nvSpPr>
          <p:cNvPr id="33" name="Овал 32"/>
          <p:cNvSpPr/>
          <p:nvPr/>
        </p:nvSpPr>
        <p:spPr>
          <a:xfrm>
            <a:off x="2655314" y="361348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35" name="Овал 34"/>
          <p:cNvSpPr/>
          <p:nvPr/>
        </p:nvSpPr>
        <p:spPr>
          <a:xfrm>
            <a:off x="6732240" y="3634440"/>
            <a:ext cx="194421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- 7,4</a:t>
            </a:r>
            <a:endParaRPr lang="ru-RU" sz="4400" dirty="0"/>
          </a:p>
        </p:txBody>
      </p:sp>
      <p:sp>
        <p:nvSpPr>
          <p:cNvPr id="36" name="Овал 35"/>
          <p:cNvSpPr/>
          <p:nvPr/>
        </p:nvSpPr>
        <p:spPr>
          <a:xfrm>
            <a:off x="56833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7,4</a:t>
            </a:r>
            <a:endParaRPr lang="ru-RU" sz="4400" dirty="0"/>
          </a:p>
        </p:txBody>
      </p:sp>
      <p:sp>
        <p:nvSpPr>
          <p:cNvPr id="38" name="Овал 37"/>
          <p:cNvSpPr/>
          <p:nvPr/>
        </p:nvSpPr>
        <p:spPr>
          <a:xfrm>
            <a:off x="4685215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- 10</a:t>
            </a:r>
            <a:endParaRPr lang="ru-RU" sz="4400" dirty="0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043608" y="2564904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3159370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507605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723629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477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- 13 + 8 =    ?</a:t>
            </a:r>
            <a:endParaRPr lang="ru-RU" sz="80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655314" y="361348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- 21</a:t>
            </a:r>
            <a:endParaRPr lang="ru-RU" sz="4400" dirty="0"/>
          </a:p>
        </p:txBody>
      </p:sp>
      <p:sp>
        <p:nvSpPr>
          <p:cNvPr id="35" name="Овал 34"/>
          <p:cNvSpPr/>
          <p:nvPr/>
        </p:nvSpPr>
        <p:spPr>
          <a:xfrm>
            <a:off x="673224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21</a:t>
            </a:r>
            <a:endParaRPr lang="ru-RU" sz="4400" dirty="0"/>
          </a:p>
        </p:txBody>
      </p:sp>
      <p:sp>
        <p:nvSpPr>
          <p:cNvPr id="36" name="Овал 35"/>
          <p:cNvSpPr/>
          <p:nvPr/>
        </p:nvSpPr>
        <p:spPr>
          <a:xfrm>
            <a:off x="56833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38" name="Овал 37"/>
          <p:cNvSpPr/>
          <p:nvPr/>
        </p:nvSpPr>
        <p:spPr>
          <a:xfrm>
            <a:off x="4685215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- 5</a:t>
            </a:r>
            <a:endParaRPr lang="ru-RU" sz="4400" dirty="0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043608" y="2564904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3159370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507605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723629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623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- 28 - 52 =    ?</a:t>
            </a:r>
            <a:endParaRPr lang="ru-RU" sz="8000" dirty="0"/>
          </a:p>
        </p:txBody>
      </p:sp>
      <p:sp>
        <p:nvSpPr>
          <p:cNvPr id="33" name="Овал 32"/>
          <p:cNvSpPr/>
          <p:nvPr/>
        </p:nvSpPr>
        <p:spPr>
          <a:xfrm>
            <a:off x="2655314" y="361348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80</a:t>
            </a:r>
            <a:endParaRPr lang="ru-RU" sz="4400" dirty="0"/>
          </a:p>
        </p:txBody>
      </p:sp>
      <p:sp>
        <p:nvSpPr>
          <p:cNvPr id="35" name="Овал 34"/>
          <p:cNvSpPr/>
          <p:nvPr/>
        </p:nvSpPr>
        <p:spPr>
          <a:xfrm>
            <a:off x="673224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- 80</a:t>
            </a:r>
            <a:endParaRPr lang="ru-RU" sz="4400" dirty="0"/>
          </a:p>
        </p:txBody>
      </p:sp>
      <p:sp>
        <p:nvSpPr>
          <p:cNvPr id="36" name="Овал 35"/>
          <p:cNvSpPr/>
          <p:nvPr/>
        </p:nvSpPr>
        <p:spPr>
          <a:xfrm>
            <a:off x="56833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- 24</a:t>
            </a:r>
            <a:endParaRPr lang="ru-RU" sz="4400" dirty="0"/>
          </a:p>
        </p:txBody>
      </p:sp>
      <p:sp>
        <p:nvSpPr>
          <p:cNvPr id="38" name="Овал 37"/>
          <p:cNvSpPr/>
          <p:nvPr/>
        </p:nvSpPr>
        <p:spPr>
          <a:xfrm>
            <a:off x="4685215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24</a:t>
            </a:r>
            <a:endParaRPr lang="ru-RU" sz="4400" dirty="0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043608" y="2564904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3159370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507605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723629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150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 18 </a:t>
            </a:r>
            <a:r>
              <a:rPr lang="ru-RU" sz="8000" dirty="0"/>
              <a:t>-</a:t>
            </a:r>
            <a:r>
              <a:rPr lang="ru-RU" sz="8000" dirty="0" smtClean="0"/>
              <a:t> 25 =    ?</a:t>
            </a:r>
            <a:endParaRPr lang="ru-RU" sz="8000" dirty="0"/>
          </a:p>
        </p:txBody>
      </p:sp>
      <p:sp>
        <p:nvSpPr>
          <p:cNvPr id="33" name="Овал 32"/>
          <p:cNvSpPr/>
          <p:nvPr/>
        </p:nvSpPr>
        <p:spPr>
          <a:xfrm>
            <a:off x="2655314" y="361348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35" name="Овал 34"/>
          <p:cNvSpPr/>
          <p:nvPr/>
        </p:nvSpPr>
        <p:spPr>
          <a:xfrm>
            <a:off x="673224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- 43</a:t>
            </a:r>
            <a:endParaRPr lang="ru-RU" sz="4400" dirty="0"/>
          </a:p>
        </p:txBody>
      </p:sp>
      <p:sp>
        <p:nvSpPr>
          <p:cNvPr id="36" name="Овал 35"/>
          <p:cNvSpPr/>
          <p:nvPr/>
        </p:nvSpPr>
        <p:spPr>
          <a:xfrm>
            <a:off x="56833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- 7</a:t>
            </a:r>
            <a:endParaRPr lang="ru-RU" sz="4400" dirty="0"/>
          </a:p>
        </p:txBody>
      </p:sp>
      <p:sp>
        <p:nvSpPr>
          <p:cNvPr id="38" name="Овал 37"/>
          <p:cNvSpPr/>
          <p:nvPr/>
        </p:nvSpPr>
        <p:spPr>
          <a:xfrm>
            <a:off x="4685215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43</a:t>
            </a:r>
            <a:endParaRPr lang="ru-RU" sz="4400" dirty="0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043608" y="2564904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3159370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507605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723629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150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Autofit/>
          </a:bodyPr>
          <a:lstStyle/>
          <a:p>
            <a:r>
              <a:rPr lang="ru-RU" sz="8000" dirty="0" smtClean="0"/>
              <a:t>- 100 + 108 =    ?</a:t>
            </a:r>
            <a:endParaRPr lang="ru-RU" sz="8000" dirty="0"/>
          </a:p>
        </p:txBody>
      </p:sp>
      <p:sp>
        <p:nvSpPr>
          <p:cNvPr id="33" name="Овал 32"/>
          <p:cNvSpPr/>
          <p:nvPr/>
        </p:nvSpPr>
        <p:spPr>
          <a:xfrm>
            <a:off x="2655314" y="361348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35" name="Овал 34"/>
          <p:cNvSpPr/>
          <p:nvPr/>
        </p:nvSpPr>
        <p:spPr>
          <a:xfrm>
            <a:off x="6732240" y="3634440"/>
            <a:ext cx="223224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- 208</a:t>
            </a:r>
            <a:endParaRPr lang="ru-RU" sz="4400" dirty="0"/>
          </a:p>
        </p:txBody>
      </p:sp>
      <p:sp>
        <p:nvSpPr>
          <p:cNvPr id="36" name="Овал 35"/>
          <p:cNvSpPr/>
          <p:nvPr/>
        </p:nvSpPr>
        <p:spPr>
          <a:xfrm>
            <a:off x="568330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208</a:t>
            </a:r>
            <a:endParaRPr lang="ru-RU" sz="4400" dirty="0"/>
          </a:p>
        </p:txBody>
      </p:sp>
      <p:sp>
        <p:nvSpPr>
          <p:cNvPr id="38" name="Овал 37"/>
          <p:cNvSpPr/>
          <p:nvPr/>
        </p:nvSpPr>
        <p:spPr>
          <a:xfrm>
            <a:off x="4685215" y="36344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- 8</a:t>
            </a:r>
            <a:endParaRPr lang="ru-RU" sz="4400" dirty="0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043608" y="2564904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3159370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507605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7236296" y="2589045"/>
            <a:ext cx="720080" cy="64807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150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360</Words>
  <Application>Microsoft Office PowerPoint</Application>
  <PresentationFormat>Экран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 Тренажёр по математике для учащихся 6 класса «Вычисление значения алгебраической  суммы  чисел »</vt:lpstr>
      <vt:lpstr>Инструкция к работе</vt:lpstr>
      <vt:lpstr>Вспомни правила!</vt:lpstr>
      <vt:lpstr>Составьте алгоритм решения примеров</vt:lpstr>
      <vt:lpstr>- 1,3 + 8,7 =    ?</vt:lpstr>
      <vt:lpstr>- 13 + 8 =    ?</vt:lpstr>
      <vt:lpstr>- 28 - 52 =    ?</vt:lpstr>
      <vt:lpstr> 18 - 25 =    ?</vt:lpstr>
      <vt:lpstr>- 100 + 108 =    ?</vt:lpstr>
      <vt:lpstr>- 13 - 8 =    ?</vt:lpstr>
      <vt:lpstr>7,8 + (- 2,2)=    ?</vt:lpstr>
      <vt:lpstr>- 29 – 31 =    ?</vt:lpstr>
      <vt:lpstr>15 – 43 =    ?</vt:lpstr>
      <vt:lpstr>- 1,3 + 8,7 =    ?</vt:lpstr>
      <vt:lpstr>5-15+30-45+20-100+45=</vt:lpstr>
      <vt:lpstr>МОЛОДЕЦ!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- 13 + 8 =    ?</dc:title>
  <dc:creator>методисты</dc:creator>
  <cp:lastModifiedBy>методисты</cp:lastModifiedBy>
  <cp:revision>24</cp:revision>
  <dcterms:created xsi:type="dcterms:W3CDTF">2014-11-05T11:12:14Z</dcterms:created>
  <dcterms:modified xsi:type="dcterms:W3CDTF">2014-11-07T09:00:20Z</dcterms:modified>
</cp:coreProperties>
</file>