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notesMasterIdLst>
    <p:notesMasterId r:id="rId27"/>
  </p:notesMasterIdLst>
  <p:sldIdLst>
    <p:sldId id="264" r:id="rId2"/>
    <p:sldId id="314" r:id="rId3"/>
    <p:sldId id="807" r:id="rId4"/>
    <p:sldId id="406" r:id="rId5"/>
    <p:sldId id="454" r:id="rId6"/>
    <p:sldId id="530" r:id="rId7"/>
    <p:sldId id="533" r:id="rId8"/>
    <p:sldId id="532" r:id="rId9"/>
    <p:sldId id="273" r:id="rId10"/>
    <p:sldId id="317" r:id="rId11"/>
    <p:sldId id="618" r:id="rId12"/>
    <p:sldId id="504" r:id="rId13"/>
    <p:sldId id="829" r:id="rId14"/>
    <p:sldId id="272" r:id="rId15"/>
    <p:sldId id="345" r:id="rId16"/>
    <p:sldId id="606" r:id="rId17"/>
    <p:sldId id="619" r:id="rId18"/>
    <p:sldId id="615" r:id="rId19"/>
    <p:sldId id="274" r:id="rId20"/>
    <p:sldId id="348" r:id="rId21"/>
    <p:sldId id="486" r:id="rId22"/>
    <p:sldId id="372" r:id="rId23"/>
    <p:sldId id="376" r:id="rId24"/>
    <p:sldId id="441" r:id="rId25"/>
    <p:sldId id="442" r:id="rId26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</p:showPr>
  <p:clrMru>
    <a:srgbClr val="3366FF"/>
    <a:srgbClr val="000099"/>
    <a:srgbClr val="003399"/>
    <a:srgbClr val="FFFFFF"/>
    <a:srgbClr val="ABB3DB"/>
    <a:srgbClr val="000000"/>
    <a:srgbClr val="820000"/>
    <a:srgbClr val="3399FF"/>
    <a:srgbClr val="0066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876" autoAdjust="0"/>
    <p:restoredTop sz="94524" autoAdjust="0"/>
  </p:normalViewPr>
  <p:slideViewPr>
    <p:cSldViewPr>
      <p:cViewPr>
        <p:scale>
          <a:sx n="100" d="100"/>
          <a:sy n="100" d="100"/>
        </p:scale>
        <p:origin x="-1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C35D260-5CE7-4D63-AB97-CB0D6D626966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32EB4E0-8B0C-4BBF-9D4E-6A2A20E02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6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607023-F68E-45A0-99EB-183C837BB628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87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C2F42F-FAB1-4F20-8D3F-FA0CAE5DA8C5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97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39F59B-2802-43AE-A531-DC5833EDE3E3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07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696F45-56A6-4AEE-820F-1F9AAEACEEA8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17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6B43BEF-BFE5-4F2B-8F67-FBF77B2AFB6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28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F356C9-C8DB-4042-B95F-824EF4EB346A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1B03E-A1BC-4432-80E0-14F4778BA72E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423E6-AD65-49FB-A10C-732C64C6C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667F1-41D4-404B-AA35-318552133870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8E08D-EF33-46DC-B260-C1F49291D7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85A82-C632-45BC-A36C-E301140A7A33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93753-08F4-4E15-AAFE-9E82B4B30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040C9-60C4-45AA-9FB8-AA1CD2DDA82E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32745-8B29-4A58-9DB6-1FDCE5010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0B94A-7A36-46C5-BF70-00CD09CBF223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90137-1295-4590-8CDD-04D9ECD45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9B960-AFD3-4F43-B888-D9A0D8547042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3A988-6DB8-48F4-8D02-9F12D1E2A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81DA2-85F0-41E2-86BA-4D2216A6B118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60166-E772-401D-9C05-86BA165AA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5F47F-1A4B-448F-B9B0-F0F55B120A81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614FF-BCF1-43A1-A45F-3A7F05F772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C1A25-E869-4349-96DA-BCFDF4AF9A03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1BD4C-D131-4807-BD65-8CC0324A5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AF683-53D7-4F67-B5D0-12AAD7469740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BC07B-CD9B-443C-87EA-9CE6818F62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695BA-6DA9-4546-AA9E-8534B3F7D79A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7DDAD-33AC-4A9D-8021-1F9177B9B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C5C052B-6C0B-4FEB-BB69-9C16BF979C66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568F1EB-5AB2-4B9E-B60F-0B1A9F6BF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97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  <p:sldLayoutId id="21474840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  <a:effectLst/>
              </a:rPr>
              <a:t>Герб</a:t>
            </a:r>
            <a:br>
              <a:rPr lang="ru-RU" sz="3600" dirty="0" smtClean="0">
                <a:solidFill>
                  <a:srgbClr val="FF0000"/>
                </a:solidFill>
                <a:effectLst/>
              </a:rPr>
            </a:br>
            <a:r>
              <a:rPr lang="ru-RU" sz="3600" dirty="0" smtClean="0">
                <a:solidFill>
                  <a:srgbClr val="FF0000"/>
                </a:solidFill>
                <a:effectLst/>
              </a:rPr>
              <a:t>города Макаров</a:t>
            </a:r>
            <a:endParaRPr lang="ru-RU" sz="3600" dirty="0">
              <a:solidFill>
                <a:srgbClr val="FF0000"/>
              </a:solidFill>
              <a:effectLst/>
            </a:endParaRPr>
          </a:p>
        </p:txBody>
      </p:sp>
      <p:pic>
        <p:nvPicPr>
          <p:cNvPr id="21507" name="Picture 4" descr="C:\Documents and Settings\Пользователь\Рабочий стол\Пробы\Гербы\Макаров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928802"/>
            <a:ext cx="3416300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500174"/>
            <a:ext cx="327504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714750" y="500063"/>
            <a:ext cx="5286375" cy="5586412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04800" algn="just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В основу композиции герба Томаринского района положены природные и географические особенности района.</a:t>
            </a:r>
            <a:endParaRPr lang="ru-RU" sz="1400">
              <a:solidFill>
                <a:schemeClr val="bg1"/>
              </a:solidFill>
              <a:ea typeface="Bookman Old Style" pitchFamily="18" charset="0"/>
              <a:cs typeface="Times New Roman" pitchFamily="18" charset="0"/>
            </a:endParaRPr>
          </a:p>
          <a:p>
            <a:pPr indent="304800" algn="just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Район расположен на берегу Татарского пролива, почти у самой узкой части острова, о чем свидетельствует четверочастное деление герба. </a:t>
            </a:r>
          </a:p>
          <a:p>
            <a:pPr indent="304800" algn="just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Красный цвет символизирует труд, мужество,  праздник,  красоту.</a:t>
            </a:r>
            <a:endParaRPr lang="ru-RU" sz="1400">
              <a:solidFill>
                <a:schemeClr val="bg1"/>
              </a:solidFill>
              <a:ea typeface="Bookman Old Style" pitchFamily="18" charset="0"/>
              <a:cs typeface="Times New Roman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Золото символизирует богатство, справедливость, уважение, великодушие.</a:t>
            </a:r>
          </a:p>
          <a:p>
            <a:pPr indent="304800" algn="just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Рыба и ель показывают характерные для района отрасли промышленности - рыбную и лесную, в которых трудится основное население района.</a:t>
            </a:r>
          </a:p>
          <a:p>
            <a:pPr indent="304800" algn="just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Лазурь – символ  чистого неба и водных просторов.</a:t>
            </a:r>
          </a:p>
          <a:p>
            <a:pPr indent="304800" algn="just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Зеленый цвет дополняет символику природы района, а также этот цвет символизирует изобилие, жизнь, возрождение.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2" descr="C:\Documents and Settings\Пользователь\Мои документы\Мои рисунки\томарин бор.jp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2819" name="TextBox 2"/>
          <p:cNvSpPr txBox="1">
            <a:spLocks noChangeArrowheads="1"/>
          </p:cNvSpPr>
          <p:nvPr/>
        </p:nvSpPr>
        <p:spPr bwMode="auto">
          <a:xfrm>
            <a:off x="3000375" y="6215063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Томаринский бор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TextBox 1"/>
          <p:cNvSpPr txBox="1">
            <a:spLocks noChangeArrowheads="1"/>
          </p:cNvSpPr>
          <p:nvPr/>
        </p:nvSpPr>
        <p:spPr bwMode="auto">
          <a:xfrm>
            <a:off x="3071813" y="6000750"/>
            <a:ext cx="3000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Озёро Моховое</a:t>
            </a:r>
          </a:p>
        </p:txBody>
      </p:sp>
      <p:pic>
        <p:nvPicPr>
          <p:cNvPr id="166915" name="Picture 2" descr="C:\Documents and Settings\Пользователь\Мои документы\Мои рисунки\Оз Мох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86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C:\Documents and Settings\Пользователь\Мои документы\Мои рисунки\5_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86116" y="6488112"/>
            <a:ext cx="1928815" cy="369888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Нерест лосося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033450"/>
          </a:xfrm>
        </p:spPr>
        <p:txBody>
          <a:bodyPr/>
          <a:lstStyle/>
          <a:p>
            <a:pPr algn="ctr">
              <a:defRPr/>
            </a:pPr>
            <a:r>
              <a:rPr lang="ru-RU" sz="3600" dirty="0" smtClean="0">
                <a:solidFill>
                  <a:srgbClr val="FF0000"/>
                </a:solidFill>
                <a:effectLst/>
              </a:rPr>
              <a:t>Герб </a:t>
            </a:r>
            <a:br>
              <a:rPr lang="ru-RU" sz="3600" dirty="0" smtClean="0">
                <a:solidFill>
                  <a:srgbClr val="FF0000"/>
                </a:solidFill>
                <a:effectLst/>
              </a:rPr>
            </a:br>
            <a:r>
              <a:rPr lang="ru-RU" sz="3600" dirty="0" smtClean="0">
                <a:solidFill>
                  <a:srgbClr val="FF0000"/>
                </a:solidFill>
                <a:effectLst/>
              </a:rPr>
              <a:t>города  Долинск</a:t>
            </a:r>
            <a:endParaRPr lang="ru-RU" sz="3600" dirty="0">
              <a:solidFill>
                <a:srgbClr val="FF0000"/>
              </a:solidFill>
              <a:effectLst/>
            </a:endParaRPr>
          </a:p>
        </p:txBody>
      </p:sp>
      <p:pic>
        <p:nvPicPr>
          <p:cNvPr id="23555" name="Picture 18" descr="C:\Documents and Settings\Пользователь\Мои документы\Геральдика\Гербы Сахалина\Долинск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071678"/>
            <a:ext cx="3433763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TextBox 1"/>
          <p:cNvSpPr txBox="1">
            <a:spLocks noChangeArrowheads="1"/>
          </p:cNvSpPr>
          <p:nvPr/>
        </p:nvSpPr>
        <p:spPr bwMode="auto">
          <a:xfrm>
            <a:off x="3929058" y="142852"/>
            <a:ext cx="5072098" cy="6515694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04800" eaLnBrk="0" hangingPunct="0">
              <a:lnSpc>
                <a:spcPct val="150000"/>
              </a:lnSpc>
              <a:tabLst>
                <a:tab pos="3571875" algn="l"/>
              </a:tabLst>
            </a:pPr>
            <a:r>
              <a:rPr lang="ru-RU" sz="1400" b="1" dirty="0" smtClean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Изображение на гербе лилии </a:t>
            </a:r>
            <a:r>
              <a:rPr lang="ru-RU" sz="1400" b="1" dirty="0" err="1" smtClean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Глена</a:t>
            </a:r>
            <a:r>
              <a:rPr lang="ru-RU" sz="1400" b="1" dirty="0" smtClean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 связано с тем, что этот цветок произрастает только в Сахалинской области,  в том числе на территории  Долинского района. </a:t>
            </a:r>
          </a:p>
          <a:p>
            <a:pPr indent="304800" eaLnBrk="0" hangingPunct="0">
              <a:lnSpc>
                <a:spcPct val="150000"/>
              </a:lnSpc>
              <a:tabLst>
                <a:tab pos="3571875" algn="l"/>
              </a:tabLst>
            </a:pPr>
            <a:r>
              <a:rPr lang="ru-RU" sz="1400" b="1" dirty="0" smtClean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Орел с воздетыми крыльями - символ высоты духа, показывает редчайшую птицу – орлана, которая гнездится на территории района у мыса Острый и занесена в мировую Красную книгу.</a:t>
            </a:r>
          </a:p>
          <a:p>
            <a:pPr indent="304800" eaLnBrk="0" hangingPunct="0">
              <a:lnSpc>
                <a:spcPct val="150000"/>
              </a:lnSpc>
              <a:tabLst>
                <a:tab pos="3571875" algn="l"/>
              </a:tabLst>
            </a:pPr>
            <a:r>
              <a:rPr lang="ru-RU" sz="1400" b="1" dirty="0" smtClean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Золотая рыба означает, что </a:t>
            </a:r>
            <a:r>
              <a:rPr lang="ru-RU" sz="1400" b="1" dirty="0" err="1" smtClean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Долинский</a:t>
            </a:r>
            <a:r>
              <a:rPr lang="ru-RU" sz="1400" b="1" dirty="0" smtClean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 район изобилует рыбой, а одно из основных занятий жителей района связано с рыболовством.	</a:t>
            </a:r>
            <a:endParaRPr lang="ru-RU" sz="1400" dirty="0" smtClean="0">
              <a:solidFill>
                <a:schemeClr val="bg1"/>
              </a:solidFill>
              <a:ea typeface="Bookman Old Style" pitchFamily="18" charset="0"/>
              <a:cs typeface="Arial" charset="0"/>
            </a:endParaRPr>
          </a:p>
          <a:p>
            <a:pPr indent="304800" eaLnBrk="0" hangingPunct="0">
              <a:lnSpc>
                <a:spcPct val="150000"/>
              </a:lnSpc>
              <a:tabLst>
                <a:tab pos="3571875" algn="l"/>
              </a:tabLst>
            </a:pPr>
            <a:r>
              <a:rPr lang="ru-RU" sz="1400" b="1" dirty="0" smtClean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Серебряная перевязь показывает самую большую реку Долинского района – </a:t>
            </a:r>
            <a:r>
              <a:rPr lang="ru-RU" sz="1400" b="1" dirty="0" err="1" smtClean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Найбу</a:t>
            </a:r>
            <a:r>
              <a:rPr lang="ru-RU" sz="1400" b="1" dirty="0" smtClean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.	</a:t>
            </a:r>
            <a:endParaRPr lang="ru-RU" sz="1400" dirty="0" smtClean="0">
              <a:solidFill>
                <a:schemeClr val="bg1"/>
              </a:solidFill>
              <a:ea typeface="Bookman Old Style" pitchFamily="18" charset="0"/>
              <a:cs typeface="Arial" charset="0"/>
            </a:endParaRPr>
          </a:p>
          <a:p>
            <a:pPr indent="304800" eaLnBrk="0" hangingPunct="0">
              <a:lnSpc>
                <a:spcPct val="150000"/>
              </a:lnSpc>
              <a:tabLst>
                <a:tab pos="3571875" algn="l"/>
              </a:tabLst>
            </a:pPr>
            <a:r>
              <a:rPr lang="ru-RU" sz="1400" b="1" dirty="0" smtClean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Серебряная волнистая линия,  разделяющая поле герба,  символизирует границу между сушей и морем и означает,  что </a:t>
            </a:r>
            <a:r>
              <a:rPr lang="ru-RU" sz="1400" b="1" dirty="0" err="1" smtClean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Долинский</a:t>
            </a:r>
            <a:r>
              <a:rPr lang="ru-RU" sz="1400" b="1" dirty="0" smtClean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  район расположен на восточном побережье острова Сахалина.</a:t>
            </a:r>
            <a:endParaRPr lang="ru-RU" sz="1400" dirty="0" smtClean="0">
              <a:solidFill>
                <a:schemeClr val="bg1"/>
              </a:solidFill>
              <a:ea typeface="Bookman Old Style" pitchFamily="18" charset="0"/>
              <a:cs typeface="Arial" charset="0"/>
            </a:endParaRPr>
          </a:p>
          <a:p>
            <a:pPr indent="304800" eaLnBrk="0" hangingPunct="0">
              <a:lnSpc>
                <a:spcPct val="150000"/>
              </a:lnSpc>
              <a:tabLst>
                <a:tab pos="3571875" algn="l"/>
              </a:tabLst>
            </a:pPr>
            <a:r>
              <a:rPr lang="ru-RU" sz="1400" b="1" dirty="0" smtClean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Зелено-лазоревое поле герба показывает богатую природу  Долинского района, обилие лесов и широту прилегающей морской акватории.</a:t>
            </a:r>
            <a:endParaRPr lang="ru-RU" sz="1400" dirty="0" smtClean="0">
              <a:solidFill>
                <a:schemeClr val="bg1"/>
              </a:solidFill>
              <a:ea typeface="Bookman Old Style" pitchFamily="18" charset="0"/>
              <a:cs typeface="Arial" charset="0"/>
            </a:endParaRPr>
          </a:p>
        </p:txBody>
      </p:sp>
      <p:pic>
        <p:nvPicPr>
          <p:cNvPr id="3" name="Picture 18" descr="C:\Documents and Settings\Пользователь\Мои документы\Геральдика\Гербы Сахалина\Долинс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3433763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 descr="C:\Documents and Settings\Пользователь\Мои документы\Мои рисунки\долинск ш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 descr="C:\Documents and Settings\Пользователь\Мои документы\Мои рисунки\долинск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 descr="C:\Documents and Settings\Пользователь\Мои документы\Мои рисунки\дол8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8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71802" y="6215082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Река </a:t>
            </a:r>
            <a:r>
              <a:rPr lang="ru-RU" b="1" dirty="0" err="1" smtClean="0">
                <a:solidFill>
                  <a:schemeClr val="bg1"/>
                </a:solidFill>
              </a:rPr>
              <a:t>Найбу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081102"/>
          </a:xfrm>
        </p:spPr>
        <p:txBody>
          <a:bodyPr/>
          <a:lstStyle/>
          <a:p>
            <a:pPr algn="ctr">
              <a:defRPr/>
            </a:pPr>
            <a:r>
              <a:rPr lang="ru-RU" sz="3600" dirty="0" smtClean="0">
                <a:solidFill>
                  <a:srgbClr val="FF0000"/>
                </a:solidFill>
                <a:effectLst/>
              </a:rPr>
              <a:t>Герб </a:t>
            </a:r>
            <a:br>
              <a:rPr lang="ru-RU" sz="3600" dirty="0" smtClean="0">
                <a:solidFill>
                  <a:srgbClr val="FF0000"/>
                </a:solidFill>
                <a:effectLst/>
              </a:rPr>
            </a:br>
            <a:r>
              <a:rPr lang="ru-RU" sz="3600" dirty="0" smtClean="0">
                <a:solidFill>
                  <a:srgbClr val="FF0000"/>
                </a:solidFill>
                <a:effectLst/>
              </a:rPr>
              <a:t>города  Холмск</a:t>
            </a:r>
            <a:endParaRPr lang="ru-RU" sz="3600" dirty="0">
              <a:solidFill>
                <a:srgbClr val="FF0000"/>
              </a:solidFill>
              <a:effectLst/>
            </a:endParaRPr>
          </a:p>
        </p:txBody>
      </p:sp>
      <p:pic>
        <p:nvPicPr>
          <p:cNvPr id="24579" name="Picture 25" descr="C:\Documents and Settings\Пользователь\Мои документы\Геральдика\Гербы Сахалина\Холмск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000240"/>
            <a:ext cx="3430588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Пользователь\Рабочий стол\Пробы\Гербы\Макаров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14422"/>
            <a:ext cx="3416300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000500" y="571500"/>
            <a:ext cx="5000625" cy="5586413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В верхней части щита находится прямоугольная горизонтальная вставка с надписью «Макаров». </a:t>
            </a:r>
          </a:p>
          <a:p>
            <a:pPr algn="just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Первое поле щита - красного цвета, с изображением пушного зверя светлого тона.</a:t>
            </a:r>
          </a:p>
          <a:p>
            <a:pPr algn="just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Второе поле щита  - синего цвета, с изображением по вертикали полусилуэта ели и раскатанного рулона бумаги светлого тона. </a:t>
            </a:r>
          </a:p>
          <a:p>
            <a:pPr algn="just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Третье поле щита - красного цвета, с изображением по горизонтали силуэта промысловой рыбы лососевых светлого тона,.</a:t>
            </a:r>
          </a:p>
          <a:p>
            <a:pPr algn="just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Четвертое поле щита  - синего цвета, с изображением по вертикали конуса террикона и шахтерского кайла светлого тона.</a:t>
            </a:r>
          </a:p>
          <a:p>
            <a:pPr algn="just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Все изображения на полях символизируют исторические и существующие особенности хозяйственной деятельности муниципального образования.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714750" y="142875"/>
            <a:ext cx="5286375" cy="6556375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Arial Unicode MS" pitchFamily="34" charset="-128"/>
                <a:cs typeface="Bookman Old Style" pitchFamily="18" charset="0"/>
              </a:rPr>
              <a:t>Все фигуры герба показывают Холмский район и его жителей как тружеников.</a:t>
            </a:r>
            <a:endParaRPr lang="ru-RU" sz="900">
              <a:solidFill>
                <a:schemeClr val="bg1"/>
              </a:solidFill>
              <a:ea typeface="Arial Unicode MS" pitchFamily="34" charset="-128"/>
              <a:cs typeface="Bookman Old Style" pitchFamily="18" charset="0"/>
            </a:endParaRPr>
          </a:p>
          <a:p>
            <a:pPr indent="304800" algn="just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Arial Unicode MS" pitchFamily="34" charset="-128"/>
                <a:cs typeface="Bookman Old Style" pitchFamily="18" charset="0"/>
              </a:rPr>
              <a:t>Зеленые холмы говорят о названии города Холмска .</a:t>
            </a:r>
            <a:endParaRPr lang="ru-RU" sz="900">
              <a:solidFill>
                <a:schemeClr val="bg1"/>
              </a:solidFill>
              <a:ea typeface="Arial Unicode MS" pitchFamily="34" charset="-128"/>
              <a:cs typeface="Bookman Old Style" pitchFamily="18" charset="0"/>
            </a:endParaRPr>
          </a:p>
          <a:p>
            <a:pPr indent="304800" algn="just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Arial Unicode MS" pitchFamily="34" charset="-128"/>
                <a:cs typeface="Bookman Old Style" pitchFamily="18" charset="0"/>
              </a:rPr>
              <a:t>Зеленый цвет дополняет символику природы района, а также этот цвет символизирует плодородие, жизнь, возрождение, надежду и здоровье.</a:t>
            </a:r>
            <a:endParaRPr lang="ru-RU" sz="900">
              <a:solidFill>
                <a:schemeClr val="bg1"/>
              </a:solidFill>
              <a:ea typeface="Arial Unicode MS" pitchFamily="34" charset="-128"/>
              <a:cs typeface="Bookman Old Style" pitchFamily="18" charset="0"/>
            </a:endParaRPr>
          </a:p>
          <a:p>
            <a:pPr indent="304800" algn="just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Arial Unicode MS" pitchFamily="34" charset="-128"/>
                <a:cs typeface="Bookman Old Style" pitchFamily="18" charset="0"/>
              </a:rPr>
              <a:t>Связь острова Сахалина с материком (в гербе это условно обозначено краями щита) обеспечивается посредством единственной в России морской паромной переправы, что показано в гербе золотым канатом, затянутым узлом на кольце якоря.</a:t>
            </a:r>
            <a:endParaRPr lang="ru-RU" sz="900">
              <a:solidFill>
                <a:schemeClr val="bg1"/>
              </a:solidFill>
              <a:ea typeface="Arial Unicode MS" pitchFamily="34" charset="-128"/>
              <a:cs typeface="Bookman Old Style" pitchFamily="18" charset="0"/>
            </a:endParaRPr>
          </a:p>
          <a:p>
            <a:pPr indent="304800" algn="just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Arial Unicode MS" pitchFamily="34" charset="-128"/>
                <a:cs typeface="Bookman Old Style" pitchFamily="18" charset="0"/>
              </a:rPr>
              <a:t>Современный Холмск является центром морского рыболовства: добыча и переработка рыбы и морепродуктов - это одна из ведущих отраслей хозяйства, что также символизирует якорь — древнейший символ человечества, связанный с профессией мореплавателей.</a:t>
            </a:r>
            <a:endParaRPr lang="ru-RU" sz="900">
              <a:solidFill>
                <a:schemeClr val="bg1"/>
              </a:solidFill>
              <a:ea typeface="Arial Unicode MS" pitchFamily="34" charset="-128"/>
              <a:cs typeface="Bookman Old Style" pitchFamily="18" charset="0"/>
            </a:endParaRPr>
          </a:p>
          <a:p>
            <a:pPr indent="304800" algn="just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Arial Unicode MS" pitchFamily="34" charset="-128"/>
                <a:cs typeface="Bookman Old Style" pitchFamily="18" charset="0"/>
              </a:rPr>
              <a:t>Лазоревое поле герба передает географическое расположение Холмского района - на берегу залива Невельского (Татарский пролив).</a:t>
            </a:r>
            <a:endParaRPr lang="ru-RU">
              <a:solidFill>
                <a:schemeClr val="bg1"/>
              </a:solidFill>
              <a:ea typeface="Arial Unicode MS" pitchFamily="34" charset="-128"/>
              <a:cs typeface="Bookman Old Style" pitchFamily="18" charset="0"/>
            </a:endParaRPr>
          </a:p>
        </p:txBody>
      </p:sp>
      <p:pic>
        <p:nvPicPr>
          <p:cNvPr id="3" name="Picture 25" descr="C:\Documents and Settings\Пользователь\Мои документы\Геральдика\Гербы Сахалина\Холмс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3430588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4" descr="C:\Documents and Settings\Пользователь\Мои документы\Мои рисунки\Жираф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47" name="TextBox 2"/>
          <p:cNvSpPr txBox="1">
            <a:spLocks noChangeArrowheads="1"/>
          </p:cNvSpPr>
          <p:nvPr/>
        </p:nvSpPr>
        <p:spPr bwMode="auto">
          <a:xfrm>
            <a:off x="3000375" y="5857875"/>
            <a:ext cx="3000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В Холмском  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морском порту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 descr="C:\Documents and Settings\Пользователь\Мои документы\Мои рисунки\Сахалин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6371" name="TextBox 3"/>
          <p:cNvSpPr txBox="1">
            <a:spLocks noChangeArrowheads="1"/>
          </p:cNvSpPr>
          <p:nvPr/>
        </p:nvSpPr>
        <p:spPr bwMode="auto">
          <a:xfrm>
            <a:off x="5429250" y="6286500"/>
            <a:ext cx="3000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Паром «Сахалин»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 descr="C:\Documents and Settings\Пользователь\Мои документы\Мои рисунки\Холмск 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0467" name="TextBox 2"/>
          <p:cNvSpPr txBox="1">
            <a:spLocks noChangeArrowheads="1"/>
          </p:cNvSpPr>
          <p:nvPr/>
        </p:nvSpPr>
        <p:spPr bwMode="auto">
          <a:xfrm>
            <a:off x="3000375" y="6286500"/>
            <a:ext cx="3000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Город Холмск  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2" descr="C:\Documents and Settings\Пользователь\Мои документы\Мои рисунки\Холм Квакшино болото.jp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491" name="TextBox 2"/>
          <p:cNvSpPr txBox="1">
            <a:spLocks noChangeArrowheads="1"/>
          </p:cNvSpPr>
          <p:nvPr/>
        </p:nvSpPr>
        <p:spPr bwMode="auto">
          <a:xfrm>
            <a:off x="3000375" y="6215063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 Квакшино болото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2" descr="C:\Documents and Settings\Пользователь\Мои документы\Мои рисунки\Холм Дальневосточная квакш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92515" name="TextBox 2"/>
          <p:cNvSpPr txBox="1">
            <a:spLocks noChangeArrowheads="1"/>
          </p:cNvSpPr>
          <p:nvPr/>
        </p:nvSpPr>
        <p:spPr bwMode="auto">
          <a:xfrm>
            <a:off x="2857500" y="6488113"/>
            <a:ext cx="3357563" cy="36988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 Дальневосточная квакша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218" name="Picture 2" descr="C:\Documents and Settings\Пользователь\Мои документы\Мои рисунки\ПК 31-33 –Рекультивация заверше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674012"/>
          </a:xfrm>
          <a:prstGeom prst="rect">
            <a:avLst/>
          </a:prstGeom>
          <a:noFill/>
        </p:spPr>
      </p:pic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142844" y="4826675"/>
            <a:ext cx="885831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На 800 км с севера на юг острова протянулась комплексная газовая инфраструктура «Сахалин </a:t>
            </a:r>
            <a:r>
              <a:rPr lang="ru-RU" b="1" dirty="0" err="1" smtClean="0">
                <a:solidFill>
                  <a:schemeClr val="bg1"/>
                </a:solidFill>
              </a:rPr>
              <a:t>Энерджи</a:t>
            </a:r>
            <a:r>
              <a:rPr lang="ru-RU" b="1" dirty="0" smtClean="0">
                <a:solidFill>
                  <a:schemeClr val="bg1"/>
                </a:solidFill>
              </a:rPr>
              <a:t>». Три морские платформы на шельфе северного Сахалина, береговой центр на северо-восточном побережье и производственный комплекс «Пригородное» на юге острова соединены друг с другом грандиозной системой морских и наземных трубопроводов.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 descr="C:\Documents and Settings\Пользователь\Мои документы\Мои рисунки\DSC_0349_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10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7" name="TextBox 2"/>
          <p:cNvSpPr txBox="1">
            <a:spLocks noChangeArrowheads="1"/>
          </p:cNvSpPr>
          <p:nvPr/>
        </p:nvSpPr>
        <p:spPr bwMode="auto">
          <a:xfrm>
            <a:off x="3000375" y="6215063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Наземный трубопровод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 descr="C:\Documents and Settings\Пользователь\Мои документы\Мои рисунки\Макаров Наземный трубопрово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10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TextBox 2"/>
          <p:cNvSpPr txBox="1">
            <a:spLocks noChangeArrowheads="1"/>
          </p:cNvSpPr>
          <p:nvPr/>
        </p:nvSpPr>
        <p:spPr bwMode="auto">
          <a:xfrm>
            <a:off x="3000375" y="6215063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Наземный трубопровод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C:\Documents and Settings\Пользователь\Мои документы\Мои рисунки\Мак Хр Жданк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84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555" name="TextBox 3"/>
          <p:cNvSpPr txBox="1">
            <a:spLocks noChangeArrowheads="1"/>
          </p:cNvSpPr>
          <p:nvPr/>
        </p:nvSpPr>
        <p:spPr bwMode="auto">
          <a:xfrm>
            <a:off x="3000375" y="6072188"/>
            <a:ext cx="3000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Памятник природы «Хребет Жданко»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" descr="C:\Documents and Settings\Пользователь\Мои документы\Мои рисунки\Хр Жданк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27" name="TextBox 3"/>
          <p:cNvSpPr txBox="1">
            <a:spLocks noChangeArrowheads="1"/>
          </p:cNvSpPr>
          <p:nvPr/>
        </p:nvSpPr>
        <p:spPr bwMode="auto">
          <a:xfrm>
            <a:off x="3071813" y="6072188"/>
            <a:ext cx="3000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Памятник природы «Хребет Жданко»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 descr="C:\Documents and Settings\Пользователь\Мои документы\Мои рисунки\Гос прир заказн Макаровский Сахал кабарг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9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723" name="TextBox 2"/>
          <p:cNvSpPr txBox="1">
            <a:spLocks noChangeArrowheads="1"/>
          </p:cNvSpPr>
          <p:nvPr/>
        </p:nvSpPr>
        <p:spPr bwMode="auto">
          <a:xfrm>
            <a:off x="1285875" y="6072188"/>
            <a:ext cx="6786563" cy="646112"/>
          </a:xfrm>
          <a:prstGeom prst="rect">
            <a:avLst/>
          </a:prstGeom>
          <a:solidFill>
            <a:schemeClr val="tx1">
              <a:alpha val="3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Государственный природный заказник «Макаровский»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Сахалинская кабарга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081102"/>
          </a:xfrm>
        </p:spPr>
        <p:txBody>
          <a:bodyPr/>
          <a:lstStyle/>
          <a:p>
            <a:pPr algn="ctr">
              <a:defRPr/>
            </a:pPr>
            <a:r>
              <a:rPr lang="ru-RU" sz="3600" dirty="0" smtClean="0">
                <a:solidFill>
                  <a:srgbClr val="FF0000"/>
                </a:solidFill>
                <a:effectLst/>
              </a:rPr>
              <a:t>Герб</a:t>
            </a:r>
            <a:br>
              <a:rPr lang="ru-RU" sz="3600" dirty="0" smtClean="0">
                <a:solidFill>
                  <a:srgbClr val="FF0000"/>
                </a:solidFill>
                <a:effectLst/>
              </a:rPr>
            </a:br>
            <a:r>
              <a:rPr lang="ru-RU" sz="3600" dirty="0" smtClean="0">
                <a:solidFill>
                  <a:srgbClr val="FF0000"/>
                </a:solidFill>
                <a:effectLst/>
              </a:rPr>
              <a:t>города  Томари</a:t>
            </a:r>
            <a:endParaRPr lang="ru-RU" sz="3600" dirty="0">
              <a:solidFill>
                <a:srgbClr val="FF0000"/>
              </a:solidFill>
              <a:effectLst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857364"/>
            <a:ext cx="3619781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2828</TotalTime>
  <Words>521</Words>
  <Application>Microsoft Office PowerPoint</Application>
  <PresentationFormat>Экран (4:3)</PresentationFormat>
  <Paragraphs>52</Paragraphs>
  <Slides>25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Апекс</vt:lpstr>
      <vt:lpstr>Герб города Макаров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Герб города  Томари</vt:lpstr>
      <vt:lpstr>Слайд 10</vt:lpstr>
      <vt:lpstr>Слайд 11</vt:lpstr>
      <vt:lpstr>Слайд 12</vt:lpstr>
      <vt:lpstr>Слайд 13</vt:lpstr>
      <vt:lpstr>Герб  города  Долинск</vt:lpstr>
      <vt:lpstr>Слайд 15</vt:lpstr>
      <vt:lpstr>Слайд 16</vt:lpstr>
      <vt:lpstr>Слайд 17</vt:lpstr>
      <vt:lpstr>Слайд 18</vt:lpstr>
      <vt:lpstr>Герб  города  Холмск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гербы</dc:title>
  <dc:creator>Пользователь</dc:creator>
  <cp:lastModifiedBy>SamLab.ws</cp:lastModifiedBy>
  <cp:revision>422</cp:revision>
  <dcterms:created xsi:type="dcterms:W3CDTF">2007-12-12T15:32:39Z</dcterms:created>
  <dcterms:modified xsi:type="dcterms:W3CDTF">2013-03-01T14:20:13Z</dcterms:modified>
</cp:coreProperties>
</file>