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0" r:id="rId1"/>
  </p:sldMasterIdLst>
  <p:notesMasterIdLst>
    <p:notesMasterId r:id="rId20"/>
  </p:notesMasterIdLst>
  <p:sldIdLst>
    <p:sldId id="261" r:id="rId2"/>
    <p:sldId id="310" r:id="rId3"/>
    <p:sldId id="770" r:id="rId4"/>
    <p:sldId id="391" r:id="rId5"/>
    <p:sldId id="392" r:id="rId6"/>
    <p:sldId id="403" r:id="rId7"/>
    <p:sldId id="404" r:id="rId8"/>
    <p:sldId id="466" r:id="rId9"/>
    <p:sldId id="827" r:id="rId10"/>
    <p:sldId id="825" r:id="rId11"/>
    <p:sldId id="262" r:id="rId12"/>
    <p:sldId id="288" r:id="rId13"/>
    <p:sldId id="667" r:id="rId14"/>
    <p:sldId id="401" r:id="rId15"/>
    <p:sldId id="732" r:id="rId16"/>
    <p:sldId id="733" r:id="rId17"/>
    <p:sldId id="483" r:id="rId18"/>
    <p:sldId id="498" r:id="rId19"/>
  </p:sldIdLst>
  <p:sldSz cx="9144000" cy="6858000" type="screen4x3"/>
  <p:notesSz cx="6858000" cy="9945688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srgbClr val="FF0000"/>
    </p:penClr>
  </p:showPr>
  <p:clrMru>
    <a:srgbClr val="3366FF"/>
    <a:srgbClr val="000099"/>
    <a:srgbClr val="003399"/>
    <a:srgbClr val="FFFFFF"/>
    <a:srgbClr val="ABB3DB"/>
    <a:srgbClr val="000000"/>
    <a:srgbClr val="820000"/>
    <a:srgbClr val="3399FF"/>
    <a:srgbClr val="0066FF"/>
    <a:srgbClr val="00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6876" autoAdjust="0"/>
    <p:restoredTop sz="94524" autoAdjust="0"/>
  </p:normalViewPr>
  <p:slideViewPr>
    <p:cSldViewPr>
      <p:cViewPr>
        <p:scale>
          <a:sx n="100" d="100"/>
          <a:sy n="100" d="100"/>
        </p:scale>
        <p:origin x="-162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1C35D260-5CE7-4D63-AB97-CB0D6D626966}" type="datetimeFigureOut">
              <a:rPr lang="ru-RU"/>
              <a:pPr>
                <a:defRPr/>
              </a:pPr>
              <a:t>01.03.2013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42975" y="746125"/>
            <a:ext cx="4972050" cy="37290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724400"/>
            <a:ext cx="5486400" cy="44751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932EB4E0-8B0C-4BBF-9D4E-6A2A20E0268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256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256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28CD4B0-B8B2-4D4D-B4EE-9BC819773DBD}" type="slidenum">
              <a:rPr lang="ru-RU" smtClean="0"/>
              <a:pPr>
                <a:defRPr/>
              </a:pPr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58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358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0F4687A-9C39-4DF0-93EE-1FDA8CF520A8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563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563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70CCB11-C29D-4694-AD70-66BAAEA24C09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665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665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7375301-82D2-449C-A5B6-1CB8B03409B1}" type="slidenum">
              <a:rPr lang="ru-RU" smtClean="0"/>
              <a:pPr>
                <a:defRPr/>
              </a:pPr>
              <a:t>12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lIns="45720" tIns="0" rIns="45720" bIns="0" anchor="b">
            <a:scene3d>
              <a:camera prst="orthographicFront"/>
              <a:lightRig rig="soft" dir="t">
                <a:rot lat="0" lon="0" rev="17220000"/>
              </a:lightRig>
            </a:scene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C1B03E-A1BC-4432-80E0-14F4778BA72E}" type="datetimeFigureOut">
              <a:rPr lang="ru-RU"/>
              <a:pPr>
                <a:defRPr/>
              </a:pPr>
              <a:t>01.03.2013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1423E6-AD65-49FB-A10C-732C64C6C35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D667F1-41D4-404B-AA35-318552133870}" type="datetimeFigureOut">
              <a:rPr lang="ru-RU"/>
              <a:pPr>
                <a:defRPr/>
              </a:pPr>
              <a:t>01.03.2013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18E08D-EF33-46DC-B260-C1F49291D70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585A82-C632-45BC-A36C-E301140A7A33}" type="datetimeFigureOut">
              <a:rPr lang="ru-RU"/>
              <a:pPr>
                <a:defRPr/>
              </a:pPr>
              <a:t>01.03.2013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193753-08F4-4E15-AAFE-9E82B4B302E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A040C9-60C4-45AA-9FB8-AA1CD2DDA82E}" type="datetimeFigureOut">
              <a:rPr lang="ru-RU"/>
              <a:pPr>
                <a:defRPr/>
              </a:pPr>
              <a:t>01.03.2013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832745-8B29-4A58-9DB6-1FDCE5010CD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B0B94A-7A36-46C5-BF70-00CD09CBF223}" type="datetimeFigureOut">
              <a:rPr lang="ru-RU"/>
              <a:pPr>
                <a:defRPr/>
              </a:pPr>
              <a:t>01.03.2013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990137-1295-4590-8CDD-04D9ECD45FA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69B960-AFD3-4F43-B888-D9A0D8547042}" type="datetimeFigureOut">
              <a:rPr lang="ru-RU"/>
              <a:pPr>
                <a:defRPr/>
              </a:pPr>
              <a:t>01.03.2013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E3A988-6DB8-48F4-8D02-9F12D1E2A5C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F81DA2-85F0-41E2-86BA-4D2216A6B118}" type="datetimeFigureOut">
              <a:rPr lang="ru-RU"/>
              <a:pPr>
                <a:defRPr/>
              </a:pPr>
              <a:t>01.03.2013</a:t>
            </a:fld>
            <a:endParaRPr lang="ru-RU"/>
          </a:p>
        </p:txBody>
      </p:sp>
      <p:sp>
        <p:nvSpPr>
          <p:cNvPr id="8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660166-E772-401D-9C05-86BA165AA30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B5F47F-1A4B-448F-B9B0-F0F55B120A81}" type="datetimeFigureOut">
              <a:rPr lang="ru-RU"/>
              <a:pPr>
                <a:defRPr/>
              </a:pPr>
              <a:t>01.03.2013</a:t>
            </a:fld>
            <a:endParaRPr lang="ru-RU"/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C614FF-BCF1-43A1-A45F-3A7F05F7721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4C1A25-E869-4349-96DA-BCFDF4AF9A03}" type="datetimeFigureOut">
              <a:rPr lang="ru-RU"/>
              <a:pPr>
                <a:defRPr/>
              </a:pPr>
              <a:t>01.03.2013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A1BD4C-D131-4807-BD65-8CC0324A558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EAF683-53D7-4F67-B5D0-12AAD7469740}" type="datetimeFigureOut">
              <a:rPr lang="ru-RU"/>
              <a:pPr>
                <a:defRPr/>
              </a:pPr>
              <a:t>01.03.2013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BBC07B-CD9B-443C-87EA-9CE6818F628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rIns="45720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B695BA-6DA9-4546-AA9E-8534B3F7D79A}" type="datetimeFigureOut">
              <a:rPr lang="ru-RU"/>
              <a:pPr>
                <a:defRPr/>
              </a:pPr>
              <a:t>01.03.2013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B7DDAD-33AC-4A9D-8021-1F9177B9B01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27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70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fld id="{0C5C052B-6C0B-4FEB-BB69-9C16BF979C66}" type="datetimeFigureOut">
              <a:rPr lang="ru-RU"/>
              <a:pPr>
                <a:defRPr/>
              </a:pPr>
              <a:t>01.03.2013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fld id="{1568F1EB-5AB2-4B9E-B60F-0B1A9F6BFB1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4087" r:id="rId1"/>
    <p:sldLayoutId id="2147484088" r:id="rId2"/>
    <p:sldLayoutId id="2147484097" r:id="rId3"/>
    <p:sldLayoutId id="2147484089" r:id="rId4"/>
    <p:sldLayoutId id="2147484090" r:id="rId5"/>
    <p:sldLayoutId id="2147484091" r:id="rId6"/>
    <p:sldLayoutId id="2147484092" r:id="rId7"/>
    <p:sldLayoutId id="2147484093" r:id="rId8"/>
    <p:sldLayoutId id="2147484094" r:id="rId9"/>
    <p:sldLayoutId id="2147484095" r:id="rId10"/>
    <p:sldLayoutId id="2147484096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100" b="1" kern="120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9pPr>
    </p:titleStyle>
    <p:bodyStyle>
      <a:lvl1pPr marL="547688" indent="-411163" algn="l" rtl="0" eaLnBrk="0" fontAlgn="base" hangingPunct="0">
        <a:spcBef>
          <a:spcPct val="20000"/>
        </a:spcBef>
        <a:spcAft>
          <a:spcPct val="0"/>
        </a:spcAft>
        <a:buClr>
          <a:srgbClr val="F9F9F9"/>
        </a:buClr>
        <a:buSzPct val="65000"/>
        <a:buFont typeface="Wingdings 2" pitchFamily="18" charset="2"/>
        <a:buChar char="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363" indent="-282575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 2" pitchFamily="18" charset="2"/>
        <a:buChar char="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475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95000"/>
        <a:buFont typeface="Wingdings" pitchFamily="2" charset="2"/>
        <a:buChar char="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2550" indent="-182563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100000"/>
        <a:buFont typeface="Wingdings 3" pitchFamily="18" charset="2"/>
        <a:buChar char="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4638" indent="-182563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Wingdings 2" pitchFamily="18" charset="2"/>
        <a:buChar char="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gi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357166"/>
            <a:ext cx="9144000" cy="1143000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dirty="0" smtClean="0">
                <a:solidFill>
                  <a:srgbClr val="FF0000"/>
                </a:solidFill>
                <a:effectLst/>
              </a:rPr>
              <a:t>Герб</a:t>
            </a:r>
            <a:br>
              <a:rPr lang="ru-RU" sz="3600" dirty="0" smtClean="0">
                <a:solidFill>
                  <a:srgbClr val="FF0000"/>
                </a:solidFill>
                <a:effectLst/>
              </a:rPr>
            </a:br>
            <a:r>
              <a:rPr lang="ru-RU" sz="3600" dirty="0" smtClean="0">
                <a:solidFill>
                  <a:srgbClr val="FF0000"/>
                </a:solidFill>
                <a:effectLst/>
              </a:rPr>
              <a:t>города Поронайск</a:t>
            </a:r>
            <a:endParaRPr lang="ru-RU" sz="3600" dirty="0">
              <a:solidFill>
                <a:srgbClr val="FF0000"/>
              </a:solidFill>
              <a:effectLst/>
            </a:endParaRPr>
          </a:p>
        </p:txBody>
      </p:sp>
      <p:pic>
        <p:nvPicPr>
          <p:cNvPr id="19459" name="Picture 24" descr="C:\Documents and Settings\Пользователь\Мои документы\Геральдика\Гербы Сахалина\Поронайск.pn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2857488" y="2000240"/>
            <a:ext cx="3416300" cy="4319588"/>
          </a:xfrm>
          <a:scene3d>
            <a:camera prst="orthographicFront"/>
            <a:lightRig rig="threePt" dir="t"/>
          </a:scene3d>
          <a:sp3d>
            <a:bevelT prst="angle"/>
          </a:sp3d>
        </p:spPr>
      </p:pic>
      <p:pic>
        <p:nvPicPr>
          <p:cNvPr id="4" name="Picture 8" descr="line4.gif (11519 bytes)"/>
          <p:cNvPicPr>
            <a:picLocks noChangeAspect="1" noChangeArrowheads="1" noCrop="1"/>
          </p:cNvPicPr>
          <p:nvPr/>
        </p:nvPicPr>
        <p:blipFill>
          <a:blip r:embed="rId4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 rot="5400000">
            <a:off x="-3357578" y="3357578"/>
            <a:ext cx="6858000" cy="1428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8" descr="line4.gif (11519 bytes)"/>
          <p:cNvPicPr>
            <a:picLocks noChangeAspect="1" noChangeArrowheads="1" noCrop="1"/>
          </p:cNvPicPr>
          <p:nvPr/>
        </p:nvPicPr>
        <p:blipFill>
          <a:blip r:embed="rId4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 rot="5400000">
            <a:off x="5643578" y="3357578"/>
            <a:ext cx="6858000" cy="1428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Пользователь\Мои документы\Мои рисунки\котик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44001" cy="6051666"/>
          </a:xfrm>
          <a:prstGeom prst="rect">
            <a:avLst/>
          </a:prstGeom>
          <a:noFill/>
        </p:spPr>
      </p:pic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2643174" y="6072206"/>
            <a:ext cx="371477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Остров Тюлений</a:t>
            </a:r>
          </a:p>
          <a:p>
            <a:pPr algn="ctr"/>
            <a:r>
              <a:rPr lang="ru-RU" b="1" dirty="0" smtClean="0">
                <a:solidFill>
                  <a:schemeClr val="bg1"/>
                </a:solidFill>
              </a:rPr>
              <a:t>Морской котик </a:t>
            </a:r>
            <a:endParaRPr lang="ru-RU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85728"/>
            <a:ext cx="9144000" cy="1000132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000" dirty="0" smtClean="0">
                <a:solidFill>
                  <a:srgbClr val="FF0000"/>
                </a:solidFill>
                <a:effectLst/>
              </a:rPr>
              <a:t/>
            </a:r>
            <a:br>
              <a:rPr lang="ru-RU" sz="4000" dirty="0" smtClean="0">
                <a:solidFill>
                  <a:srgbClr val="FF0000"/>
                </a:solidFill>
                <a:effectLst/>
              </a:rPr>
            </a:br>
            <a:r>
              <a:rPr lang="ru-RU" sz="4000" dirty="0" smtClean="0">
                <a:solidFill>
                  <a:srgbClr val="FF0000"/>
                </a:solidFill>
                <a:effectLst/>
              </a:rPr>
              <a:t>Герб</a:t>
            </a:r>
            <a:br>
              <a:rPr lang="ru-RU" sz="4000" dirty="0" smtClean="0">
                <a:solidFill>
                  <a:srgbClr val="FF0000"/>
                </a:solidFill>
                <a:effectLst/>
              </a:rPr>
            </a:br>
            <a:r>
              <a:rPr lang="ru-RU" sz="4000" dirty="0" smtClean="0">
                <a:solidFill>
                  <a:srgbClr val="FF0000"/>
                </a:solidFill>
                <a:effectLst/>
              </a:rPr>
              <a:t>города Углегорск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6" name="Picture 2" descr="C:\Documents and Settings\Пользователь\Мои документы\Мои рисунки\Углегороск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14612" y="2000240"/>
            <a:ext cx="3457619" cy="4322023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prst="angle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Пользователь\Мои документы\Мои рисунки\Углегороск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1643050"/>
            <a:ext cx="3457619" cy="4322023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prst="angle"/>
          </a:sp3d>
        </p:spPr>
      </p:pic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4000500" y="142875"/>
            <a:ext cx="5000625" cy="6556375"/>
          </a:xfrm>
          <a:prstGeom prst="rect">
            <a:avLst/>
          </a:prstGeom>
          <a:solidFill>
            <a:srgbClr val="FFFFFF"/>
          </a:solidFill>
          <a:ln w="254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228600" eaLnBrk="0" hangingPunct="0">
              <a:lnSpc>
                <a:spcPct val="150000"/>
              </a:lnSpc>
            </a:pPr>
            <a:r>
              <a:rPr lang="ru-RU" sz="1400" b="1">
                <a:solidFill>
                  <a:schemeClr val="bg1"/>
                </a:solidFill>
                <a:cs typeface="Times New Roman" pitchFamily="18" charset="0"/>
              </a:rPr>
              <a:t>В красном поле герба —лазоревое острие с серебряным якорем  на золотых  молотах , и над ними во главе тремя золотых звезды.</a:t>
            </a:r>
          </a:p>
          <a:p>
            <a:pPr indent="228600" eaLnBrk="0" hangingPunct="0">
              <a:lnSpc>
                <a:spcPct val="150000"/>
              </a:lnSpc>
            </a:pPr>
            <a:r>
              <a:rPr lang="ru-RU" sz="1400" b="1">
                <a:solidFill>
                  <a:schemeClr val="bg1"/>
                </a:solidFill>
                <a:cs typeface="Times New Roman" pitchFamily="18" charset="0"/>
              </a:rPr>
              <a:t>Герб отражает экономические и природно-географические особенности  Углегорского  района. </a:t>
            </a:r>
          </a:p>
          <a:p>
            <a:pPr indent="228600" eaLnBrk="0" hangingPunct="0">
              <a:lnSpc>
                <a:spcPct val="150000"/>
              </a:lnSpc>
            </a:pPr>
            <a:r>
              <a:rPr lang="ru-RU" sz="1400" b="1">
                <a:solidFill>
                  <a:schemeClr val="bg1"/>
                </a:solidFill>
              </a:rPr>
              <a:t>Здесь</a:t>
            </a:r>
            <a:r>
              <a:rPr lang="ru-RU" sz="1400" b="1">
                <a:solidFill>
                  <a:schemeClr val="bg1"/>
                </a:solidFill>
                <a:cs typeface="Times New Roman" pitchFamily="18" charset="0"/>
              </a:rPr>
              <a:t> </a:t>
            </a:r>
            <a:r>
              <a:rPr lang="ru-RU" sz="1400" b="1">
                <a:solidFill>
                  <a:schemeClr val="bg1"/>
                </a:solidFill>
              </a:rPr>
              <a:t>находятся </a:t>
            </a:r>
            <a:r>
              <a:rPr lang="ru-RU" sz="1400" b="1">
                <a:solidFill>
                  <a:schemeClr val="bg1"/>
                </a:solidFill>
                <a:cs typeface="Times New Roman" pitchFamily="18" charset="0"/>
              </a:rPr>
              <a:t>основные месторождения угля в Сахалинской области.  Развитие угольной промышленности — основа экономики района .</a:t>
            </a:r>
          </a:p>
          <a:p>
            <a:pPr indent="228600" eaLnBrk="0" hangingPunct="0">
              <a:lnSpc>
                <a:spcPct val="150000"/>
              </a:lnSpc>
            </a:pPr>
            <a:r>
              <a:rPr lang="ru-RU" sz="1400" b="1">
                <a:solidFill>
                  <a:schemeClr val="bg1"/>
                </a:solidFill>
                <a:cs typeface="Times New Roman" pitchFamily="18" charset="0"/>
              </a:rPr>
              <a:t>В гербе угольные шахты показаны в виде опрокинутого острия в красном поле. </a:t>
            </a:r>
          </a:p>
          <a:p>
            <a:pPr indent="228600" eaLnBrk="0" hangingPunct="0">
              <a:lnSpc>
                <a:spcPct val="150000"/>
              </a:lnSpc>
            </a:pPr>
            <a:r>
              <a:rPr lang="ru-RU" sz="1400" b="1">
                <a:solidFill>
                  <a:schemeClr val="bg1"/>
                </a:solidFill>
                <a:cs typeface="Times New Roman" pitchFamily="18" charset="0"/>
              </a:rPr>
              <a:t>Скрещенные шахтёрские молотки дополняют символику угольной промышленности. </a:t>
            </a:r>
          </a:p>
          <a:p>
            <a:pPr indent="228600" eaLnBrk="0" hangingPunct="0">
              <a:lnSpc>
                <a:spcPct val="150000"/>
              </a:lnSpc>
            </a:pPr>
            <a:r>
              <a:rPr lang="ru-RU" sz="1400" b="1">
                <a:solidFill>
                  <a:schemeClr val="bg1"/>
                </a:solidFill>
                <a:cs typeface="Times New Roman" pitchFamily="18" charset="0"/>
              </a:rPr>
              <a:t>Голубой цвет символизирует водные просторы и чистое небо, которые местные жители стараются сохранить в чистоте для своих потомков. </a:t>
            </a:r>
          </a:p>
          <a:p>
            <a:pPr indent="228600" eaLnBrk="0" hangingPunct="0">
              <a:lnSpc>
                <a:spcPct val="150000"/>
              </a:lnSpc>
            </a:pPr>
            <a:r>
              <a:rPr lang="ru-RU" sz="1400" b="1">
                <a:solidFill>
                  <a:schemeClr val="bg1"/>
                </a:solidFill>
                <a:cs typeface="Times New Roman" pitchFamily="18" charset="0"/>
              </a:rPr>
              <a:t>Голубой цвет и якорь указывают на наличие морского выхода в акваторию океана. </a:t>
            </a:r>
          </a:p>
          <a:p>
            <a:pPr indent="228600" eaLnBrk="0" hangingPunct="0">
              <a:lnSpc>
                <a:spcPct val="150000"/>
              </a:lnSpc>
            </a:pPr>
            <a:r>
              <a:rPr lang="ru-RU" sz="1400" b="1">
                <a:solidFill>
                  <a:schemeClr val="bg1"/>
                </a:solidFill>
                <a:cs typeface="Times New Roman" pitchFamily="18" charset="0"/>
              </a:rPr>
              <a:t>Три золотые звезды отображают три поселения, которые входят в состав района — Углегорское,  Шахтёрское,  Бошняковское.</a:t>
            </a:r>
            <a:endParaRPr lang="ru-RU" sz="140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1314" name="Picture 2" descr="C:\Documents and Settings\Пользователь\Мои документы\Мои рисунки\углегорск перевал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2338" name="Picture 2" descr="C:\Documents and Settings\Пользователь\Мои документы\Мои рисунки\бошняково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08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2339" name="TextBox 2"/>
          <p:cNvSpPr txBox="1">
            <a:spLocks noChangeArrowheads="1"/>
          </p:cNvSpPr>
          <p:nvPr/>
        </p:nvSpPr>
        <p:spPr bwMode="auto">
          <a:xfrm>
            <a:off x="3000375" y="6286500"/>
            <a:ext cx="30003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>
                <a:solidFill>
                  <a:schemeClr val="bg1"/>
                </a:solidFill>
              </a:rPr>
              <a:t>Бошняково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62" name="Picture 2" descr="C:\Documents and Settings\Пользователь\Мои документы\Мои рисунки\1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08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63" name="TextBox 2"/>
          <p:cNvSpPr txBox="1">
            <a:spLocks noChangeArrowheads="1"/>
          </p:cNvSpPr>
          <p:nvPr/>
        </p:nvSpPr>
        <p:spPr bwMode="auto">
          <a:xfrm>
            <a:off x="3000375" y="6211888"/>
            <a:ext cx="300037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>
                <a:solidFill>
                  <a:schemeClr val="bg1"/>
                </a:solidFill>
              </a:rPr>
              <a:t>Бошняково</a:t>
            </a:r>
          </a:p>
          <a:p>
            <a:pPr algn="ctr"/>
            <a:r>
              <a:rPr lang="ru-RU" b="1">
                <a:solidFill>
                  <a:schemeClr val="bg1"/>
                </a:solidFill>
              </a:rPr>
              <a:t>Добыча угля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4386" name="Picture 3" descr="C:\Documents and Settings\Пользователь\Мои документы\Мои рисунки\19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144387" name="TextBox 3"/>
          <p:cNvSpPr txBox="1">
            <a:spLocks noChangeArrowheads="1"/>
          </p:cNvSpPr>
          <p:nvPr/>
        </p:nvSpPr>
        <p:spPr bwMode="auto">
          <a:xfrm>
            <a:off x="3643313" y="6211888"/>
            <a:ext cx="1785937" cy="646112"/>
          </a:xfrm>
          <a:prstGeom prst="rect">
            <a:avLst/>
          </a:prstGeom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 dirty="0" err="1">
                <a:solidFill>
                  <a:schemeClr val="bg1"/>
                </a:solidFill>
              </a:rPr>
              <a:t>Бошняково</a:t>
            </a:r>
            <a:endParaRPr lang="ru-RU" b="1" dirty="0">
              <a:solidFill>
                <a:schemeClr val="bg1"/>
              </a:solidFill>
            </a:endParaRPr>
          </a:p>
          <a:p>
            <a:pPr algn="ctr"/>
            <a:r>
              <a:rPr lang="ru-RU" b="1" dirty="0">
                <a:solidFill>
                  <a:schemeClr val="bg1"/>
                </a:solidFill>
              </a:rPr>
              <a:t>Добыча угля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5410" name="Picture 2" descr="C:\Documents and Settings\Пользователь\Мои документы\Мои рисунки\Угл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28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2143125" y="5500688"/>
            <a:ext cx="5286375" cy="9239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b="1" dirty="0">
                <a:solidFill>
                  <a:schemeClr val="bg1"/>
                </a:solidFill>
                <a:latin typeface="+mj-lt"/>
              </a:rPr>
              <a:t>Памятник природы </a:t>
            </a:r>
          </a:p>
          <a:p>
            <a:pPr algn="ctr">
              <a:defRPr/>
            </a:pPr>
            <a:r>
              <a:rPr lang="ru-RU" b="1" dirty="0">
                <a:solidFill>
                  <a:schemeClr val="bg1"/>
                </a:solidFill>
                <a:latin typeface="+mj-lt"/>
              </a:rPr>
              <a:t>«</a:t>
            </a:r>
            <a:r>
              <a:rPr lang="ru-RU" b="1" dirty="0" err="1">
                <a:solidFill>
                  <a:schemeClr val="bg1"/>
                </a:solidFill>
                <a:latin typeface="+mj-lt"/>
              </a:rPr>
              <a:t>Лесогорские</a:t>
            </a:r>
            <a:r>
              <a:rPr lang="ru-RU" b="1" dirty="0">
                <a:solidFill>
                  <a:schemeClr val="bg1"/>
                </a:solidFill>
                <a:latin typeface="+mj-lt"/>
              </a:rPr>
              <a:t> термальные источники»</a:t>
            </a:r>
          </a:p>
          <a:p>
            <a:pPr algn="ctr">
              <a:defRPr/>
            </a:pPr>
            <a:r>
              <a:rPr lang="ru-RU" b="1" dirty="0">
                <a:solidFill>
                  <a:schemeClr val="bg1"/>
                </a:solidFill>
                <a:latin typeface="+mj-lt"/>
              </a:rPr>
              <a:t>Озеро Круглое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6434" name="Picture 2" descr="C:\Documents and Settings\Пользователь\Мои документы\Мои рисунки\Угл Пам прир Лесогорские терм ист Бересклет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51784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6435" name="TextBox 2"/>
          <p:cNvSpPr txBox="1">
            <a:spLocks noChangeArrowheads="1"/>
          </p:cNvSpPr>
          <p:nvPr/>
        </p:nvSpPr>
        <p:spPr bwMode="auto">
          <a:xfrm>
            <a:off x="5643563" y="5929313"/>
            <a:ext cx="300037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>
                <a:solidFill>
                  <a:schemeClr val="bg1"/>
                </a:solidFill>
              </a:rPr>
              <a:t>Бересклет красноплодный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3714750" y="0"/>
            <a:ext cx="5429250" cy="6838950"/>
          </a:xfrm>
          <a:prstGeom prst="rect">
            <a:avLst/>
          </a:prstGeom>
          <a:solidFill>
            <a:srgbClr val="FFFFFF"/>
          </a:solidFill>
          <a:ln w="254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304800" algn="just" eaLnBrk="0" hangingPunct="0">
              <a:lnSpc>
                <a:spcPct val="150000"/>
              </a:lnSpc>
            </a:pPr>
            <a:r>
              <a:rPr lang="ru-RU" sz="1400" b="1">
                <a:solidFill>
                  <a:schemeClr val="bg1"/>
                </a:solidFill>
                <a:ea typeface="Bookman Old Style" pitchFamily="18" charset="0"/>
                <a:cs typeface="Times New Roman" pitchFamily="18" charset="0"/>
              </a:rPr>
              <a:t>В гербе города изображены шхуна и волны. </a:t>
            </a:r>
          </a:p>
          <a:p>
            <a:pPr indent="304800" algn="just">
              <a:lnSpc>
                <a:spcPct val="150000"/>
              </a:lnSpc>
            </a:pPr>
            <a:r>
              <a:rPr lang="ru-RU" sz="1400" b="1">
                <a:solidFill>
                  <a:schemeClr val="bg1"/>
                </a:solidFill>
                <a:ea typeface="Bookman Old Style" pitchFamily="18" charset="0"/>
                <a:cs typeface="Times New Roman" pitchFamily="18" charset="0"/>
              </a:rPr>
              <a:t>В центре герба червленая (красная) шхуна «Восток» на лазоревых волнах, которая высадила первых основателей  поста Тихменевского.</a:t>
            </a:r>
          </a:p>
          <a:p>
            <a:pPr indent="304800" algn="just">
              <a:lnSpc>
                <a:spcPct val="150000"/>
              </a:lnSpc>
            </a:pPr>
            <a:r>
              <a:rPr lang="ru-RU" sz="1400" b="1">
                <a:solidFill>
                  <a:schemeClr val="bg1"/>
                </a:solidFill>
                <a:ea typeface="Bookman Old Style" pitchFamily="18" charset="0"/>
                <a:cs typeface="Times New Roman" pitchFamily="18" charset="0"/>
              </a:rPr>
              <a:t>Лазоревые волны - символ моря, реки Поронай и портового города. </a:t>
            </a:r>
          </a:p>
          <a:p>
            <a:pPr indent="304800">
              <a:lnSpc>
                <a:spcPct val="150000"/>
              </a:lnSpc>
            </a:pPr>
            <a:r>
              <a:rPr lang="ru-RU" sz="1400" b="1">
                <a:solidFill>
                  <a:schemeClr val="bg1"/>
                </a:solidFill>
                <a:ea typeface="Bookman Old Style" pitchFamily="18" charset="0"/>
                <a:cs typeface="Times New Roman" pitchFamily="18" charset="0"/>
              </a:rPr>
              <a:t>Золотистая кайма волн - символ солнца, которое каждое утро поднимается из-за моря. Поронайск одним из первых встречает утро Родины.</a:t>
            </a:r>
            <a:r>
              <a:rPr lang="ru-RU" sz="1400">
                <a:solidFill>
                  <a:schemeClr val="bg1"/>
                </a:solidFill>
                <a:ea typeface="Bookman Old Style" pitchFamily="18" charset="0"/>
                <a:cs typeface="Times New Roman" pitchFamily="18" charset="0"/>
              </a:rPr>
              <a:t>  </a:t>
            </a:r>
          </a:p>
          <a:p>
            <a:pPr indent="304800">
              <a:lnSpc>
                <a:spcPct val="150000"/>
              </a:lnSpc>
            </a:pPr>
            <a:r>
              <a:rPr lang="ru-RU" sz="1400" b="1">
                <a:solidFill>
                  <a:schemeClr val="bg1"/>
                </a:solidFill>
                <a:ea typeface="Bookman Old Style" pitchFamily="18" charset="0"/>
                <a:cs typeface="Times New Roman" pitchFamily="18" charset="0"/>
              </a:rPr>
              <a:t>Город расположен в устье реки Поронай. </a:t>
            </a:r>
          </a:p>
          <a:p>
            <a:pPr indent="304800">
              <a:lnSpc>
                <a:spcPct val="150000"/>
              </a:lnSpc>
            </a:pPr>
            <a:r>
              <a:rPr lang="ru-RU" sz="1400" b="1">
                <a:solidFill>
                  <a:schemeClr val="bg1"/>
                </a:solidFill>
                <a:ea typeface="Bookman Old Style" pitchFamily="18" charset="0"/>
                <a:cs typeface="Times New Roman" pitchFamily="18" charset="0"/>
              </a:rPr>
              <a:t>Вблизи протянулось богатое рыбой озеро Невское. </a:t>
            </a:r>
          </a:p>
          <a:p>
            <a:pPr indent="304800">
              <a:lnSpc>
                <a:spcPct val="150000"/>
              </a:lnSpc>
            </a:pPr>
            <a:r>
              <a:rPr lang="ru-RU" sz="1400" b="1">
                <a:solidFill>
                  <a:schemeClr val="bg1"/>
                </a:solidFill>
                <a:ea typeface="Bookman Old Style" pitchFamily="18" charset="0"/>
                <a:cs typeface="Times New Roman" pitchFamily="18" charset="0"/>
              </a:rPr>
              <a:t>В 1988 году образован заповедник «Поронайский» с целью сохранения в природы,  охраны и воспроизводства редких и ценных животных. </a:t>
            </a:r>
          </a:p>
          <a:p>
            <a:pPr indent="304800">
              <a:lnSpc>
                <a:spcPct val="150000"/>
              </a:lnSpc>
            </a:pPr>
            <a:r>
              <a:rPr lang="ru-RU" sz="1400" b="1">
                <a:solidFill>
                  <a:schemeClr val="bg1"/>
                </a:solidFill>
                <a:ea typeface="Bookman Old Style" pitchFamily="18" charset="0"/>
                <a:cs typeface="Times New Roman" pitchFamily="18" charset="0"/>
              </a:rPr>
              <a:t>В районе произрастают редкие виды растений, занесенные в Красную книгу России. </a:t>
            </a:r>
          </a:p>
          <a:p>
            <a:pPr indent="304800">
              <a:lnSpc>
                <a:spcPct val="150000"/>
              </a:lnSpc>
            </a:pPr>
            <a:r>
              <a:rPr lang="ru-RU" sz="1400" b="1">
                <a:solidFill>
                  <a:schemeClr val="bg1"/>
                </a:solidFill>
                <a:ea typeface="Bookman Old Style" pitchFamily="18" charset="0"/>
                <a:cs typeface="Times New Roman" pitchFamily="18" charset="0"/>
              </a:rPr>
              <a:t>Кроме заповедника есть памятник природы - водопад на реке Нитуй.</a:t>
            </a:r>
          </a:p>
          <a:p>
            <a:pPr indent="304800" eaLnBrk="0" hangingPunct="0">
              <a:lnSpc>
                <a:spcPct val="150000"/>
              </a:lnSpc>
            </a:pPr>
            <a:r>
              <a:rPr lang="ru-RU" sz="1400" b="1">
                <a:solidFill>
                  <a:schemeClr val="bg1"/>
                </a:solidFill>
                <a:ea typeface="Bookman Old Style" pitchFamily="18" charset="0"/>
                <a:cs typeface="Times New Roman" pitchFamily="18" charset="0"/>
              </a:rPr>
              <a:t>К основным природным ресурсам относятся лес, уголь, рыба и морепродукты, а также дары леса: ягоды, грибы, дикоросы.</a:t>
            </a:r>
          </a:p>
        </p:txBody>
      </p:sp>
      <p:pic>
        <p:nvPicPr>
          <p:cNvPr id="3" name="Picture 24" descr="C:\Documents and Settings\Пользователь\Мои документы\Геральдика\Гербы Сахалина\Поронайск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142844" y="1000108"/>
            <a:ext cx="3416300" cy="4319588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prst="angle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-1023" descr="C:\Documents and Settings\Пользователь\Мои документы\Мои рисунки\порон7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 useBgFill="1"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3143240" y="6488668"/>
            <a:ext cx="2357440" cy="369332"/>
          </a:xfrm>
          <a:prstGeom prst="rect">
            <a:avLst/>
          </a:prstGeom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Город Поронайск</a:t>
            </a:r>
            <a:endParaRPr lang="ru-RU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5954" name="Picture 2" descr="C:\Documents and Settings\Пользователь\Мои документы\Мои рисунки\ccd3171cefd5d6febf2011fe12113c5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900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978" name="Picture 3" descr="C:\Documents and Settings\Пользователь\Мои документы\Мои рисунки\Порон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2700" y="0"/>
            <a:ext cx="9156700" cy="613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6979" name="TextBox 2"/>
          <p:cNvSpPr txBox="1">
            <a:spLocks noChangeArrowheads="1"/>
          </p:cNvSpPr>
          <p:nvPr/>
        </p:nvSpPr>
        <p:spPr bwMode="auto">
          <a:xfrm>
            <a:off x="2643188" y="6211888"/>
            <a:ext cx="428625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 dirty="0">
                <a:solidFill>
                  <a:schemeClr val="bg1"/>
                </a:solidFill>
              </a:rPr>
              <a:t>Государственный заповедник «</a:t>
            </a:r>
            <a:r>
              <a:rPr lang="ru-RU" b="1" dirty="0" err="1">
                <a:solidFill>
                  <a:schemeClr val="bg1"/>
                </a:solidFill>
              </a:rPr>
              <a:t>Поронайский</a:t>
            </a:r>
            <a:r>
              <a:rPr lang="ru-RU" b="1" dirty="0">
                <a:solidFill>
                  <a:schemeClr val="bg1"/>
                </a:solidFill>
              </a:rPr>
              <a:t>»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8002" name="Picture 2" descr="C:\Documents and Settings\Пользователь\Мои документы\Мои рисунки\Пор Вид с мыса Терпения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954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8003" name="TextBox 2"/>
          <p:cNvSpPr txBox="1">
            <a:spLocks noChangeArrowheads="1"/>
          </p:cNvSpPr>
          <p:nvPr/>
        </p:nvSpPr>
        <p:spPr bwMode="auto">
          <a:xfrm>
            <a:off x="3000375" y="6143625"/>
            <a:ext cx="30003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>
                <a:solidFill>
                  <a:schemeClr val="bg1"/>
                </a:solidFill>
              </a:rPr>
              <a:t>Вид с мыса Терпения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0050" name="Picture 2" descr="C:\Documents and Settings\Пользователь\Мои документы\Мои рисунки\Пор Птичий базар на мысе Терпения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5986463" cy="688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0051" name="TextBox 3"/>
          <p:cNvSpPr txBox="1">
            <a:spLocks noChangeArrowheads="1"/>
          </p:cNvSpPr>
          <p:nvPr/>
        </p:nvSpPr>
        <p:spPr bwMode="auto">
          <a:xfrm>
            <a:off x="5715000" y="5286375"/>
            <a:ext cx="34290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ru-RU" b="1">
              <a:solidFill>
                <a:schemeClr val="bg1"/>
              </a:solidFill>
            </a:endParaRPr>
          </a:p>
          <a:p>
            <a:pPr algn="ctr"/>
            <a:r>
              <a:rPr lang="ru-RU" b="1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130052" name="Прямоугольник 4"/>
          <p:cNvSpPr>
            <a:spLocks noChangeArrowheads="1"/>
          </p:cNvSpPr>
          <p:nvPr/>
        </p:nvSpPr>
        <p:spPr bwMode="auto">
          <a:xfrm>
            <a:off x="6072188" y="5429250"/>
            <a:ext cx="3071812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>
                <a:solidFill>
                  <a:schemeClr val="bg1"/>
                </a:solidFill>
              </a:rPr>
              <a:t>Государственный </a:t>
            </a:r>
          </a:p>
          <a:p>
            <a:pPr algn="ctr"/>
            <a:r>
              <a:rPr lang="ru-RU" b="1">
                <a:solidFill>
                  <a:schemeClr val="bg1"/>
                </a:solidFill>
              </a:rPr>
              <a:t>заповедник </a:t>
            </a:r>
          </a:p>
          <a:p>
            <a:pPr algn="ctr"/>
            <a:r>
              <a:rPr lang="ru-RU" b="1">
                <a:solidFill>
                  <a:schemeClr val="bg1"/>
                </a:solidFill>
              </a:rPr>
              <a:t>«Поронайский»</a:t>
            </a:r>
          </a:p>
          <a:p>
            <a:pPr algn="ctr"/>
            <a:r>
              <a:rPr lang="ru-RU" b="1">
                <a:solidFill>
                  <a:schemeClr val="bg1"/>
                </a:solidFill>
              </a:rPr>
              <a:t>Птичий базар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2098" name="Picture 2" descr="C:\Documents and Settings\Пользователь\Мои документы\Мои рисунки\Пор Тундра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126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2099" name="TextBox 2"/>
          <p:cNvSpPr txBox="1">
            <a:spLocks noChangeArrowheads="1"/>
          </p:cNvSpPr>
          <p:nvPr/>
        </p:nvSpPr>
        <p:spPr bwMode="auto">
          <a:xfrm>
            <a:off x="3071813" y="6286500"/>
            <a:ext cx="30003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>
                <a:solidFill>
                  <a:schemeClr val="bg1"/>
                </a:solidFill>
              </a:rPr>
              <a:t>Тундра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0594" name="Picture 2" descr="C:\Documents and Settings\Пользователь\Мои документы\Мои рисунки\сивучи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613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110595" name="TextBox 2"/>
          <p:cNvSpPr txBox="1">
            <a:spLocks noChangeArrowheads="1"/>
          </p:cNvSpPr>
          <p:nvPr/>
        </p:nvSpPr>
        <p:spPr bwMode="auto">
          <a:xfrm>
            <a:off x="3857620" y="6286520"/>
            <a:ext cx="1143000" cy="369888"/>
          </a:xfrm>
          <a:prstGeom prst="rect">
            <a:avLst/>
          </a:prstGeom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 dirty="0">
                <a:solidFill>
                  <a:schemeClr val="bg1"/>
                </a:solidFill>
              </a:rPr>
              <a:t>Сивучи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Модульная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2823</TotalTime>
  <Words>200</Words>
  <Application>Microsoft Office PowerPoint</Application>
  <PresentationFormat>Экран (4:3)</PresentationFormat>
  <Paragraphs>46</Paragraphs>
  <Slides>18</Slides>
  <Notes>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Апекс</vt:lpstr>
      <vt:lpstr>Герб города Поронайск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 Герб города Углегорск 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гербы</dc:title>
  <dc:creator>Пользователь</dc:creator>
  <cp:lastModifiedBy>SamLab.ws</cp:lastModifiedBy>
  <cp:revision>420</cp:revision>
  <dcterms:created xsi:type="dcterms:W3CDTF">2007-12-12T15:32:39Z</dcterms:created>
  <dcterms:modified xsi:type="dcterms:W3CDTF">2013-03-01T12:50:58Z</dcterms:modified>
</cp:coreProperties>
</file>