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0" r:id="rId1"/>
  </p:sldMasterIdLst>
  <p:notesMasterIdLst>
    <p:notesMasterId r:id="rId33"/>
  </p:notesMasterIdLst>
  <p:sldIdLst>
    <p:sldId id="265" r:id="rId2"/>
    <p:sldId id="299" r:id="rId3"/>
    <p:sldId id="527" r:id="rId4"/>
    <p:sldId id="529" r:id="rId5"/>
    <p:sldId id="563" r:id="rId6"/>
    <p:sldId id="598" r:id="rId7"/>
    <p:sldId id="464" r:id="rId8"/>
    <p:sldId id="297" r:id="rId9"/>
    <p:sldId id="298" r:id="rId10"/>
    <p:sldId id="497" r:id="rId11"/>
    <p:sldId id="428" r:id="rId12"/>
    <p:sldId id="378" r:id="rId13"/>
    <p:sldId id="823" r:id="rId14"/>
    <p:sldId id="741" r:id="rId15"/>
    <p:sldId id="735" r:id="rId16"/>
    <p:sldId id="736" r:id="rId17"/>
    <p:sldId id="737" r:id="rId18"/>
    <p:sldId id="665" r:id="rId19"/>
    <p:sldId id="789" r:id="rId20"/>
    <p:sldId id="549" r:id="rId21"/>
    <p:sldId id="380" r:id="rId22"/>
    <p:sldId id="452" r:id="rId23"/>
    <p:sldId id="258" r:id="rId24"/>
    <p:sldId id="303" r:id="rId25"/>
    <p:sldId id="691" r:id="rId26"/>
    <p:sldId id="695" r:id="rId27"/>
    <p:sldId id="499" r:id="rId28"/>
    <p:sldId id="708" r:id="rId29"/>
    <p:sldId id="706" r:id="rId30"/>
    <p:sldId id="627" r:id="rId31"/>
    <p:sldId id="710" r:id="rId32"/>
  </p:sldIdLst>
  <p:sldSz cx="9144000" cy="6858000" type="screen4x3"/>
  <p:notesSz cx="6858000" cy="994568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</p:showPr>
  <p:clrMru>
    <a:srgbClr val="3366FF"/>
    <a:srgbClr val="000099"/>
    <a:srgbClr val="003399"/>
    <a:srgbClr val="FFFFFF"/>
    <a:srgbClr val="ABB3DB"/>
    <a:srgbClr val="000000"/>
    <a:srgbClr val="820000"/>
    <a:srgbClr val="3399FF"/>
    <a:srgbClr val="0066FF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876" autoAdjust="0"/>
    <p:restoredTop sz="94524" autoAdjust="0"/>
  </p:normalViewPr>
  <p:slideViewPr>
    <p:cSldViewPr>
      <p:cViewPr>
        <p:scale>
          <a:sx n="100" d="100"/>
          <a:sy n="100" d="100"/>
        </p:scale>
        <p:origin x="-16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C35D260-5CE7-4D63-AB97-CB0D6D626966}" type="datetimeFigureOut">
              <a:rPr lang="ru-RU"/>
              <a:pPr>
                <a:defRPr/>
              </a:pPr>
              <a:t>02.03.2013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400"/>
            <a:ext cx="5486400" cy="4475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32EB4E0-8B0C-4BBF-9D4E-6A2A20E026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82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A5AE0FD-CCF8-4A8C-A9AD-2A2BB14E83CB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2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92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530707E-BD5F-425F-B019-D53E77B4EFFE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2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02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E768462-800D-4231-9671-434AC9E68B66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12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E730EE6-9066-442C-A1A7-35882BE196CF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2EB4E0-8B0C-4BBF-9D4E-6A2A20E0268C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3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23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8ED7D2-BE3B-42D7-9913-BFB7530987D1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3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33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54FFA32-14BD-4EBA-93DD-B8CAC6B011DD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3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539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F19C4FB-7308-4FF6-A756-CDC90D6B4DAF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C1B03E-A1BC-4432-80E0-14F4778BA72E}" type="datetimeFigureOut">
              <a:rPr lang="ru-RU"/>
              <a:pPr>
                <a:defRPr/>
              </a:pPr>
              <a:t>02.03.2013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1423E6-AD65-49FB-A10C-732C64C6C3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D667F1-41D4-404B-AA35-318552133870}" type="datetimeFigureOut">
              <a:rPr lang="ru-RU"/>
              <a:pPr>
                <a:defRPr/>
              </a:pPr>
              <a:t>02.03.2013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8E08D-EF33-46DC-B260-C1F49291D7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85A82-C632-45BC-A36C-E301140A7A33}" type="datetimeFigureOut">
              <a:rPr lang="ru-RU"/>
              <a:pPr>
                <a:defRPr/>
              </a:pPr>
              <a:t>02.03.2013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93753-08F4-4E15-AAFE-9E82B4B302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040C9-60C4-45AA-9FB8-AA1CD2DDA82E}" type="datetimeFigureOut">
              <a:rPr lang="ru-RU"/>
              <a:pPr>
                <a:defRPr/>
              </a:pPr>
              <a:t>02.03.2013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832745-8B29-4A58-9DB6-1FDCE5010C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B0B94A-7A36-46C5-BF70-00CD09CBF223}" type="datetimeFigureOut">
              <a:rPr lang="ru-RU"/>
              <a:pPr>
                <a:defRPr/>
              </a:pPr>
              <a:t>02.03.2013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990137-1295-4590-8CDD-04D9ECD45F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69B960-AFD3-4F43-B888-D9A0D8547042}" type="datetimeFigureOut">
              <a:rPr lang="ru-RU"/>
              <a:pPr>
                <a:defRPr/>
              </a:pPr>
              <a:t>02.03.2013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E3A988-6DB8-48F4-8D02-9F12D1E2A5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F81DA2-85F0-41E2-86BA-4D2216A6B118}" type="datetimeFigureOut">
              <a:rPr lang="ru-RU"/>
              <a:pPr>
                <a:defRPr/>
              </a:pPr>
              <a:t>02.03.2013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60166-E772-401D-9C05-86BA165AA3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B5F47F-1A4B-448F-B9B0-F0F55B120A81}" type="datetimeFigureOut">
              <a:rPr lang="ru-RU"/>
              <a:pPr>
                <a:defRPr/>
              </a:pPr>
              <a:t>02.03.2013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C614FF-BCF1-43A1-A45F-3A7F05F772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4C1A25-E869-4349-96DA-BCFDF4AF9A03}" type="datetimeFigureOut">
              <a:rPr lang="ru-RU"/>
              <a:pPr>
                <a:defRPr/>
              </a:pPr>
              <a:t>02.03.2013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A1BD4C-D131-4807-BD65-8CC0324A55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AF683-53D7-4F67-B5D0-12AAD7469740}" type="datetimeFigureOut">
              <a:rPr lang="ru-RU"/>
              <a:pPr>
                <a:defRPr/>
              </a:pPr>
              <a:t>02.03.2013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BBC07B-CD9B-443C-87EA-9CE6818F62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B695BA-6DA9-4546-AA9E-8534B3F7D79A}" type="datetimeFigureOut">
              <a:rPr lang="ru-RU"/>
              <a:pPr>
                <a:defRPr/>
              </a:pPr>
              <a:t>02.03.2013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B7DDAD-33AC-4A9D-8021-1F9177B9B0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0C5C052B-6C0B-4FEB-BB69-9C16BF979C66}" type="datetimeFigureOut">
              <a:rPr lang="ru-RU"/>
              <a:pPr>
                <a:defRPr/>
              </a:pPr>
              <a:t>02.03.2013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1568F1EB-5AB2-4B9E-B60F-0B1A9F6BFB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87" r:id="rId1"/>
    <p:sldLayoutId id="2147484088" r:id="rId2"/>
    <p:sldLayoutId id="2147484097" r:id="rId3"/>
    <p:sldLayoutId id="2147484089" r:id="rId4"/>
    <p:sldLayoutId id="2147484090" r:id="rId5"/>
    <p:sldLayoutId id="2147484091" r:id="rId6"/>
    <p:sldLayoutId id="2147484092" r:id="rId7"/>
    <p:sldLayoutId id="2147484093" r:id="rId8"/>
    <p:sldLayoutId id="2147484094" r:id="rId9"/>
    <p:sldLayoutId id="2147484095" r:id="rId10"/>
    <p:sldLayoutId id="214748409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7166"/>
            <a:ext cx="9144000" cy="1143000"/>
          </a:xfrm>
        </p:spPr>
        <p:txBody>
          <a:bodyPr>
            <a:noAutofit/>
            <a:sp3d extrusionH="57150" prstMaterial="softEdge">
              <a:bevelT w="38100" h="38100" prst="angle"/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rgbClr val="FF0000"/>
                </a:solidFill>
                <a:effectLst/>
                <a:cs typeface="Arial" pitchFamily="34" charset="0"/>
              </a:rPr>
              <a:t>Герб </a:t>
            </a:r>
            <a:br>
              <a:rPr lang="ru-RU" sz="3600" dirty="0" smtClean="0">
                <a:solidFill>
                  <a:srgbClr val="FF0000"/>
                </a:solidFill>
                <a:effectLst/>
                <a:cs typeface="Arial" pitchFamily="34" charset="0"/>
              </a:rPr>
            </a:br>
            <a:r>
              <a:rPr lang="ru-RU" sz="3600" dirty="0" smtClean="0">
                <a:solidFill>
                  <a:srgbClr val="FF0000"/>
                </a:solidFill>
                <a:effectLst/>
                <a:cs typeface="Arial" pitchFamily="34" charset="0"/>
              </a:rPr>
              <a:t>города Оха</a:t>
            </a:r>
            <a:endParaRPr lang="ru-RU" sz="3600" dirty="0">
              <a:solidFill>
                <a:srgbClr val="FF0000"/>
              </a:solidFill>
              <a:effectLst/>
              <a:cs typeface="Arial" pitchFamily="34" charset="0"/>
            </a:endParaRPr>
          </a:p>
        </p:txBody>
      </p:sp>
      <p:pic>
        <p:nvPicPr>
          <p:cNvPr id="14339" name="Picture 11" descr="C:\Documents and Settings\Пользователь\Мои документы\Геральдика\Гербы Сахалина\Оха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857488" y="2071678"/>
            <a:ext cx="3409950" cy="4286250"/>
          </a:xfr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4" name="Picture 8" descr="line4.gif (11519 bytes)"/>
          <p:cNvPicPr>
            <a:picLocks noChangeAspect="1" noChangeArrowheads="1" noCrop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5400000">
            <a:off x="5643578" y="3357578"/>
            <a:ext cx="6858000" cy="142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6251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3" descr="C:\Documents and Settings\Пользователь\Мои документы\Геральдика\Гербы Сахалина\Геральдика Сахалина\Фото Сахалина 2\DSC_7154 (Большой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7107" name="TextBox 3"/>
          <p:cNvSpPr txBox="1">
            <a:spLocks noChangeArrowheads="1"/>
          </p:cNvSpPr>
          <p:nvPr/>
        </p:nvSpPr>
        <p:spPr bwMode="auto">
          <a:xfrm>
            <a:off x="2928938" y="6488113"/>
            <a:ext cx="2357437" cy="369887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Северный олень</a:t>
            </a:r>
          </a:p>
        </p:txBody>
      </p:sp>
    </p:spTree>
  </p:cSld>
  <p:clrMapOvr>
    <a:masterClrMapping/>
  </p:clrMapOvr>
  <p:transition advTm="188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634" name="Picture 2" descr="C:\Documents and Settings\Пользователь\Мои документы\Мои рисунки\ногл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TextBox 3"/>
          <p:cNvSpPr txBox="1">
            <a:spLocks noChangeArrowheads="1"/>
          </p:cNvSpPr>
          <p:nvPr/>
        </p:nvSpPr>
        <p:spPr bwMode="auto">
          <a:xfrm>
            <a:off x="3143240" y="6488113"/>
            <a:ext cx="2357437" cy="369887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 err="1" smtClean="0">
                <a:solidFill>
                  <a:schemeClr val="bg1"/>
                </a:solidFill>
              </a:rPr>
              <a:t>Пгт</a:t>
            </a:r>
            <a:r>
              <a:rPr lang="ru-RU" b="1" dirty="0" smtClean="0">
                <a:solidFill>
                  <a:schemeClr val="bg1"/>
                </a:solidFill>
              </a:rPr>
              <a:t>. Ноглики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Tm="461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Пользователь\Мои документы\Мои рисунки\Ноглики аэропор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10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000375" y="6286500"/>
            <a:ext cx="30003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</a:rPr>
              <a:t>Аэропорт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2193946"/>
            <a:ext cx="9144000" cy="4664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 useBgFill="1"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500298" y="6488668"/>
            <a:ext cx="3714776" cy="369332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Месторождение нефти </a:t>
            </a:r>
            <a:r>
              <a:rPr lang="ru-RU" b="1" dirty="0" err="1" smtClean="0">
                <a:solidFill>
                  <a:schemeClr val="bg1"/>
                </a:solidFill>
              </a:rPr>
              <a:t>Одопту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5" name="Picture 12" descr="БУ «Ястреб» 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2643216" cy="264321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714612" y="0"/>
            <a:ext cx="621510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400" b="1" dirty="0" smtClean="0">
                <a:solidFill>
                  <a:schemeClr val="bg1"/>
                </a:solidFill>
                <a:latin typeface="+mj-lt"/>
              </a:rPr>
              <a:t>Наземная буровая установка «Ястреб» спроектирована специально для проекта «Сахалин-1» и является одной из наиболее мощных наземных буровых установок в отрасли. Она предназначена для бурения с берега скважин с большим отходом забоя от вертикали . Высота «Ястреба – 52 метра, что сопоставимо с высотой 16-этажного дома.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4357686" y="500042"/>
            <a:ext cx="4643438" cy="6232475"/>
          </a:xfrm>
          <a:prstGeom prst="rect">
            <a:avLst/>
          </a:prstGeom>
          <a:solidFill>
            <a:schemeClr val="tx1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400" b="1" dirty="0" smtClean="0">
                <a:solidFill>
                  <a:schemeClr val="bg1"/>
                </a:solidFill>
              </a:rPr>
              <a:t>Проект «Сахалин-2» является одним из крупнейших в мире комплексных нефтегазовых проектов, реализуется в суровых климатических условиях острова Сахалин на Дальнем Востоке России. </a:t>
            </a:r>
          </a:p>
          <a:p>
            <a:pPr>
              <a:lnSpc>
                <a:spcPct val="150000"/>
              </a:lnSpc>
            </a:pPr>
            <a:r>
              <a:rPr lang="ru-RU" sz="1400" b="1" dirty="0" smtClean="0">
                <a:solidFill>
                  <a:schemeClr val="bg1"/>
                </a:solidFill>
              </a:rPr>
              <a:t>     В ходе реализации первого этапа проекта с помощью первой в России морской платформы «</a:t>
            </a:r>
            <a:r>
              <a:rPr lang="ru-RU" sz="1400" b="1" dirty="0" err="1" smtClean="0">
                <a:solidFill>
                  <a:schemeClr val="bg1"/>
                </a:solidFill>
              </a:rPr>
              <a:t>Моликпак</a:t>
            </a:r>
            <a:r>
              <a:rPr lang="ru-RU" sz="1400" b="1" dirty="0" smtClean="0">
                <a:solidFill>
                  <a:schemeClr val="bg1"/>
                </a:solidFill>
              </a:rPr>
              <a:t>»,  установленной на </a:t>
            </a:r>
            <a:r>
              <a:rPr lang="ru-RU" sz="1400" b="1" dirty="0" err="1" smtClean="0">
                <a:solidFill>
                  <a:schemeClr val="bg1"/>
                </a:solidFill>
              </a:rPr>
              <a:t>Пильтун-Астохском</a:t>
            </a:r>
            <a:r>
              <a:rPr lang="ru-RU" sz="1400" b="1" dirty="0" smtClean="0">
                <a:solidFill>
                  <a:schemeClr val="bg1"/>
                </a:solidFill>
              </a:rPr>
              <a:t>  месторождении в 1999 г., была добыта первая нефть. </a:t>
            </a:r>
          </a:p>
          <a:p>
            <a:pPr>
              <a:lnSpc>
                <a:spcPct val="150000"/>
              </a:lnSpc>
            </a:pPr>
            <a:r>
              <a:rPr lang="ru-RU" sz="1400" b="1" dirty="0" smtClean="0">
                <a:solidFill>
                  <a:schemeClr val="bg1"/>
                </a:solidFill>
              </a:rPr>
              <a:t>     В ходе второго этапа проекта были построены и введены в эксплуатацию две другие морские платформы, подводные трубопроводы длиной 300 км, соединяющие все три платформы с берегом, наземные </a:t>
            </a:r>
            <a:r>
              <a:rPr lang="ru-RU" sz="1400" b="1" dirty="0" err="1" smtClean="0">
                <a:solidFill>
                  <a:schemeClr val="bg1"/>
                </a:solidFill>
              </a:rPr>
              <a:t>нефте</a:t>
            </a:r>
            <a:r>
              <a:rPr lang="ru-RU" sz="1400" b="1" dirty="0" smtClean="0">
                <a:solidFill>
                  <a:schemeClr val="bg1"/>
                </a:solidFill>
              </a:rPr>
              <a:t>- и газопроводы длиной 800 км, объединенный береговой технологический комплекс, терминал отгрузки нефти и первый в России завод по производству СПГ.</a:t>
            </a:r>
            <a:endParaRPr lang="ru-RU" sz="1400" b="1" dirty="0">
              <a:solidFill>
                <a:schemeClr val="bg1"/>
              </a:solidFill>
              <a:ea typeface="Sylfaen" pitchFamily="18" charset="0"/>
              <a:cs typeface="Arial" charset="0"/>
            </a:endParaRPr>
          </a:p>
        </p:txBody>
      </p:sp>
      <p:pic>
        <p:nvPicPr>
          <p:cNvPr id="1027" name="Picture 3" descr="C:\Documents and Settings\Пользователь\Мои документы\Мои рисунки\Платформы\PA-A__Molikpak__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285861"/>
            <a:ext cx="4150632" cy="3071834"/>
          </a:xfrm>
          <a:prstGeom prst="rect">
            <a:avLst/>
          </a:prstGeom>
          <a:noFill/>
        </p:spPr>
      </p:pic>
      <p:sp useBgFill="1">
        <p:nvSpPr>
          <p:cNvPr id="5" name="Прямоугольник 4"/>
          <p:cNvSpPr/>
          <p:nvPr/>
        </p:nvSpPr>
        <p:spPr>
          <a:xfrm>
            <a:off x="0" y="4857760"/>
            <a:ext cx="42148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  Морская  </a:t>
            </a:r>
            <a:r>
              <a:rPr lang="ru-RU" b="1" dirty="0" err="1" smtClean="0">
                <a:solidFill>
                  <a:schemeClr val="bg1"/>
                </a:solidFill>
              </a:rPr>
              <a:t>ледостойкая</a:t>
            </a:r>
            <a:r>
              <a:rPr lang="ru-RU" b="1" dirty="0" smtClean="0">
                <a:solidFill>
                  <a:schemeClr val="bg1"/>
                </a:solidFill>
              </a:rPr>
              <a:t> платформа “</a:t>
            </a:r>
            <a:r>
              <a:rPr lang="ru-RU" b="1" dirty="0" err="1" smtClean="0">
                <a:solidFill>
                  <a:schemeClr val="bg1"/>
                </a:solidFill>
              </a:rPr>
              <a:t>Моликпак</a:t>
            </a:r>
            <a:r>
              <a:rPr lang="ru-RU" b="1" dirty="0" smtClean="0">
                <a:solidFill>
                  <a:schemeClr val="bg1"/>
                </a:solidFill>
              </a:rPr>
              <a:t>”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0" y="-142900"/>
            <a:ext cx="4572000" cy="1500198"/>
          </a:xfrm>
          <a:prstGeom prst="rect">
            <a:avLst/>
          </a:prstGeom>
        </p:spPr>
        <p:txBody>
          <a:bodyPr>
            <a:normAutofit fontScale="90000" lnSpcReduction="20000"/>
            <a:scene3d>
              <a:camera prst="orthographicFront"/>
              <a:lightRig rig="threePt" dir="t"/>
            </a:scene3d>
            <a:sp3d extrusionH="57150" prstMaterial="softEdge">
              <a:bevelT w="38100" h="38100" prst="angle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8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1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Проект «Сахалин – 2»</a:t>
            </a:r>
            <a:r>
              <a:rPr kumimoji="0" lang="ru-RU" sz="48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8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000" b="1" i="0" u="none" strike="noStrike" kern="1200" cap="none" spc="0" normalizeH="0" baseline="0" noProof="0" dirty="0">
              <a:ln w="6350"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Пользователь\Мои документы\Мои рисунки\Platforma_Orlan11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42984"/>
            <a:ext cx="4820578" cy="4143380"/>
          </a:xfrm>
          <a:prstGeom prst="rect">
            <a:avLst/>
          </a:prstGeom>
          <a:noFill/>
        </p:spPr>
      </p:pic>
      <p:sp useBgFill="1"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643042" y="6357958"/>
            <a:ext cx="5357850" cy="369332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  </a:t>
            </a:r>
            <a:r>
              <a:rPr lang="ru-RU" b="1" dirty="0" smtClean="0">
                <a:solidFill>
                  <a:schemeClr val="bg1"/>
                </a:solidFill>
              </a:rPr>
              <a:t>Морская </a:t>
            </a:r>
            <a:r>
              <a:rPr lang="ru-RU" b="1" dirty="0" err="1" smtClean="0">
                <a:solidFill>
                  <a:schemeClr val="bg1"/>
                </a:solidFill>
              </a:rPr>
              <a:t>ледостойкая</a:t>
            </a:r>
            <a:r>
              <a:rPr lang="ru-RU" b="1" dirty="0" smtClean="0">
                <a:solidFill>
                  <a:schemeClr val="bg1"/>
                </a:solidFill>
              </a:rPr>
              <a:t> платформа «Орлан»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857752" y="642918"/>
            <a:ext cx="4143404" cy="5262979"/>
          </a:xfrm>
          <a:prstGeom prst="rect">
            <a:avLst/>
          </a:prstGeom>
          <a:solidFill>
            <a:schemeClr val="tx1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ru-RU" sz="1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     Буровая «Орлан» – настоящий рукотворный остров в Охотском море. </a:t>
            </a:r>
          </a:p>
          <a:p>
            <a:pPr eaLnBrk="0" hangingPunct="0">
              <a:lnSpc>
                <a:spcPct val="150000"/>
              </a:lnSpc>
            </a:pPr>
            <a:r>
              <a:rPr lang="ru-RU" sz="1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     Эту буровую можно разглядеть в море за много километров, ведь её высота почти </a:t>
            </a:r>
          </a:p>
          <a:p>
            <a:pPr eaLnBrk="0" hangingPunct="0">
              <a:lnSpc>
                <a:spcPct val="150000"/>
              </a:lnSpc>
            </a:pPr>
            <a:r>
              <a:rPr lang="ru-RU" sz="1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50 метров, что почти в полтора раза больше высоты Колосса Родосского – одного из семи древних чудес света. </a:t>
            </a:r>
          </a:p>
          <a:p>
            <a:pPr eaLnBrk="0" hangingPunct="0">
              <a:lnSpc>
                <a:spcPct val="150000"/>
              </a:lnSpc>
            </a:pPr>
            <a:r>
              <a:rPr lang="ru-RU" sz="1400" b="1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     Основание «Орлана» из стали и бетона легко выдерживает натиск льда и гигантских торосов, достигающих высоты шестиэтажного дома.</a:t>
            </a:r>
            <a:r>
              <a:rPr lang="ru-RU" sz="1400" b="1" dirty="0" smtClean="0">
                <a:solidFill>
                  <a:schemeClr val="bg1"/>
                </a:solidFill>
              </a:rPr>
              <a:t> </a:t>
            </a:r>
          </a:p>
          <a:p>
            <a:pPr eaLnBrk="0" hangingPunct="0">
              <a:lnSpc>
                <a:spcPct val="150000"/>
              </a:lnSpc>
            </a:pPr>
            <a:r>
              <a:rPr lang="ru-RU" sz="1400" b="1" dirty="0" smtClean="0">
                <a:solidFill>
                  <a:schemeClr val="bg1"/>
                </a:solidFill>
              </a:rPr>
              <a:t>     К настоящему времени бурение с платформы «Орлан» закончено, всего пробурено 21 скважина. </a:t>
            </a:r>
          </a:p>
          <a:p>
            <a:pPr eaLnBrk="0" hangingPunct="0">
              <a:lnSpc>
                <a:spcPct val="150000"/>
              </a:lnSpc>
            </a:pPr>
            <a:r>
              <a:rPr lang="ru-RU" sz="1400" b="1" dirty="0" smtClean="0">
                <a:solidFill>
                  <a:schemeClr val="bg1"/>
                </a:solidFill>
              </a:rPr>
              <a:t>     Протяженность ствола скважин на платформе «Орлан»  -  5,5  - 7,5 км. </a:t>
            </a:r>
            <a:endParaRPr lang="ru-RU" sz="1400" b="1" dirty="0" smtClean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Пользователь\Мои документы\Мои рисунки\пильтун ас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83514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072330" y="5143512"/>
            <a:ext cx="178595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Морская </a:t>
            </a:r>
          </a:p>
          <a:p>
            <a:pPr algn="ctr"/>
            <a:r>
              <a:rPr lang="ru-RU" b="1" dirty="0" err="1" smtClean="0">
                <a:solidFill>
                  <a:schemeClr val="bg1"/>
                </a:solidFill>
              </a:rPr>
              <a:t>ледостойкая</a:t>
            </a:r>
            <a:r>
              <a:rPr lang="ru-RU" b="1" dirty="0" smtClean="0">
                <a:solidFill>
                  <a:schemeClr val="bg1"/>
                </a:solidFill>
              </a:rPr>
              <a:t> платформа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“</a:t>
            </a:r>
            <a:r>
              <a:rPr lang="ru-RU" b="1" dirty="0" err="1" smtClean="0">
                <a:solidFill>
                  <a:schemeClr val="bg1"/>
                </a:solidFill>
              </a:rPr>
              <a:t>Пильтун</a:t>
            </a:r>
            <a:r>
              <a:rPr lang="ru-RU" b="1" dirty="0" smtClean="0">
                <a:solidFill>
                  <a:schemeClr val="bg1"/>
                </a:solidFill>
              </a:rPr>
              <a:t>-</a:t>
            </a:r>
          </a:p>
          <a:p>
            <a:pPr algn="ctr"/>
            <a:r>
              <a:rPr lang="ru-RU" b="1" dirty="0" err="1" smtClean="0">
                <a:solidFill>
                  <a:schemeClr val="bg1"/>
                </a:solidFill>
              </a:rPr>
              <a:t>Астохская-Б</a:t>
            </a:r>
            <a:r>
              <a:rPr lang="ru-RU" b="1" dirty="0" smtClean="0">
                <a:solidFill>
                  <a:schemeClr val="bg1"/>
                </a:solidFill>
              </a:rPr>
              <a:t>”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C:\Documents and Settings\Пользователь\Мои документы\Мои рисунки\лунска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0"/>
            <a:ext cx="7738110" cy="6858000"/>
          </a:xfrm>
          <a:prstGeom prst="rect">
            <a:avLst/>
          </a:prstGeom>
          <a:noFill/>
        </p:spPr>
      </p:pic>
      <p:sp useBgFill="1">
        <p:nvSpPr>
          <p:cNvPr id="5" name="Прямоугольник 4"/>
          <p:cNvSpPr/>
          <p:nvPr/>
        </p:nvSpPr>
        <p:spPr>
          <a:xfrm>
            <a:off x="1714480" y="6488668"/>
            <a:ext cx="57864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  Морская  </a:t>
            </a:r>
            <a:r>
              <a:rPr lang="ru-RU" b="1" dirty="0" err="1" smtClean="0">
                <a:solidFill>
                  <a:schemeClr val="bg1"/>
                </a:solidFill>
              </a:rPr>
              <a:t>ледостойкая</a:t>
            </a:r>
            <a:r>
              <a:rPr lang="ru-RU" b="1" dirty="0" smtClean="0">
                <a:solidFill>
                  <a:schemeClr val="bg1"/>
                </a:solidFill>
              </a:rPr>
              <a:t> платформа “</a:t>
            </a:r>
            <a:r>
              <a:rPr lang="ru-RU" b="1" dirty="0" err="1" smtClean="0">
                <a:solidFill>
                  <a:schemeClr val="bg1"/>
                </a:solidFill>
              </a:rPr>
              <a:t>Лунская</a:t>
            </a:r>
            <a:r>
              <a:rPr lang="ru-RU" b="1" dirty="0" smtClean="0">
                <a:solidFill>
                  <a:schemeClr val="bg1"/>
                </a:solidFill>
              </a:rPr>
              <a:t> -А”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Documents and Settings\Пользователь\Мои документы\Мои рисунки\набиль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500438" y="6488113"/>
            <a:ext cx="1785937" cy="369887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chemeClr val="bg1"/>
                </a:solidFill>
              </a:rPr>
              <a:t> Река Набиль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Пользователь\Мои документы\Мои рисунки\6_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1"/>
            <a:ext cx="4860975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429256" y="6215082"/>
            <a:ext cx="30003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Скат молоди лосося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C:\Documents and Settings\Пользователь\Мои документы\Геральдика\Гербы Сахалина\Ох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42844" y="1357298"/>
            <a:ext cx="3409950" cy="428625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3643313" y="428625"/>
            <a:ext cx="5357812" cy="5908675"/>
          </a:xfrm>
          <a:prstGeom prst="rect">
            <a:avLst/>
          </a:prstGeom>
          <a:solidFill>
            <a:srgbClr val="FFFFFF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17500" algn="just" eaLnBrk="0" hangingPunct="0">
              <a:lnSpc>
                <a:spcPct val="150000"/>
              </a:lnSpc>
            </a:pPr>
            <a:r>
              <a:rPr lang="ru-RU" sz="1400" b="1" dirty="0">
                <a:solidFill>
                  <a:schemeClr val="bg1"/>
                </a:solidFill>
                <a:ea typeface="Bookman Old Style" pitchFamily="18" charset="0"/>
                <a:cs typeface="Arial" charset="0"/>
              </a:rPr>
              <a:t>Центральной фигурой герба является лестница - изображение нефтяной вышки, показывающей нефтегазодобывающую  и нефтегазоперерабатывающую отрасли промышленности, получившие развитие в связи с открытием в 1880 году нефтяного месторождения, близ которого и вырос поселок </a:t>
            </a:r>
            <a:r>
              <a:rPr lang="ru-RU" sz="1400" b="1" dirty="0" err="1">
                <a:solidFill>
                  <a:schemeClr val="bg1"/>
                </a:solidFill>
                <a:ea typeface="Bookman Old Style" pitchFamily="18" charset="0"/>
                <a:cs typeface="Arial" charset="0"/>
              </a:rPr>
              <a:t>Охэ</a:t>
            </a:r>
            <a:r>
              <a:rPr lang="ru-RU" sz="1400" b="1" dirty="0">
                <a:solidFill>
                  <a:schemeClr val="bg1"/>
                </a:solidFill>
                <a:ea typeface="Bookman Old Style" pitchFamily="18" charset="0"/>
                <a:cs typeface="Arial" charset="0"/>
              </a:rPr>
              <a:t>  (позже Оха). </a:t>
            </a:r>
          </a:p>
          <a:p>
            <a:pPr indent="317500" algn="just" eaLnBrk="0" hangingPunct="0">
              <a:lnSpc>
                <a:spcPct val="150000"/>
              </a:lnSpc>
            </a:pPr>
            <a:r>
              <a:rPr lang="ru-RU" sz="1400" b="1" dirty="0">
                <a:solidFill>
                  <a:schemeClr val="bg1"/>
                </a:solidFill>
                <a:ea typeface="Bookman Old Style" pitchFamily="18" charset="0"/>
                <a:cs typeface="Arial" charset="0"/>
              </a:rPr>
              <a:t>Современный город Оха - это крупный центр нефтяной и газовой промышленности Сахалина.</a:t>
            </a:r>
          </a:p>
          <a:p>
            <a:pPr indent="317500" algn="just" eaLnBrk="0" hangingPunct="0">
              <a:lnSpc>
                <a:spcPct val="150000"/>
              </a:lnSpc>
            </a:pPr>
            <a:r>
              <a:rPr lang="ru-RU" sz="1400" b="1" dirty="0">
                <a:solidFill>
                  <a:schemeClr val="bg1"/>
                </a:solidFill>
                <a:ea typeface="Bookman Old Style" pitchFamily="18" charset="0"/>
                <a:cs typeface="Arial" charset="0"/>
              </a:rPr>
              <a:t>Шар (диск) показывает солнце - источник тепла, мира и согласия - и отражает географическое положение </a:t>
            </a:r>
            <a:r>
              <a:rPr lang="ru-RU" sz="1400" b="1" dirty="0" err="1">
                <a:solidFill>
                  <a:schemeClr val="bg1"/>
                </a:solidFill>
                <a:ea typeface="Bookman Old Style" pitchFamily="18" charset="0"/>
                <a:cs typeface="Arial" charset="0"/>
              </a:rPr>
              <a:t>Охинского</a:t>
            </a:r>
            <a:r>
              <a:rPr lang="ru-RU" sz="1400" b="1" dirty="0">
                <a:solidFill>
                  <a:schemeClr val="bg1"/>
                </a:solidFill>
                <a:ea typeface="Bookman Old Style" pitchFamily="18" charset="0"/>
                <a:cs typeface="Arial" charset="0"/>
              </a:rPr>
              <a:t> района в северо-восточной части острова Сахалина - края первого восхода солнца в России.</a:t>
            </a:r>
          </a:p>
          <a:p>
            <a:pPr indent="317500" eaLnBrk="0" hangingPunct="0">
              <a:lnSpc>
                <a:spcPct val="150000"/>
              </a:lnSpc>
            </a:pPr>
            <a:r>
              <a:rPr lang="ru-RU" sz="1400" b="1" dirty="0">
                <a:solidFill>
                  <a:schemeClr val="bg1"/>
                </a:solidFill>
                <a:ea typeface="Bookman Old Style" pitchFamily="18" charset="0"/>
                <a:cs typeface="Arial" charset="0"/>
              </a:rPr>
              <a:t>Чайка - символ прибрежной полосы.</a:t>
            </a:r>
          </a:p>
          <a:p>
            <a:pPr indent="317500" eaLnBrk="0" hangingPunct="0">
              <a:lnSpc>
                <a:spcPct val="150000"/>
              </a:lnSpc>
            </a:pPr>
            <a:r>
              <a:rPr lang="ru-RU" sz="1400" b="1" dirty="0">
                <a:solidFill>
                  <a:schemeClr val="bg1"/>
                </a:solidFill>
                <a:ea typeface="Bookman Old Style" pitchFamily="18" charset="0"/>
                <a:cs typeface="Arial" charset="0"/>
              </a:rPr>
              <a:t>Черная оконечность волны - стилизованный орнамент коренных малочисленных народов России - нивхов, прямых потомков древнейшего населения Сахалина.</a:t>
            </a:r>
          </a:p>
          <a:p>
            <a:pPr indent="317500" algn="just" eaLnBrk="0" hangingPunct="0">
              <a:lnSpc>
                <a:spcPct val="150000"/>
              </a:lnSpc>
            </a:pPr>
            <a:endParaRPr lang="ru-RU" sz="1400" b="1" dirty="0">
              <a:solidFill>
                <a:schemeClr val="bg1"/>
              </a:solidFill>
              <a:ea typeface="Bookman Old Style" pitchFamily="18" charset="0"/>
              <a:cs typeface="Arial" charset="0"/>
            </a:endParaRPr>
          </a:p>
        </p:txBody>
      </p:sp>
    </p:spTree>
  </p:cSld>
  <p:clrMapOvr>
    <a:masterClrMapping/>
  </p:clrMapOvr>
  <p:transition advTm="20939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C:\Documents and Settings\Пользователь\Мои документы\Мои рисунки\Пам пр Дагинские термальные источник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13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785938" y="6286500"/>
            <a:ext cx="51435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</a:rPr>
              <a:t>Дагинские термальные источники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000375" y="6072188"/>
            <a:ext cx="30003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</a:rPr>
              <a:t>Орланы-белохвосты</a:t>
            </a:r>
          </a:p>
        </p:txBody>
      </p:sp>
      <p:pic>
        <p:nvPicPr>
          <p:cNvPr id="1026" name="Picture 2" descr="C:\Documents and Settings\Пользователь\Мои документы\Мои рисунки\Белохвосты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162" name="Picture 2" descr="C:\Documents and Settings\Пользователь\Мои документы\Мои рисунки\Лун Дикуш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01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000375" y="6215063"/>
            <a:ext cx="30003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</a:rPr>
              <a:t>Дикуша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7166"/>
            <a:ext cx="9144000" cy="1500198"/>
          </a:xfrm>
        </p:spPr>
        <p:txBody>
          <a:bodyPr>
            <a:normAutofit fontScale="90000"/>
            <a:sp3d extrusionH="57150" prstMaterial="softEdge">
              <a:bevelT w="38100" h="38100" prst="angle"/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>
                <a:solidFill>
                  <a:srgbClr val="FF0000"/>
                </a:solidFill>
                <a:effectLst/>
              </a:rPr>
              <a:t>Герб </a:t>
            </a:r>
            <a:r>
              <a:rPr lang="ru-RU" sz="4800" dirty="0" smtClean="0">
                <a:solidFill>
                  <a:srgbClr val="FF0000"/>
                </a:solidFill>
                <a:effectLst/>
              </a:rPr>
              <a:t/>
            </a:r>
            <a:br>
              <a:rPr lang="ru-RU" sz="4800" dirty="0" smtClean="0">
                <a:solidFill>
                  <a:srgbClr val="FF0000"/>
                </a:solidFill>
                <a:effectLst/>
              </a:rPr>
            </a:br>
            <a:r>
              <a:rPr lang="ru-RU" sz="3100" dirty="0" smtClean="0">
                <a:solidFill>
                  <a:srgbClr val="FF0000"/>
                </a:solidFill>
                <a:effectLst/>
              </a:rPr>
              <a:t>посёлка городского типа</a:t>
            </a:r>
            <a:r>
              <a:rPr lang="ru-RU" sz="4800" dirty="0" smtClean="0">
                <a:solidFill>
                  <a:srgbClr val="FF0000"/>
                </a:solidFill>
                <a:effectLst/>
              </a:rPr>
              <a:t/>
            </a:r>
            <a:br>
              <a:rPr lang="ru-RU" sz="4800" dirty="0" smtClean="0">
                <a:solidFill>
                  <a:srgbClr val="FF0000"/>
                </a:solidFill>
                <a:effectLst/>
              </a:rPr>
            </a:br>
            <a:r>
              <a:rPr lang="ru-RU" sz="4000" dirty="0" smtClean="0">
                <a:solidFill>
                  <a:srgbClr val="FF0000"/>
                </a:solidFill>
                <a:effectLst/>
              </a:rPr>
              <a:t>Тымовское</a:t>
            </a:r>
            <a:endParaRPr lang="ru-RU" sz="4000" dirty="0">
              <a:solidFill>
                <a:srgbClr val="FF0000"/>
              </a:solidFill>
              <a:effectLst/>
            </a:endParaRPr>
          </a:p>
        </p:txBody>
      </p:sp>
      <p:pic>
        <p:nvPicPr>
          <p:cNvPr id="16387" name="Picture 8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714612" y="2214554"/>
            <a:ext cx="3467100" cy="4319588"/>
          </a:xfrm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3714750" y="142875"/>
            <a:ext cx="5286375" cy="6515100"/>
          </a:xfrm>
          <a:prstGeom prst="rect">
            <a:avLst/>
          </a:prstGeom>
          <a:solidFill>
            <a:schemeClr val="tx1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17500" algn="just" eaLnBrk="0" hangingPunct="0">
              <a:lnSpc>
                <a:spcPct val="150000"/>
              </a:lnSpc>
            </a:pPr>
            <a:r>
              <a:rPr lang="ru-RU" sz="1400" b="1" dirty="0">
                <a:solidFill>
                  <a:schemeClr val="bg1"/>
                </a:solidFill>
                <a:ea typeface="Constantia" pitchFamily="18" charset="0"/>
                <a:cs typeface="Arial" charset="0"/>
              </a:rPr>
              <a:t>Основной фигурой герба является опрокинутый лазоревый вилообразный крест, показывающий реку </a:t>
            </a:r>
            <a:r>
              <a:rPr lang="ru-RU" sz="1400" b="1" dirty="0" err="1">
                <a:solidFill>
                  <a:schemeClr val="bg1"/>
                </a:solidFill>
                <a:ea typeface="Constantia" pitchFamily="18" charset="0"/>
                <a:cs typeface="Arial" charset="0"/>
              </a:rPr>
              <a:t>Тымь</a:t>
            </a:r>
            <a:r>
              <a:rPr lang="ru-RU" sz="1400" b="1" dirty="0">
                <a:solidFill>
                  <a:schemeClr val="bg1"/>
                </a:solidFill>
                <a:ea typeface="Constantia" pitchFamily="18" charset="0"/>
                <a:cs typeface="Arial" charset="0"/>
              </a:rPr>
              <a:t>, пересекающую весь </a:t>
            </a:r>
            <a:r>
              <a:rPr lang="ru-RU" sz="1400" b="1" dirty="0" err="1">
                <a:solidFill>
                  <a:schemeClr val="bg1"/>
                </a:solidFill>
                <a:ea typeface="Constantia" pitchFamily="18" charset="0"/>
                <a:cs typeface="Arial" charset="0"/>
              </a:rPr>
              <a:t>Тымовский</a:t>
            </a:r>
            <a:r>
              <a:rPr lang="ru-RU" sz="1400" b="1" dirty="0">
                <a:solidFill>
                  <a:schemeClr val="bg1"/>
                </a:solidFill>
                <a:ea typeface="Constantia" pitchFamily="18" charset="0"/>
                <a:cs typeface="Arial" charset="0"/>
              </a:rPr>
              <a:t> район, и реку </a:t>
            </a:r>
            <a:r>
              <a:rPr lang="ru-RU" sz="1400" b="1" dirty="0" err="1">
                <a:solidFill>
                  <a:schemeClr val="bg1"/>
                </a:solidFill>
                <a:ea typeface="Constantia" pitchFamily="18" charset="0"/>
                <a:cs typeface="Arial" charset="0"/>
              </a:rPr>
              <a:t>Поронай</a:t>
            </a:r>
            <a:r>
              <a:rPr lang="ru-RU" sz="1400" b="1" dirty="0">
                <a:solidFill>
                  <a:schemeClr val="bg1"/>
                </a:solidFill>
                <a:ea typeface="Constantia" pitchFamily="18" charset="0"/>
                <a:cs typeface="Arial" charset="0"/>
              </a:rPr>
              <a:t>, в долинах которой расположен </a:t>
            </a:r>
            <a:r>
              <a:rPr lang="ru-RU" sz="1400" b="1" dirty="0" err="1">
                <a:solidFill>
                  <a:schemeClr val="bg1"/>
                </a:solidFill>
                <a:ea typeface="Constantia" pitchFamily="18" charset="0"/>
                <a:cs typeface="Arial" charset="0"/>
              </a:rPr>
              <a:t>Тымовский</a:t>
            </a:r>
            <a:r>
              <a:rPr lang="ru-RU" sz="1400" b="1" dirty="0">
                <a:solidFill>
                  <a:schemeClr val="bg1"/>
                </a:solidFill>
                <a:ea typeface="Constantia" pitchFamily="18" charset="0"/>
                <a:cs typeface="Arial" charset="0"/>
              </a:rPr>
              <a:t>  район.</a:t>
            </a:r>
          </a:p>
          <a:p>
            <a:pPr indent="317500" algn="just" eaLnBrk="0" hangingPunct="0">
              <a:lnSpc>
                <a:spcPct val="150000"/>
              </a:lnSpc>
            </a:pPr>
            <a:r>
              <a:rPr lang="ru-RU" sz="1400" b="1" dirty="0">
                <a:solidFill>
                  <a:schemeClr val="bg1"/>
                </a:solidFill>
                <a:ea typeface="Constantia" pitchFamily="18" charset="0"/>
                <a:cs typeface="Arial" charset="0"/>
              </a:rPr>
              <a:t>Зеленое поле щита символизирует Восточно-Сахалинские горы и Камышовый хребет, на которых расположена значительная часть района.</a:t>
            </a:r>
          </a:p>
          <a:p>
            <a:pPr indent="317500" algn="just" eaLnBrk="0" hangingPunct="0">
              <a:lnSpc>
                <a:spcPct val="150000"/>
              </a:lnSpc>
            </a:pPr>
            <a:r>
              <a:rPr lang="ru-RU" sz="1400" b="1" dirty="0">
                <a:solidFill>
                  <a:schemeClr val="bg1"/>
                </a:solidFill>
                <a:ea typeface="Constantia" pitchFamily="18" charset="0"/>
                <a:cs typeface="Arial" charset="0"/>
              </a:rPr>
              <a:t>Золотая ель, указывает на лесистость местности, на богатые лесные хозяйства.</a:t>
            </a:r>
          </a:p>
          <a:p>
            <a:pPr indent="317500" algn="just" eaLnBrk="0" hangingPunct="0">
              <a:lnSpc>
                <a:spcPct val="150000"/>
              </a:lnSpc>
            </a:pPr>
            <a:r>
              <a:rPr lang="ru-RU" sz="1400" b="1" dirty="0">
                <a:solidFill>
                  <a:schemeClr val="bg1"/>
                </a:solidFill>
                <a:ea typeface="Constantia" pitchFamily="18" charset="0"/>
                <a:cs typeface="Arial" charset="0"/>
              </a:rPr>
              <a:t>Золото также символизирует природные богатства: на территории Тымовского района было открыто месторождение золота, имеются запасы каменного угля, камней-самоцветов, залежи нефти.</a:t>
            </a:r>
          </a:p>
          <a:p>
            <a:pPr indent="317500" algn="just" eaLnBrk="0" hangingPunct="0">
              <a:lnSpc>
                <a:spcPct val="150000"/>
              </a:lnSpc>
            </a:pPr>
            <a:r>
              <a:rPr lang="ru-RU" sz="1400" b="1" dirty="0">
                <a:solidFill>
                  <a:schemeClr val="bg1"/>
                </a:solidFill>
                <a:ea typeface="Constantia" pitchFamily="18" charset="0"/>
                <a:cs typeface="Arial" charset="0"/>
              </a:rPr>
              <a:t>Сноп - символ земледелия, плодородия, показывает, что на территории Тымовского района находятся крупнейшие массивы освоенных сельскохозяйственных земель. </a:t>
            </a:r>
          </a:p>
          <a:p>
            <a:pPr indent="317500" algn="just" eaLnBrk="0" hangingPunct="0">
              <a:lnSpc>
                <a:spcPct val="150000"/>
              </a:lnSpc>
            </a:pPr>
            <a:r>
              <a:rPr lang="ru-RU" sz="1400" b="1" dirty="0">
                <a:solidFill>
                  <a:schemeClr val="bg1"/>
                </a:solidFill>
                <a:ea typeface="Constantia" pitchFamily="18" charset="0"/>
                <a:cs typeface="Arial" charset="0"/>
              </a:rPr>
              <a:t>В то же время сноп - это символ единства, вознаграждения за труд.</a:t>
            </a:r>
          </a:p>
        </p:txBody>
      </p:sp>
      <p:pic>
        <p:nvPicPr>
          <p:cNvPr id="3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42844" y="1643050"/>
            <a:ext cx="3467100" cy="431958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C:\Documents and Settings\Пользователь\Мои документы\Геральдика\Гербы Сахалинской обл\1 (Большой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9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70659" name="TextBox 2"/>
          <p:cNvSpPr txBox="1">
            <a:spLocks noChangeArrowheads="1"/>
          </p:cNvSpPr>
          <p:nvPr/>
        </p:nvSpPr>
        <p:spPr bwMode="auto">
          <a:xfrm>
            <a:off x="2214563" y="6211888"/>
            <a:ext cx="4429125" cy="646112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  <a:cs typeface="Arial" charset="0"/>
              </a:rPr>
              <a:t>Посёлок городского типа Тымовское</a:t>
            </a:r>
          </a:p>
          <a:p>
            <a:pPr algn="ctr"/>
            <a:r>
              <a:rPr lang="ru-RU" b="1">
                <a:solidFill>
                  <a:schemeClr val="bg1"/>
                </a:solidFill>
                <a:cs typeface="Arial" charset="0"/>
              </a:rPr>
              <a:t>Вид с сопки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3" descr="C:\Documents and Settings\Пользователь\Мои документы\Геральдика\Гербы Сахалинской обл\Вставки Тымовск\IMG_2763 (Большой)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2143125" y="5500688"/>
            <a:ext cx="464343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cs typeface="Arial" charset="0"/>
              </a:rPr>
              <a:t>Уборка картофеля</a:t>
            </a:r>
            <a:endParaRPr lang="ru-RU" b="1" dirty="0">
              <a:solidFill>
                <a:schemeClr val="bg1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Пользователь\Мои документы\Мои рисунки\Тымь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571875" y="6488113"/>
            <a:ext cx="1928813" cy="369887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</a:rPr>
              <a:t>Река Тымь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 descr="C:\Documents and Settings\Пользователь\Мои документы\Мои рисунки\6_4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428992" y="6072206"/>
            <a:ext cx="2857513" cy="369332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Ход горбуши на нерест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C:\Documents and Settings\Пользователь\Мои документы\Мои рисунки\6_6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59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071802" y="5715016"/>
            <a:ext cx="2857513" cy="369332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Ход горбуши на нерест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Documents and Settings\Пользователь\Мои документы\Мои рисунки\река Пильво Шмидта Ох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</p:pic>
      <p:sp useBgFill="1"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500438" y="6488113"/>
            <a:ext cx="2928937" cy="369887"/>
          </a:xfrm>
          <a:prstGeom prst="rect">
            <a:avLst/>
          </a:prstGeom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</a:rPr>
              <a:t>Река Пильво</a:t>
            </a:r>
          </a:p>
        </p:txBody>
      </p:sp>
    </p:spTree>
  </p:cSld>
  <p:clrMapOvr>
    <a:masterClrMapping/>
  </p:clrMapOvr>
  <p:transition advTm="5579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 descr="C:\Documents and Settings\Пользователь\Мои документы\Мои рисунки\044_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786063" y="6286500"/>
            <a:ext cx="30003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</a:rPr>
              <a:t>Утка мандаринка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Пользователь\Мои документы\Мои рисунки\бород неясыть.jpg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8" y="0"/>
            <a:ext cx="5072062" cy="684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642938" y="6143625"/>
            <a:ext cx="3071812" cy="369888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</a:rPr>
              <a:t>Бородатая неясыть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C:\Documents and Settings\Пользователь\Мои документы\Мои рисунки\Оха Зак Северны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79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214688" y="6000750"/>
            <a:ext cx="2928937" cy="646113"/>
          </a:xfrm>
          <a:prstGeom prst="rect">
            <a:avLst/>
          </a:prstGeom>
          <a:ln w="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Заказник «Северный»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Нерест лосося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Tm="7141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Пользователь\Мои документы\Мои рисунки\4_8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76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214688" y="6000750"/>
            <a:ext cx="2928937" cy="369332"/>
          </a:xfrm>
          <a:prstGeom prst="rect">
            <a:avLst/>
          </a:prstGeom>
          <a:ln w="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Нерест лосося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Tm="3751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Пользователь\Рабочий стол\8 (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07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357313" y="6143625"/>
            <a:ext cx="62865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</a:rPr>
              <a:t>Государственный природный заказник «Северный»</a:t>
            </a:r>
          </a:p>
          <a:p>
            <a:pPr algn="ctr"/>
            <a:r>
              <a:rPr lang="ru-RU" b="1">
                <a:solidFill>
                  <a:schemeClr val="bg1"/>
                </a:solidFill>
              </a:rPr>
              <a:t>Водопад Тукспи-Маму</a:t>
            </a:r>
          </a:p>
        </p:txBody>
      </p:sp>
    </p:spTree>
  </p:cSld>
  <p:clrMapOvr>
    <a:masterClrMapping/>
  </p:clrMapOvr>
  <p:transition advTm="5374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22" name="Picture 2" descr="C:\Documents and Settings\Пользователь\Мои документы\Мои рисунки\Оха Тундровый Росомах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08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428750" y="6000750"/>
            <a:ext cx="62865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Государственный природный заказник «Тундровый»</a:t>
            </a:r>
          </a:p>
          <a:p>
            <a:pPr algn="ctr"/>
            <a:r>
              <a:rPr lang="ru-RU" b="1" dirty="0">
                <a:solidFill>
                  <a:schemeClr val="bg1"/>
                </a:solidFill>
              </a:rPr>
              <a:t>Восточносибирская росомаха</a:t>
            </a:r>
          </a:p>
        </p:txBody>
      </p:sp>
    </p:spTree>
  </p:cSld>
  <p:clrMapOvr>
    <a:masterClrMapping/>
  </p:clrMapOvr>
  <p:transition advTm="5579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357166"/>
            <a:ext cx="9144000" cy="1428760"/>
          </a:xfrm>
          <a:prstGeom prst="rect">
            <a:avLst/>
          </a:prstGeom>
        </p:spPr>
        <p:txBody>
          <a:bodyPr>
            <a:normAutofit fontScale="25000" lnSpcReduction="20000"/>
            <a:scene3d>
              <a:camera prst="orthographicFront"/>
              <a:lightRig rig="soft" dir="t">
                <a:rot lat="0" lon="0" rev="16800000"/>
              </a:lightRig>
            </a:scene3d>
            <a:sp3d extrusionH="57150" prstMaterial="softEdge">
              <a:bevelT w="38100" h="38100" prst="angle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100" b="1" dirty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ru-RU" sz="4100" b="1" dirty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ru-RU" sz="14400" b="1" dirty="0">
                <a:ln w="6350">
                  <a:noFill/>
                </a:ln>
                <a:solidFill>
                  <a:srgbClr val="FF0000"/>
                </a:solidFill>
                <a:latin typeface="+mj-lt"/>
                <a:ea typeface="+mj-ea"/>
                <a:cs typeface="+mj-cs"/>
              </a:rPr>
              <a:t>Герб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ru-RU" sz="14400" b="1" dirty="0">
                <a:ln w="6350">
                  <a:noFill/>
                </a:ln>
                <a:solidFill>
                  <a:srgbClr val="FF0000"/>
                </a:solidFill>
                <a:latin typeface="+mj-lt"/>
                <a:ea typeface="+mj-ea"/>
                <a:cs typeface="+mj-cs"/>
              </a:rPr>
              <a:t>посёлка городского типа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ru-RU" sz="14400" b="1" dirty="0">
                <a:ln w="6350">
                  <a:noFill/>
                </a:ln>
                <a:solidFill>
                  <a:srgbClr val="FF0000"/>
                </a:solidFill>
                <a:latin typeface="+mj-lt"/>
                <a:ea typeface="+mj-ea"/>
                <a:cs typeface="+mj-cs"/>
              </a:rPr>
              <a:t>Ноглики</a:t>
            </a:r>
            <a:r>
              <a:rPr lang="ru-RU" sz="4100" b="1" dirty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ru-RU" sz="4100" b="1" dirty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endParaRPr lang="ru-RU" sz="4100" b="1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3" name="Picture 16" descr="C:\Documents and Settings\Пользователь\Мои документы\Геральдика\Гербы Сахалина\Ноглики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2285992"/>
            <a:ext cx="3416300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ransition advTm="3641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6" descr="C:\Documents and Settings\Пользователь\Мои документы\Геральдика\Гербы Сахалина\Ноглики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214422"/>
            <a:ext cx="3416300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3643313" y="142875"/>
            <a:ext cx="5500687" cy="6556375"/>
          </a:xfrm>
          <a:prstGeom prst="rect">
            <a:avLst/>
          </a:prstGeom>
          <a:solidFill>
            <a:schemeClr val="tx1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  <a:ea typeface="Sylfaen" pitchFamily="18" charset="0"/>
                <a:cs typeface="Arial" charset="0"/>
              </a:rPr>
              <a:t>Все фигуры герба показывают Ногликский район как один из интереснейших уголков Сахалинской области, со своеобразным животным и растительным миром, богатый природными ресурсами. </a:t>
            </a:r>
          </a:p>
          <a:p>
            <a:pPr indent="304800" algn="just" eaLnBrk="0" hangingPunct="0"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  <a:ea typeface="Sylfaen" pitchFamily="18" charset="0"/>
                <a:cs typeface="Arial" charset="0"/>
              </a:rPr>
              <a:t>Лист папоротника олицетворяет собой богатые природные ресурсы района.</a:t>
            </a:r>
          </a:p>
          <a:p>
            <a:pPr indent="304800" algn="just" eaLnBrk="0" hangingPunct="0"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  <a:ea typeface="Sylfaen" pitchFamily="18" charset="0"/>
                <a:cs typeface="Arial" charset="0"/>
              </a:rPr>
              <a:t>Капли  отражают развитую нефтедобывающую промышленность - перспективную отрасль в экономике района.</a:t>
            </a:r>
          </a:p>
          <a:p>
            <a:pPr indent="304800" algn="just" eaLnBrk="0" hangingPunct="0"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  <a:ea typeface="Sylfaen" pitchFamily="18" charset="0"/>
                <a:cs typeface="Arial" charset="0"/>
              </a:rPr>
              <a:t> Лазоревая часть герба показывает географическое расположение района - на р. Тыми, впадающей в Охотское море. Кроме того, территория Ногликского района покрыта большим количеством малых и средних рек, лагунными озерами и ручьями; достопримечательностью района являются Дагинские источники, расположенные на западном берегу залива Даги.</a:t>
            </a:r>
          </a:p>
          <a:p>
            <a:pPr indent="304800" algn="just" eaLnBrk="0" hangingPunct="0"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  <a:ea typeface="Sylfaen" pitchFamily="18" charset="0"/>
                <a:cs typeface="Arial" charset="0"/>
              </a:rPr>
              <a:t>Добычей рыбы и морепродуктов в районе занимаются рыболовецкие организации, родовые хозяйства коренных народов Севера.  Это показано в гербе рыбой. </a:t>
            </a:r>
          </a:p>
          <a:p>
            <a:pPr indent="304800" algn="just" eaLnBrk="0" hangingPunct="0">
              <a:lnSpc>
                <a:spcPct val="150000"/>
              </a:lnSpc>
            </a:pPr>
            <a:endParaRPr lang="ru-RU" sz="1400" b="1">
              <a:solidFill>
                <a:schemeClr val="bg1"/>
              </a:solidFill>
              <a:ea typeface="Sylfaen" pitchFamily="18" charset="0"/>
              <a:cs typeface="Arial" charset="0"/>
            </a:endParaRPr>
          </a:p>
        </p:txBody>
      </p:sp>
    </p:spTree>
  </p:cSld>
  <p:clrMapOvr>
    <a:masterClrMapping/>
  </p:clrMapOvr>
  <p:transition advTm="17141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2826</TotalTime>
  <Words>719</Words>
  <Application>Microsoft Office PowerPoint</Application>
  <PresentationFormat>Экран (4:3)</PresentationFormat>
  <Paragraphs>72</Paragraphs>
  <Slides>31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Апекс</vt:lpstr>
      <vt:lpstr>Герб  города Оха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Герб  посёлка городского типа Тымовское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гербы</dc:title>
  <dc:creator>Пользователь</dc:creator>
  <cp:lastModifiedBy>SamLab.ws</cp:lastModifiedBy>
  <cp:revision>427</cp:revision>
  <dcterms:created xsi:type="dcterms:W3CDTF">2007-12-12T15:32:39Z</dcterms:created>
  <dcterms:modified xsi:type="dcterms:W3CDTF">2013-03-01T13:48:26Z</dcterms:modified>
</cp:coreProperties>
</file>