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0" r:id="rId1"/>
  </p:sldMasterIdLst>
  <p:notesMasterIdLst>
    <p:notesMasterId r:id="rId13"/>
  </p:notesMasterIdLst>
  <p:sldIdLst>
    <p:sldId id="281" r:id="rId2"/>
    <p:sldId id="351" r:id="rId3"/>
    <p:sldId id="269" r:id="rId4"/>
    <p:sldId id="352" r:id="rId5"/>
    <p:sldId id="388" r:id="rId6"/>
    <p:sldId id="389" r:id="rId7"/>
    <p:sldId id="390" r:id="rId8"/>
    <p:sldId id="818" r:id="rId9"/>
    <p:sldId id="434" r:id="rId10"/>
    <p:sldId id="436" r:id="rId11"/>
    <p:sldId id="444" r:id="rId12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</p:showPr>
  <p:clrMru>
    <a:srgbClr val="3366FF"/>
    <a:srgbClr val="000099"/>
    <a:srgbClr val="003399"/>
    <a:srgbClr val="FFFFFF"/>
    <a:srgbClr val="ABB3DB"/>
    <a:srgbClr val="000000"/>
    <a:srgbClr val="820000"/>
    <a:srgbClr val="3399FF"/>
    <a:srgbClr val="0066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876" autoAdjust="0"/>
    <p:restoredTop sz="94524" autoAdjust="0"/>
  </p:normalViewPr>
  <p:slideViewPr>
    <p:cSldViewPr>
      <p:cViewPr>
        <p:scale>
          <a:sx n="100" d="100"/>
          <a:sy n="100" d="100"/>
        </p:scale>
        <p:origin x="-1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C35D260-5CE7-4D63-AB97-CB0D6D626966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32EB4E0-8B0C-4BBF-9D4E-6A2A20E02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6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FA570B6-B157-4611-B8FD-D4604E903A20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0F6CCFA-F5D8-4751-A0C1-6C828A2EF513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1B03E-A1BC-4432-80E0-14F4778BA72E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423E6-AD65-49FB-A10C-732C64C6C3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667F1-41D4-404B-AA35-318552133870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8E08D-EF33-46DC-B260-C1F49291D7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85A82-C632-45BC-A36C-E301140A7A33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93753-08F4-4E15-AAFE-9E82B4B302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040C9-60C4-45AA-9FB8-AA1CD2DDA82E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32745-8B29-4A58-9DB6-1FDCE5010C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0B94A-7A36-46C5-BF70-00CD09CBF223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90137-1295-4590-8CDD-04D9ECD45F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9B960-AFD3-4F43-B888-D9A0D8547042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3A988-6DB8-48F4-8D02-9F12D1E2A5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81DA2-85F0-41E2-86BA-4D2216A6B118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60166-E772-401D-9C05-86BA165AA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5F47F-1A4B-448F-B9B0-F0F55B120A81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614FF-BCF1-43A1-A45F-3A7F05F772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4C1A25-E869-4349-96DA-BCFDF4AF9A03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1BD4C-D131-4807-BD65-8CC0324A55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AF683-53D7-4F67-B5D0-12AAD7469740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BC07B-CD9B-443C-87EA-9CE6818F62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695BA-6DA9-4546-AA9E-8534B3F7D79A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7DDAD-33AC-4A9D-8021-1F9177B9B0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0C5C052B-6C0B-4FEB-BB69-9C16BF979C66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1568F1EB-5AB2-4B9E-B60F-0B1A9F6BFB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97" r:id="rId3"/>
    <p:sldLayoutId id="2147484089" r:id="rId4"/>
    <p:sldLayoutId id="2147484090" r:id="rId5"/>
    <p:sldLayoutId id="2147484091" r:id="rId6"/>
    <p:sldLayoutId id="2147484092" r:id="rId7"/>
    <p:sldLayoutId id="2147484093" r:id="rId8"/>
    <p:sldLayoutId id="2147484094" r:id="rId9"/>
    <p:sldLayoutId id="2147484095" r:id="rId10"/>
    <p:sldLayoutId id="214748409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1152540"/>
          </a:xfrm>
        </p:spPr>
        <p:txBody>
          <a:bodyPr>
            <a:sp3d extrusionH="57150" prstMaterial="softEdge">
              <a:bevelT w="38100" h="38100" prst="angle"/>
              <a:contourClr>
                <a:schemeClr val="tx2">
                  <a:shade val="5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dirty="0" smtClean="0">
                <a:solidFill>
                  <a:srgbClr val="FF0000"/>
                </a:solidFill>
                <a:effectLst/>
              </a:rPr>
              <a:t>Герб </a:t>
            </a:r>
            <a:br>
              <a:rPr lang="ru-RU" sz="3600" dirty="0" smtClean="0">
                <a:solidFill>
                  <a:srgbClr val="FF0000"/>
                </a:solidFill>
                <a:effectLst/>
              </a:rPr>
            </a:br>
            <a:r>
              <a:rPr lang="ru-RU" sz="3600" dirty="0" smtClean="0">
                <a:solidFill>
                  <a:srgbClr val="FF0000"/>
                </a:solidFill>
                <a:effectLst/>
              </a:rPr>
              <a:t>Сахалинской области</a:t>
            </a:r>
            <a:endParaRPr lang="ru-RU" sz="3600" dirty="0">
              <a:solidFill>
                <a:srgbClr val="FF0000"/>
              </a:solidFill>
              <a:effectLst/>
            </a:endParaRPr>
          </a:p>
        </p:txBody>
      </p:sp>
      <p:pic>
        <p:nvPicPr>
          <p:cNvPr id="11267" name="Picture 2" descr="C:\Documents and Settings\Пользователь\Мои документы\Геральдика\Гербы Сахалина\Герб Сахал обл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2143116"/>
            <a:ext cx="38671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ransition advTm="5282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26" name="Picture 2" descr="C:\Documents and Settings\Пользователь\Мои документы\Мои рисунки\Чехова Рододендрон золото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11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00313" y="6072188"/>
            <a:ext cx="38576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Гора Чехова</a:t>
            </a:r>
          </a:p>
          <a:p>
            <a:pPr algn="ctr"/>
            <a:r>
              <a:rPr lang="ru-RU" b="1">
                <a:solidFill>
                  <a:schemeClr val="bg1"/>
                </a:solidFill>
              </a:rPr>
              <a:t>Рододендрон золотой</a:t>
            </a:r>
          </a:p>
        </p:txBody>
      </p:sp>
    </p:spTree>
  </p:cSld>
  <p:clrMapOvr>
    <a:masterClrMapping/>
  </p:clrMapOvr>
  <p:transition advTm="8516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4" name="Picture 2" descr="C:\Documents and Settings\Пользователь\Мои документы\Мои рисунки\ЮСах Верхнебуреинский Жужелица Лопатин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00313" y="6143625"/>
            <a:ext cx="3857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Жужелица Лопатина</a:t>
            </a:r>
          </a:p>
        </p:txBody>
      </p:sp>
    </p:spTree>
  </p:cSld>
  <p:clrMapOvr>
    <a:masterClrMapping/>
  </p:clrMapOvr>
  <p:transition advTm="8594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Пользователь\Мои документы\Геральдика\Гербы Сахалина\Герб Сахал обл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714488"/>
            <a:ext cx="38671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3" name="Прямоугольник 2"/>
          <p:cNvSpPr/>
          <p:nvPr/>
        </p:nvSpPr>
        <p:spPr>
          <a:xfrm>
            <a:off x="4214810" y="142852"/>
            <a:ext cx="4786343" cy="6555641"/>
          </a:xfrm>
          <a:prstGeom prst="rect">
            <a:avLst/>
          </a:prstGeom>
          <a:solidFill>
            <a:srgbClr val="FFFFFF"/>
          </a:solidFill>
          <a:ln w="254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1400" b="1" dirty="0">
                <a:solidFill>
                  <a:schemeClr val="bg1"/>
                </a:solidFill>
                <a:latin typeface="+mj-lt"/>
              </a:rPr>
              <a:t>     В основу герба Сахалинской области положен исторический герб дальневосточных владений России - Приморской области.</a:t>
            </a:r>
          </a:p>
          <a:p>
            <a:pPr>
              <a:lnSpc>
                <a:spcPct val="150000"/>
              </a:lnSpc>
              <a:defRPr/>
            </a:pPr>
            <a:r>
              <a:rPr lang="ru-RU" sz="1400" b="1" dirty="0">
                <a:solidFill>
                  <a:schemeClr val="bg1"/>
                </a:solidFill>
                <a:latin typeface="+mj-lt"/>
              </a:rPr>
              <a:t>     Введение нового элемента в виде фигуры старинного казачьего </a:t>
            </a:r>
            <a:r>
              <a:rPr lang="ru-RU" sz="1400" b="1" dirty="0" err="1">
                <a:solidFill>
                  <a:schemeClr val="bg1"/>
                </a:solidFill>
                <a:latin typeface="+mj-lt"/>
              </a:rPr>
              <a:t>коча</a:t>
            </a:r>
            <a:r>
              <a:rPr lang="ru-RU" sz="1400" b="1" dirty="0">
                <a:solidFill>
                  <a:schemeClr val="bg1"/>
                </a:solidFill>
                <a:latin typeface="+mj-lt"/>
              </a:rPr>
              <a:t>, символизирует процесс открытия и более чем трехсотлетнего освоения россиянами  Сахалина и Курильских островов.</a:t>
            </a:r>
          </a:p>
          <a:p>
            <a:pPr>
              <a:lnSpc>
                <a:spcPct val="150000"/>
              </a:lnSpc>
              <a:defRPr/>
            </a:pPr>
            <a:r>
              <a:rPr lang="ru-RU" sz="1400" b="1" dirty="0">
                <a:solidFill>
                  <a:schemeClr val="bg1"/>
                </a:solidFill>
                <a:latin typeface="+mj-lt"/>
              </a:rPr>
              <a:t>     Морские </a:t>
            </a:r>
            <a:r>
              <a:rPr lang="ru-RU" sz="1400" b="1" dirty="0" err="1">
                <a:solidFill>
                  <a:schemeClr val="bg1"/>
                </a:solidFill>
                <a:latin typeface="+mj-lt"/>
              </a:rPr>
              <a:t>кочи</a:t>
            </a:r>
            <a:r>
              <a:rPr lang="ru-RU" sz="1400" b="1" dirty="0">
                <a:solidFill>
                  <a:schemeClr val="bg1"/>
                </a:solidFill>
                <a:latin typeface="+mj-lt"/>
              </a:rPr>
              <a:t>  русских землепроходцев, положив начало отечественному мореплаванию на Тихом океане, стали родоначальниками российского флота (торгового, военного, рыбодобывающего, научно-исследовательского) на Дальнем Востоке, с развитием и деятельностью которого связана экономика Сахалинской области. </a:t>
            </a:r>
          </a:p>
          <a:p>
            <a:pPr>
              <a:lnSpc>
                <a:spcPct val="150000"/>
              </a:lnSpc>
              <a:defRPr/>
            </a:pPr>
            <a:r>
              <a:rPr lang="ru-RU" sz="1400" b="1" dirty="0">
                <a:solidFill>
                  <a:schemeClr val="bg1"/>
                </a:solidFill>
                <a:latin typeface="+mj-lt"/>
              </a:rPr>
              <a:t>     Герб Сахалинской области представляет собой изображение в серебряном щите  синего столба с русским казачьим </a:t>
            </a:r>
            <a:r>
              <a:rPr lang="ru-RU" sz="1400" b="1" dirty="0" err="1">
                <a:solidFill>
                  <a:schemeClr val="bg1"/>
                </a:solidFill>
                <a:latin typeface="+mj-lt"/>
              </a:rPr>
              <a:t>кочем</a:t>
            </a:r>
            <a:r>
              <a:rPr lang="ru-RU" sz="1400" b="1" dirty="0">
                <a:solidFill>
                  <a:schemeClr val="bg1"/>
                </a:solidFill>
                <a:latin typeface="+mj-lt"/>
              </a:rPr>
              <a:t> XVII века, плывущим по серебряным волнам, и сопровождаемого с каждой из сторон черной сопкой - вулканом с одним красным языком пламени, выходящим из жерла.</a:t>
            </a:r>
            <a:endParaRPr lang="ru-RU" sz="1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 advTm="21937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357322"/>
          </a:xfrm>
        </p:spPr>
        <p:txBody>
          <a:bodyPr>
            <a:sp3d extrusionH="57150" prstMaterial="softEdge">
              <a:bevelT w="38100" h="38100" prst="angle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effectLst/>
              </a:rPr>
              <a:t>Герб </a:t>
            </a:r>
            <a:br>
              <a:rPr lang="ru-RU" dirty="0" smtClean="0">
                <a:solidFill>
                  <a:srgbClr val="FF0000"/>
                </a:solidFill>
                <a:effectLst/>
              </a:rPr>
            </a:br>
            <a:r>
              <a:rPr lang="ru-RU" dirty="0" smtClean="0">
                <a:solidFill>
                  <a:srgbClr val="FF0000"/>
                </a:solidFill>
                <a:effectLst/>
              </a:rPr>
              <a:t>города Южно-Сахалинск</a:t>
            </a:r>
            <a:endParaRPr lang="ru-RU" dirty="0">
              <a:solidFill>
                <a:srgbClr val="FF0000"/>
              </a:solidFill>
              <a:effectLst/>
            </a:endParaRPr>
          </a:p>
        </p:txBody>
      </p:sp>
      <p:pic>
        <p:nvPicPr>
          <p:cNvPr id="12291" name="Picture 4" descr="C:\Documents and Settings\Пользователь\Мои документы\Геральдика\Гербы Сахалина\герб Ю Сахал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643174" y="2000240"/>
            <a:ext cx="3873500" cy="4527550"/>
          </a:xfrm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Ovr>
    <a:masterClrMapping/>
  </p:clrMapOvr>
  <p:transition advTm="4594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Пользователь\Мои документы\Геральдика\Гербы Сахалина\герб Ю Сахал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14282" y="1643050"/>
            <a:ext cx="3873500" cy="452755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3" name="Прямоугольник 2"/>
          <p:cNvSpPr/>
          <p:nvPr/>
        </p:nvSpPr>
        <p:spPr>
          <a:xfrm>
            <a:off x="4357686" y="142852"/>
            <a:ext cx="4643439" cy="6587132"/>
          </a:xfrm>
          <a:prstGeom prst="rect">
            <a:avLst/>
          </a:prstGeom>
          <a:solidFill>
            <a:srgbClr val="FFFFFF"/>
          </a:solidFill>
          <a:ln w="254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ru-RU" sz="1400" b="1" dirty="0">
                <a:solidFill>
                  <a:schemeClr val="bg1"/>
                </a:solidFill>
                <a:latin typeface="+mj-lt"/>
              </a:rPr>
              <a:t>      Герб города Южно-Сахалинска представляет собой изображение ключа, помещенного на щите;  ключ справа и слева поддерживается медведями, стоящими на изгибающейся ленте.</a:t>
            </a:r>
            <a:endParaRPr lang="ru-RU" sz="1400" dirty="0">
              <a:solidFill>
                <a:schemeClr val="bg1"/>
              </a:solidFill>
              <a:latin typeface="+mj-lt"/>
            </a:endParaRPr>
          </a:p>
          <a:p>
            <a:pPr algn="just">
              <a:lnSpc>
                <a:spcPct val="150000"/>
              </a:lnSpc>
              <a:defRPr/>
            </a:pPr>
            <a:r>
              <a:rPr lang="ru-RU" sz="1400" b="1" dirty="0">
                <a:solidFill>
                  <a:schemeClr val="bg1"/>
                </a:solidFill>
                <a:latin typeface="+mj-lt"/>
              </a:rPr>
              <a:t>     Ключ. Является основным и центральным изображением в гербе. Символизирует начало истории города. Рисунок верхней части ключа выполнен в виде цветка, представляющего собой часть древнего орнамента на керамике,  найденной археологами на </a:t>
            </a:r>
            <a:r>
              <a:rPr lang="ru-RU" sz="1400" b="1" dirty="0" err="1">
                <a:solidFill>
                  <a:schemeClr val="bg1"/>
                </a:solidFill>
                <a:latin typeface="+mj-lt"/>
              </a:rPr>
              <a:t>Сусуйской</a:t>
            </a:r>
            <a:r>
              <a:rPr lang="ru-RU" sz="1400" b="1" dirty="0">
                <a:solidFill>
                  <a:schemeClr val="bg1"/>
                </a:solidFill>
                <a:latin typeface="+mj-lt"/>
              </a:rPr>
              <a:t> стоянке.</a:t>
            </a:r>
            <a:endParaRPr lang="ru-RU" sz="1400" dirty="0">
              <a:solidFill>
                <a:schemeClr val="bg1"/>
              </a:solidFill>
              <a:latin typeface="+mj-lt"/>
            </a:endParaRPr>
          </a:p>
          <a:p>
            <a:pPr algn="just">
              <a:lnSpc>
                <a:spcPct val="150000"/>
              </a:lnSpc>
              <a:defRPr/>
            </a:pPr>
            <a:r>
              <a:rPr lang="ru-RU" sz="1400" b="1" dirty="0">
                <a:solidFill>
                  <a:schemeClr val="bg1"/>
                </a:solidFill>
                <a:latin typeface="+mj-lt"/>
              </a:rPr>
              <a:t>     Медведи.  Медведь наиболее почитаемый зверь у древних народов, населявших Сахалин.  Медведь как символ русской силы и мощи. Животное - наиболее широко распространенное и поныне в лесах острова.</a:t>
            </a:r>
            <a:endParaRPr lang="ru-RU" sz="1400" dirty="0">
              <a:solidFill>
                <a:schemeClr val="bg1"/>
              </a:solidFill>
              <a:latin typeface="+mj-lt"/>
            </a:endParaRPr>
          </a:p>
          <a:p>
            <a:pPr algn="just">
              <a:lnSpc>
                <a:spcPct val="150000"/>
              </a:lnSpc>
              <a:defRPr/>
            </a:pPr>
            <a:r>
              <a:rPr lang="ru-RU" sz="1400" b="1" dirty="0">
                <a:solidFill>
                  <a:schemeClr val="bg1"/>
                </a:solidFill>
                <a:latin typeface="+mj-lt"/>
              </a:rPr>
              <a:t>     Лента. Лента символизирует реку </a:t>
            </a:r>
            <a:r>
              <a:rPr lang="ru-RU" sz="1400" b="1" dirty="0" err="1">
                <a:solidFill>
                  <a:schemeClr val="bg1"/>
                </a:solidFill>
                <a:latin typeface="+mj-lt"/>
              </a:rPr>
              <a:t>Сусуя</a:t>
            </a:r>
            <a:r>
              <a:rPr lang="ru-RU" sz="1400" b="1" dirty="0">
                <a:solidFill>
                  <a:schemeClr val="bg1"/>
                </a:solidFill>
                <a:latin typeface="+mj-lt"/>
              </a:rPr>
              <a:t>, на берегах которой было положено начало городу. Нижний изгиб ленты – означает долину, на которой раскинулся город. Верхние части  ленты - сопки, окружающие город с востока и с запада.</a:t>
            </a:r>
            <a:endParaRPr lang="ru-RU" sz="1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 advTm="29969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Documents and Settings\Пользователь\Мои документы\Мои рисунки\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071813" y="6286500"/>
            <a:ext cx="30003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+mj-lt"/>
              </a:rPr>
              <a:t>Город  Южно-Сахалинск</a:t>
            </a:r>
          </a:p>
        </p:txBody>
      </p:sp>
    </p:spTree>
  </p:cSld>
  <p:clrMapOvr>
    <a:masterClrMapping/>
  </p:clrMapOvr>
  <p:transition advTm="6281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Пользователь\Мои документы\Мои рисунки\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5900" cy="607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000250" y="6143625"/>
            <a:ext cx="5143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Подъём на турбазу «Горный воздух»</a:t>
            </a:r>
          </a:p>
        </p:txBody>
      </p:sp>
    </p:spTree>
  </p:cSld>
  <p:clrMapOvr>
    <a:masterClrMapping/>
  </p:clrMapOvr>
  <p:transition advTm="6484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Пользователь\Мои документы\Мои рисунки\DSC021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175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714625" y="6488113"/>
            <a:ext cx="4000500" cy="369887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Областной краеведческий музей</a:t>
            </a:r>
          </a:p>
        </p:txBody>
      </p:sp>
    </p:spTree>
  </p:cSld>
  <p:clrMapOvr>
    <a:masterClrMapping/>
  </p:clrMapOvr>
  <p:transition advTm="611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Пользователь\Мои документы\Мои рисунки\Тымовская школа-интернат 1\Ярмарка\ОЦВВР 2012 0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759027" y="759026"/>
            <a:ext cx="6072207" cy="4554155"/>
          </a:xfrm>
          <a:prstGeom prst="rect">
            <a:avLst/>
          </a:prstGeom>
          <a:noFill/>
        </p:spPr>
      </p:pic>
      <p:pic>
        <p:nvPicPr>
          <p:cNvPr id="3" name="Picture 2" descr="C:\Documents and Settings\Пользователь\Мои документы\Мои рисунки\Тымовская школа-интернат 1\Ярмарка\ОЦВВР 2012 0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830818" y="759027"/>
            <a:ext cx="6072207" cy="4554156"/>
          </a:xfrm>
          <a:prstGeom prst="rect">
            <a:avLst/>
          </a:prstGeom>
          <a:noFill/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071802" y="6215082"/>
            <a:ext cx="3000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+mj-lt"/>
              </a:rPr>
              <a:t>Совхоз «Тепличный»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8" name="Picture 2" descr="C:\Documents and Settings\Пользователь\Мои документы\Мои рисунки\Чех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11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857500" y="6143625"/>
            <a:ext cx="30003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Гора Чехова</a:t>
            </a:r>
          </a:p>
        </p:txBody>
      </p:sp>
    </p:spTree>
  </p:cSld>
  <p:clrMapOvr>
    <a:masterClrMapping/>
  </p:clrMapOvr>
  <p:transition advTm="6875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2826</TotalTime>
  <Words>293</Words>
  <Application>Microsoft Office PowerPoint</Application>
  <PresentationFormat>Экран (4:3)</PresentationFormat>
  <Paragraphs>20</Paragraphs>
  <Slides>11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Герб  Сахалинской области</vt:lpstr>
      <vt:lpstr>Слайд 2</vt:lpstr>
      <vt:lpstr>Герб  города Южно-Сахалинск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гербы</dc:title>
  <dc:creator>Пользователь</dc:creator>
  <cp:lastModifiedBy>SamLab.ws</cp:lastModifiedBy>
  <cp:revision>424</cp:revision>
  <dcterms:created xsi:type="dcterms:W3CDTF">2007-12-12T15:32:39Z</dcterms:created>
  <dcterms:modified xsi:type="dcterms:W3CDTF">2013-03-01T12:55:10Z</dcterms:modified>
</cp:coreProperties>
</file>