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notesMasterIdLst>
    <p:notesMasterId r:id="rId18"/>
  </p:notesMasterIdLst>
  <p:sldIdLst>
    <p:sldId id="256" r:id="rId2"/>
    <p:sldId id="811" r:id="rId3"/>
    <p:sldId id="270" r:id="rId4"/>
    <p:sldId id="793" r:id="rId5"/>
    <p:sldId id="802" r:id="rId6"/>
    <p:sldId id="812" r:id="rId7"/>
    <p:sldId id="784" r:id="rId8"/>
    <p:sldId id="800" r:id="rId9"/>
    <p:sldId id="801" r:id="rId10"/>
    <p:sldId id="796" r:id="rId11"/>
    <p:sldId id="332" r:id="rId12"/>
    <p:sldId id="329" r:id="rId13"/>
    <p:sldId id="330" r:id="rId14"/>
    <p:sldId id="331" r:id="rId15"/>
    <p:sldId id="623" r:id="rId16"/>
    <p:sldId id="622" r:id="rId17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3366FF"/>
    <a:srgbClr val="000099"/>
    <a:srgbClr val="003399"/>
    <a:srgbClr val="FFFFFF"/>
    <a:srgbClr val="ABB3DB"/>
    <a:srgbClr val="000000"/>
    <a:srgbClr val="820000"/>
    <a:srgbClr val="3399FF"/>
    <a:srgbClr val="0066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76" autoAdjust="0"/>
    <p:restoredTop sz="94524" autoAdjust="0"/>
  </p:normalViewPr>
  <p:slideViewPr>
    <p:cSldViewPr>
      <p:cViewPr>
        <p:scale>
          <a:sx n="100" d="100"/>
          <a:sy n="100" d="100"/>
        </p:scale>
        <p:origin x="-1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C35D260-5CE7-4D63-AB97-CB0D6D62696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32EB4E0-8B0C-4BBF-9D4E-6A2A20E02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9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12378D-9277-4C50-A4AF-8715F3073E29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2EB4E0-8B0C-4BBF-9D4E-6A2A20E0268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1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DBCB6-E3B0-433B-8C73-40F36B658F9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2EB4E0-8B0C-4BBF-9D4E-6A2A20E0268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2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834659-04C3-453D-818D-EA2D26A1D611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3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3C54B5-AFD1-4D11-BA93-05D53608C24F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1B03E-A1BC-4432-80E0-14F4778BA72E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423E6-AD65-49FB-A10C-732C64C6C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667F1-41D4-404B-AA35-318552133870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8E08D-EF33-46DC-B260-C1F49291D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85A82-C632-45BC-A36C-E301140A7A3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93753-08F4-4E15-AAFE-9E82B4B30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40C9-60C4-45AA-9FB8-AA1CD2DDA82E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32745-8B29-4A58-9DB6-1FDCE5010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0B94A-7A36-46C5-BF70-00CD09CBF22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90137-1295-4590-8CDD-04D9ECD45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9B960-AFD3-4F43-B888-D9A0D8547042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3A988-6DB8-48F4-8D02-9F12D1E2A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81DA2-85F0-41E2-86BA-4D2216A6B118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60166-E772-401D-9C05-86BA165AA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5F47F-1A4B-448F-B9B0-F0F55B120A81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614FF-BCF1-43A1-A45F-3A7F05F77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C1A25-E869-4349-96DA-BCFDF4AF9A0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1BD4C-D131-4807-BD65-8CC0324A5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AF683-53D7-4F67-B5D0-12AAD7469740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BC07B-CD9B-443C-87EA-9CE6818F6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95BA-6DA9-4546-AA9E-8534B3F7D79A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7DDAD-33AC-4A9D-8021-1F9177B9B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C5C052B-6C0B-4FEB-BB69-9C16BF979C6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568F1EB-5AB2-4B9E-B60F-0B1A9F6BF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97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line4.gif (11519 bytes)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5643578" y="3357578"/>
            <a:ext cx="6858000" cy="14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line4.gif (11519 bytes)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-3357578" y="3357578"/>
            <a:ext cx="6858000" cy="14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0" y="6143644"/>
            <a:ext cx="9144000" cy="57148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extrusionH="57150" prstMaterial="softEdge">
              <a:bevelT w="38100" h="38100" prst="angle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400" b="1" dirty="0">
                <a:ln w="6350">
                  <a:noFill/>
                </a:ln>
                <a:solidFill>
                  <a:srgbClr val="9E0000"/>
                </a:solidFill>
                <a:latin typeface="+mj-lt"/>
                <a:ea typeface="+mj-ea"/>
                <a:cs typeface="+mj-cs"/>
              </a:rPr>
              <a:t>Презентацию подготовила Шаховская Людмила Витальевна,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1400" b="1" dirty="0">
                <a:ln w="6350">
                  <a:noFill/>
                </a:ln>
                <a:solidFill>
                  <a:srgbClr val="9E0000"/>
                </a:solidFill>
                <a:latin typeface="+mj-lt"/>
                <a:ea typeface="+mj-ea"/>
                <a:cs typeface="+mj-cs"/>
              </a:rPr>
              <a:t>педагог дополнительного образования </a:t>
            </a:r>
            <a:endParaRPr lang="ru-RU" sz="1400" b="1" dirty="0" smtClean="0">
              <a:ln w="6350">
                <a:noFill/>
              </a:ln>
              <a:solidFill>
                <a:srgbClr val="9E0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1400" b="1" dirty="0" smtClean="0">
                <a:ln w="6350">
                  <a:noFill/>
                </a:ln>
                <a:solidFill>
                  <a:srgbClr val="9E0000"/>
                </a:solidFill>
                <a:latin typeface="+mj-lt"/>
                <a:ea typeface="+mj-ea"/>
                <a:cs typeface="+mj-cs"/>
              </a:rPr>
              <a:t>ГКОУ </a:t>
            </a:r>
            <a:r>
              <a:rPr lang="ru-RU" sz="1400" b="1" dirty="0">
                <a:ln w="6350">
                  <a:noFill/>
                </a:ln>
                <a:solidFill>
                  <a:srgbClr val="9E0000"/>
                </a:solidFill>
                <a:latin typeface="+mj-lt"/>
                <a:ea typeface="+mj-ea"/>
                <a:cs typeface="+mj-cs"/>
              </a:rPr>
              <a:t>СКШИ №</a:t>
            </a:r>
            <a:r>
              <a:rPr lang="ru-RU" sz="1400" b="1" dirty="0" smtClean="0">
                <a:ln w="6350">
                  <a:noFill/>
                </a:ln>
                <a:solidFill>
                  <a:srgbClr val="9E0000"/>
                </a:solidFill>
                <a:latin typeface="+mj-lt"/>
                <a:ea typeface="+mj-ea"/>
                <a:cs typeface="+mj-cs"/>
              </a:rPr>
              <a:t>1 </a:t>
            </a:r>
            <a:r>
              <a:rPr lang="ru-RU" sz="1400" b="1" dirty="0" err="1" smtClean="0">
                <a:ln w="6350">
                  <a:noFill/>
                </a:ln>
                <a:solidFill>
                  <a:srgbClr val="9E0000"/>
                </a:solidFill>
                <a:latin typeface="+mj-lt"/>
                <a:ea typeface="+mj-ea"/>
                <a:cs typeface="+mj-cs"/>
              </a:rPr>
              <a:t>пгт</a:t>
            </a:r>
            <a:r>
              <a:rPr lang="ru-RU" sz="1400" b="1" dirty="0" smtClean="0">
                <a:ln w="6350">
                  <a:noFill/>
                </a:ln>
                <a:solidFill>
                  <a:srgbClr val="9E0000"/>
                </a:solidFill>
                <a:latin typeface="+mj-lt"/>
                <a:ea typeface="+mj-ea"/>
                <a:cs typeface="+mj-cs"/>
              </a:rPr>
              <a:t>. Тымовское Сахалинской области </a:t>
            </a:r>
            <a:endParaRPr lang="ru-RU" sz="1400" b="1" dirty="0">
              <a:ln w="6350">
                <a:noFill/>
              </a:ln>
              <a:solidFill>
                <a:srgbClr val="9E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</p:spPr>
        <p:txBody>
          <a:bodyPr>
            <a:noAutofit/>
            <a:sp3d extrusionH="57150" prstMaterial="softEdge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5400" dirty="0" smtClean="0">
                <a:solidFill>
                  <a:srgbClr val="FF0000"/>
                </a:solidFill>
                <a:effectLst/>
              </a:rPr>
            </a:br>
            <a:r>
              <a:rPr lang="ru-RU" sz="4800" dirty="0" smtClean="0">
                <a:solidFill>
                  <a:srgbClr val="FF0000"/>
                </a:solidFill>
                <a:effectLst/>
              </a:rPr>
              <a:t>Гербы</a:t>
            </a:r>
            <a:r>
              <a:rPr lang="ru-RU" sz="54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5400" dirty="0" smtClean="0">
                <a:solidFill>
                  <a:srgbClr val="FF0000"/>
                </a:solidFill>
                <a:effectLst/>
              </a:rPr>
            </a:br>
            <a:r>
              <a:rPr lang="ru-RU" sz="4000" dirty="0" smtClean="0">
                <a:solidFill>
                  <a:srgbClr val="FF0000"/>
                </a:solidFill>
                <a:effectLst/>
              </a:rPr>
              <a:t>городов Сахалинской области</a:t>
            </a:r>
            <a:r>
              <a:rPr lang="ru-RU" sz="5400" dirty="0" smtClean="0">
                <a:solidFill>
                  <a:srgbClr val="FF0000"/>
                </a:solidFill>
              </a:rPr>
              <a:t/>
            </a:r>
            <a:br>
              <a:rPr lang="ru-RU" sz="5400" dirty="0" smtClean="0">
                <a:solidFill>
                  <a:srgbClr val="FF0000"/>
                </a:solidFill>
              </a:rPr>
            </a:br>
            <a:endParaRPr lang="ru-RU" sz="5400" dirty="0">
              <a:solidFill>
                <a:srgbClr val="FF0000"/>
              </a:solidFill>
              <a:effectLst/>
            </a:endParaRPr>
          </a:p>
        </p:txBody>
      </p:sp>
      <p:pic>
        <p:nvPicPr>
          <p:cNvPr id="1028" name="Picture 4" descr="C:\Documents and Settings\Пользователь\Мои документы\Геральдика\Гербы Сахалина\Гербы всех городов 1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357298"/>
            <a:ext cx="4143372" cy="4671247"/>
          </a:xfrm>
          <a:prstGeom prst="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079" name="Рисунок 12" descr="Геб Анива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75" y="1857375"/>
            <a:ext cx="547688" cy="6842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80" name="Рисунок 11" descr="Герб Алекс.bmp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5357827"/>
            <a:ext cx="559080" cy="64294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81" name="Рисунок 14" descr="Герб Углегорска.bmp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5357826"/>
            <a:ext cx="576263" cy="6318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advTm="70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Пользователь\Мои документы\Мои рисунки\сивучи.jpg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380672"/>
            <a:ext cx="4572000" cy="1477328"/>
          </a:xfrm>
          <a:prstGeom prst="rect">
            <a:avLst/>
          </a:prstGeom>
          <a:solidFill>
            <a:schemeClr val="tx1">
              <a:lumMod val="65000"/>
              <a:alpha val="48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В Сахалино-Курильском бассейне обитают  сивучи – самые крупные звери из ластоногих. Их называют морскими символами единственной в России области на островах</a:t>
            </a:r>
            <a:r>
              <a:rPr lang="ru-RU" dirty="0" smtClean="0">
                <a:solidFill>
                  <a:srgbClr val="000000"/>
                </a:solidFill>
                <a:latin typeface="Calibri" pitchFamily="34" charset="0"/>
              </a:rPr>
              <a:t>.</a:t>
            </a:r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1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786563" y="1785938"/>
            <a:ext cx="1833562" cy="8636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4000" b="1" u="sng" dirty="0">
              <a:solidFill>
                <a:schemeClr val="accent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15" name="AutoShape 1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86188" y="1785938"/>
            <a:ext cx="1833562" cy="8636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4000" b="1" u="sng" dirty="0">
              <a:solidFill>
                <a:schemeClr val="accent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2" name="AutoShape 13"/>
          <p:cNvSpPr>
            <a:spLocks noChangeArrowheads="1"/>
          </p:cNvSpPr>
          <p:nvPr/>
        </p:nvSpPr>
        <p:spPr bwMode="auto">
          <a:xfrm>
            <a:off x="500063" y="642938"/>
            <a:ext cx="8064500" cy="104298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785786" y="765175"/>
            <a:ext cx="76025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СИМВОЛЫ  ГОСУДАРСТВА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askerville Old Face" pitchFamily="18" charset="0"/>
            </a:endParaRPr>
          </a:p>
        </p:txBody>
      </p:sp>
      <p:sp>
        <p:nvSpPr>
          <p:cNvPr id="4" name="AutoShape 1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0063" y="1785938"/>
            <a:ext cx="1833562" cy="8636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4000" b="1" u="sng" dirty="0">
              <a:solidFill>
                <a:schemeClr val="accent1">
                  <a:lumMod val="50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714348" y="1785926"/>
            <a:ext cx="15716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флаг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askerville Old Face" pitchFamily="18" charset="0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6858016" y="1785926"/>
            <a:ext cx="17145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герб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askerville Old Face" pitchFamily="18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3857620" y="1785926"/>
            <a:ext cx="164307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гимн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askerville Old Face" pitchFamily="18" charset="0"/>
            </a:endParaRPr>
          </a:p>
        </p:txBody>
      </p:sp>
      <p:pic>
        <p:nvPicPr>
          <p:cNvPr id="12" name="Picture 2" descr="C:\Documents and Settings\Пользователь\Рабочий стол\Пробы\2012_01_18\Флаг РФ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857496"/>
            <a:ext cx="2786082" cy="1929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3" name="Picture 4" descr="C:\Documents and Settings\Пользователь\Рабочий стол\Пробы\2012_01_18\РФ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2786058"/>
            <a:ext cx="2333911" cy="274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071802" y="2857496"/>
            <a:ext cx="3429024" cy="3416320"/>
          </a:xfrm>
          <a:prstGeom prst="rect">
            <a:avLst/>
          </a:prstGeom>
          <a:noFill/>
          <a:ln w="254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  <a:latin typeface="+mj-lt"/>
              </a:rPr>
              <a:t>Торжественная песня – </a:t>
            </a:r>
          </a:p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  <a:latin typeface="+mj-lt"/>
              </a:rPr>
              <a:t>особое музыкальное произведение, </a:t>
            </a:r>
          </a:p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  <a:latin typeface="+mj-lt"/>
              </a:rPr>
              <a:t>отличающееся </a:t>
            </a:r>
          </a:p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  <a:latin typeface="+mj-lt"/>
              </a:rPr>
              <a:t>образностью литературного текста, </a:t>
            </a:r>
          </a:p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  <a:latin typeface="+mj-lt"/>
              </a:rPr>
              <a:t>широкой, легко запоминающейся мелодией, </a:t>
            </a:r>
          </a:p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  <a:latin typeface="+mj-lt"/>
              </a:rPr>
              <a:t>размеренным, чаще маршевым ритмом, </a:t>
            </a:r>
          </a:p>
          <a:p>
            <a:pPr algn="ctr">
              <a:defRPr/>
            </a:pPr>
            <a:r>
              <a:rPr lang="ru-RU" b="1" i="1" dirty="0">
                <a:solidFill>
                  <a:srgbClr val="C00000"/>
                </a:solidFill>
                <a:latin typeface="+mj-lt"/>
              </a:rPr>
              <a:t>величавостью музыки. </a:t>
            </a:r>
          </a:p>
        </p:txBody>
      </p:sp>
    </p:spTree>
  </p:cSld>
  <p:clrMapOvr>
    <a:masterClrMapping/>
  </p:clrMapOvr>
  <p:transition advTm="1381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785794"/>
            <a:ext cx="8143932" cy="526297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b="1" dirty="0">
                <a:solidFill>
                  <a:srgbClr val="CC3300"/>
                </a:solidFill>
                <a:cs typeface="Times New Roman" pitchFamily="18" charset="0"/>
              </a:rPr>
              <a:t>      </a:t>
            </a:r>
            <a:r>
              <a:rPr lang="ru-RU" sz="2800" b="1" dirty="0">
                <a:solidFill>
                  <a:srgbClr val="CC3300"/>
                </a:solidFill>
                <a:cs typeface="Times New Roman" pitchFamily="18" charset="0"/>
              </a:rPr>
              <a:t>Герб, флаг, гимн призваны объединить людей, живущих в стране, быть отличительным  знаком государства.          Государственные символы очень важны.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800" b="1" dirty="0">
                <a:solidFill>
                  <a:srgbClr val="CC3300"/>
                </a:solidFill>
                <a:cs typeface="Times New Roman" pitchFamily="18" charset="0"/>
              </a:rPr>
              <a:t>     По ним можно судить о самом государстве, о людях, живущих в стране.     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800" b="1" dirty="0">
                <a:solidFill>
                  <a:srgbClr val="CC3300"/>
                </a:solidFill>
                <a:cs typeface="Times New Roman" pitchFamily="18" charset="0"/>
              </a:rPr>
              <a:t>     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800" b="1" dirty="0">
                <a:solidFill>
                  <a:srgbClr val="CC3300"/>
                </a:solidFill>
                <a:cs typeface="Times New Roman" pitchFamily="18" charset="0"/>
              </a:rPr>
              <a:t>         </a:t>
            </a:r>
            <a:endParaRPr lang="ru-RU" sz="28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 advTm="10344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4290"/>
            <a:ext cx="8143932" cy="65883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>
              <a:lnSpc>
                <a:spcPct val="150000"/>
              </a:lnSpc>
              <a:defRPr/>
            </a:pPr>
            <a:r>
              <a:rPr lang="ru-RU" b="1" dirty="0">
                <a:solidFill>
                  <a:srgbClr val="CC3300"/>
                </a:solidFill>
                <a:cs typeface="Times New Roman" pitchFamily="18" charset="0"/>
              </a:rPr>
              <a:t>      </a:t>
            </a:r>
            <a:endParaRPr lang="ru-RU" sz="2800" dirty="0">
              <a:solidFill>
                <a:srgbClr val="CC33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500042"/>
            <a:ext cx="8286808" cy="526297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      </a:t>
            </a:r>
            <a:r>
              <a:rPr lang="ru-RU" sz="28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Герб может быть не только у государства, но и у области, города, района, школы, класса, семьи и т. д. 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8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     Эти символы могут рассказать нам о природе родного края, города, о его истории, о труде людей, живущих в нем, о человеческих качествах жителей, учеников, если речь идет о школе, классе.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ransition advTm="11155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000108"/>
            <a:ext cx="8358246" cy="461664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      </a:t>
            </a:r>
            <a:r>
              <a:rPr lang="ru-RU" sz="28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Существует особая историческая наука, которая называется </a:t>
            </a:r>
            <a:r>
              <a:rPr lang="ru-RU" sz="2800" b="1" dirty="0">
                <a:solidFill>
                  <a:srgbClr val="FFFF00"/>
                </a:solidFill>
                <a:latin typeface="+mj-lt"/>
                <a:cs typeface="Times New Roman" pitchFamily="18" charset="0"/>
              </a:rPr>
              <a:t>геральдика</a:t>
            </a:r>
            <a:r>
              <a:rPr lang="ru-RU" sz="28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 или гербоведение. 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2800" b="1" dirty="0">
                <a:solidFill>
                  <a:srgbClr val="FFFF00"/>
                </a:solidFill>
                <a:latin typeface="+mj-lt"/>
                <a:cs typeface="Times New Roman" pitchFamily="18" charset="0"/>
              </a:rPr>
              <a:t>     Геральдика </a:t>
            </a:r>
            <a:r>
              <a:rPr lang="ru-RU" sz="2800" b="1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изучает гербы и эмблемы, историю их возникновения и развития, а также определяет правила, по которым создают гербы и эмблемы.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ransition advTm="8204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p3d extrusionH="57150" prstMaterial="softEdge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/>
              </a:rPr>
              <a:t>Правила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  <a:effectLst/>
              </a:rPr>
              <a:t>геральдики</a:t>
            </a:r>
            <a:endParaRPr lang="ru-RU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550068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hangingPunct="1">
              <a:buFont typeface="Wingdings 3" pitchFamily="18" charset="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Форма</a:t>
            </a:r>
            <a:r>
              <a:rPr lang="ru-RU" sz="2400" b="1" dirty="0" smtClean="0">
                <a:solidFill>
                  <a:srgbClr val="FFC000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-</a:t>
            </a:r>
            <a:r>
              <a:rPr lang="ru-RU" sz="2400" dirty="0" smtClean="0">
                <a:solidFill>
                  <a:srgbClr val="FF9900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овал, круг, прямоугольник с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               закруглёнными краями или скобой.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Цвет</a:t>
            </a:r>
            <a:r>
              <a:rPr lang="ru-RU" sz="2400" b="1" dirty="0" smtClean="0">
                <a:solidFill>
                  <a:srgbClr val="FFC000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-</a:t>
            </a:r>
            <a:r>
              <a:rPr lang="ru-RU" sz="2400" dirty="0" smtClean="0">
                <a:solidFill>
                  <a:srgbClr val="FFC000"/>
                </a:solidFill>
                <a:latin typeface="+mj-lt"/>
              </a:rPr>
              <a:t> </a:t>
            </a:r>
            <a:r>
              <a:rPr lang="ru-RU" sz="2400" dirty="0" smtClean="0">
                <a:latin typeface="+mj-lt"/>
              </a:rPr>
              <a:t>белый</a:t>
            </a:r>
            <a:r>
              <a:rPr lang="ru-RU" sz="2400" dirty="0" smtClean="0">
                <a:solidFill>
                  <a:srgbClr val="FFC000"/>
                </a:solidFill>
                <a:latin typeface="+mj-lt"/>
              </a:rPr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и </a:t>
            </a:r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жёлтый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(цвет золота и серебра)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           </a:t>
            </a:r>
            <a:r>
              <a:rPr lang="ru-RU" sz="2400" dirty="0" smtClean="0">
                <a:solidFill>
                  <a:srgbClr val="FF0000"/>
                </a:solidFill>
                <a:latin typeface="+mj-lt"/>
              </a:rPr>
              <a:t>красный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, </a:t>
            </a:r>
            <a:r>
              <a:rPr lang="ru-RU" sz="2400" dirty="0" smtClean="0">
                <a:solidFill>
                  <a:srgbClr val="000099"/>
                </a:solidFill>
                <a:latin typeface="+mj-lt"/>
              </a:rPr>
              <a:t>синий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, </a:t>
            </a:r>
            <a:r>
              <a:rPr lang="ru-RU" sz="2400" dirty="0" smtClean="0">
                <a:solidFill>
                  <a:srgbClr val="990099"/>
                </a:solidFill>
                <a:latin typeface="+mj-lt"/>
              </a:rPr>
              <a:t>пурпурный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, </a:t>
            </a:r>
            <a:r>
              <a:rPr lang="ru-RU" sz="2400" dirty="0" smtClean="0">
                <a:solidFill>
                  <a:srgbClr val="006600"/>
                </a:solidFill>
                <a:latin typeface="+mj-lt"/>
              </a:rPr>
              <a:t>зелёный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,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           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чёрный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.       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Геральдические 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фигуры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-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то , что может   рассказать о владельце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                 герба (фигуры птиц и животных, цветы,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                 фрукты, солнце, луна, оружие и</a:t>
            </a:r>
          </a:p>
          <a:p>
            <a:pPr eaLnBrk="1" hangingPunct="1">
              <a:buFont typeface="Wingdings 3" pitchFamily="18" charset="2"/>
              <a:buNone/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                 мифические звери…).</a:t>
            </a:r>
          </a:p>
        </p:txBody>
      </p:sp>
    </p:spTree>
  </p:cSld>
  <p:clrMapOvr>
    <a:masterClrMapping/>
  </p:clrMapOvr>
  <p:transition advTm="21843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428604"/>
            <a:ext cx="8229600" cy="5786478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extrusionH="57150" prstMaterial="softEdge">
              <a:bevelT w="38100" h="38100" prst="angle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Геральдика – </a:t>
            </a:r>
            <a:b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наука, изучающая гербы.</a:t>
            </a:r>
            <a:b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Герб – символическое  изображение, отличительный знак</a:t>
            </a:r>
            <a:b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ru-RU" sz="3600" b="1" dirty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государства, города, рода или отдельного человека.</a:t>
            </a:r>
          </a:p>
        </p:txBody>
      </p:sp>
    </p:spTree>
  </p:cSld>
  <p:clrMapOvr>
    <a:masterClrMapping/>
  </p:clrMapOvr>
  <p:transition advTm="521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Мои документы\Геральдика\Гербы Сахалина\Геральдика Сахалина\Презентация Гербы\Окончательный вариант Гербы Сахалина\Курильский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10" y="0"/>
            <a:ext cx="913209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858312" cy="5286412"/>
          </a:xfrm>
        </p:spPr>
        <p:txBody>
          <a:bodyPr>
            <a:scene3d>
              <a:camera prst="orthographicFront"/>
              <a:lightRig rig="soft" dir="t">
                <a:rot lat="0" lon="0" rev="17220000"/>
              </a:lightRig>
            </a:scene3d>
            <a:sp3d extrusionH="57150" prstMaterial="softEdge">
              <a:bevelT w="38100" h="38100" prst="angle"/>
              <a:contourClr>
                <a:schemeClr val="tx2">
                  <a:shade val="50000"/>
                </a:schemeClr>
              </a:contourClr>
            </a:sp3d>
          </a:bodyPr>
          <a:lstStyle/>
          <a:p>
            <a:pPr>
              <a:lnSpc>
                <a:spcPct val="150000"/>
              </a:lnSpc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     </a:t>
            </a:r>
            <a:r>
              <a:rPr lang="ru-RU" sz="3200" dirty="0" smtClean="0">
                <a:solidFill>
                  <a:schemeClr val="tx1"/>
                </a:solidFill>
                <a:effectLst/>
              </a:rPr>
              <a:t>А за далью</a:t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                      мне видится</a:t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                                          Север туманный;</a:t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     Сахалин мой – </a:t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                      любовь моя,</a:t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                                          песня моя.</a:t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</a:rPr>
              <a:t>                                                                                          Юрий Николаев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ккарта Сахал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435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572132" y="19140"/>
            <a:ext cx="3429001" cy="68388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     Сахалинская область - единственный регион в России, расположенный на островах. </a:t>
            </a:r>
          </a:p>
          <a:p>
            <a:pPr>
              <a:lnSpc>
                <a:spcPct val="150000"/>
              </a:lnSpc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     В ее состав входят остров Сахалин с прилегающими небольшими островами  </a:t>
            </a:r>
            <a:r>
              <a:rPr lang="ru-RU" sz="1400" b="1" dirty="0" err="1" smtClean="0">
                <a:solidFill>
                  <a:schemeClr val="bg1"/>
                </a:solidFill>
                <a:latin typeface="+mj-lt"/>
              </a:rPr>
              <a:t>Уш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ru-RU" sz="1400" b="1" dirty="0" err="1" smtClean="0">
                <a:solidFill>
                  <a:schemeClr val="bg1"/>
                </a:solidFill>
                <a:latin typeface="+mj-lt"/>
              </a:rPr>
              <a:t>Монерон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  и Тюлений, а также Курильский архипелаг в составе Большой и Малой Курильской гряды.</a:t>
            </a:r>
          </a:p>
          <a:p>
            <a:pPr>
              <a:lnSpc>
                <a:spcPct val="150000"/>
              </a:lnSpc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     Общая площадь территории Сахалинской области составляет 87,1 тыс. км2.</a:t>
            </a:r>
          </a:p>
          <a:p>
            <a:pPr>
              <a:lnSpc>
                <a:spcPct val="150000"/>
              </a:lnSpc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     Длина о. Сахалин - 948 км.</a:t>
            </a:r>
          </a:p>
          <a:p>
            <a:pPr>
              <a:lnSpc>
                <a:spcPct val="150000"/>
              </a:lnSpc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     Население области - </a:t>
            </a:r>
            <a:r>
              <a:rPr lang="ru-RU" sz="1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546695  человек.</a:t>
            </a:r>
            <a:endParaRPr lang="ru-RU" sz="1400" b="1" dirty="0" smtClean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50000"/>
              </a:lnSpc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     Расстояние от г. Южно-Сахалинска до г. Москвы 10417 км. </a:t>
            </a:r>
          </a:p>
          <a:p>
            <a:pPr>
              <a:lnSpc>
                <a:spcPct val="150000"/>
              </a:lnSpc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     Разница во времени между Сахалинской областью </a:t>
            </a:r>
          </a:p>
          <a:p>
            <a:pPr>
              <a:lnSpc>
                <a:spcPct val="150000"/>
              </a:lnSpc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и г. Москва составляет 7 часов. </a:t>
            </a:r>
            <a:endParaRPr lang="ru-RU" sz="14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advTm="17236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Пользователь\Мои документы\Мои рисунки\3 сестры и жонки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725" y="0"/>
            <a:ext cx="916145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Пользователь\Мои документы\Мои рисунки\Вид на озёрное плато Спамбер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269" y="0"/>
            <a:ext cx="917426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Пользователь\Мои документы\Мои рисунки\ал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971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Пользователь\Мои документы\Мои рисунки\Бухта Крат Толстоклювая кай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Пользователь\Мои документы\Мои рисунки\5_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2827</TotalTime>
  <Words>399</Words>
  <Application>Microsoft Office PowerPoint</Application>
  <PresentationFormat>Экран (4:3)</PresentationFormat>
  <Paragraphs>52</Paragraphs>
  <Slides>16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 Гербы городов Сахалинской области </vt:lpstr>
      <vt:lpstr>          А за далью                       мне видится                                           Север туманный;      Сахалин мой –                        любовь моя,                                           песня моя.                                                                                           Юрий Николаев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Правила геральдики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гербы</dc:title>
  <dc:creator>Пользователь</dc:creator>
  <cp:lastModifiedBy>SamLab.ws</cp:lastModifiedBy>
  <cp:revision>421</cp:revision>
  <dcterms:created xsi:type="dcterms:W3CDTF">2007-12-12T15:32:39Z</dcterms:created>
  <dcterms:modified xsi:type="dcterms:W3CDTF">2013-03-01T12:34:57Z</dcterms:modified>
</cp:coreProperties>
</file>