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3" r:id="rId6"/>
    <p:sldId id="265" r:id="rId7"/>
    <p:sldId id="266" r:id="rId8"/>
    <p:sldId id="267" r:id="rId9"/>
    <p:sldId id="268" r:id="rId10"/>
    <p:sldId id="269" r:id="rId11"/>
    <p:sldId id="260" r:id="rId12"/>
    <p:sldId id="261" r:id="rId13"/>
    <p:sldId id="262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B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1461-D4AD-4153-B13A-DF425925237A}" type="doc">
      <dgm:prSet loTypeId="urn:microsoft.com/office/officeart/2005/8/layout/radial1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1E9BE69-4EEF-423D-A67B-9E0D4005585A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400" dirty="0" smtClean="0"/>
            <a:t>МОУ «СОШ</a:t>
          </a:r>
        </a:p>
        <a:p>
          <a:r>
            <a:rPr lang="ru-RU" sz="1400" dirty="0" smtClean="0"/>
            <a:t> № 57»</a:t>
          </a:r>
          <a:r>
            <a:rPr lang="ru-RU" sz="2500" dirty="0" smtClean="0"/>
            <a:t> </a:t>
          </a:r>
          <a:endParaRPr lang="ru-RU" sz="2500" dirty="0"/>
        </a:p>
      </dgm:t>
    </dgm:pt>
    <dgm:pt modelId="{B3FD4939-0BAF-46F0-B994-41C7E761B26C}" type="parTrans" cxnId="{3FFE1781-89D0-401F-9E93-B9FCE786650B}">
      <dgm:prSet/>
      <dgm:spPr/>
      <dgm:t>
        <a:bodyPr/>
        <a:lstStyle/>
        <a:p>
          <a:endParaRPr lang="ru-RU"/>
        </a:p>
      </dgm:t>
    </dgm:pt>
    <dgm:pt modelId="{F77BB86D-D70C-4ADE-B098-BE7ED46999CC}" type="sibTrans" cxnId="{3FFE1781-89D0-401F-9E93-B9FCE786650B}">
      <dgm:prSet/>
      <dgm:spPr/>
      <dgm:t>
        <a:bodyPr/>
        <a:lstStyle/>
        <a:p>
          <a:endParaRPr lang="ru-RU"/>
        </a:p>
      </dgm:t>
    </dgm:pt>
    <dgm:pt modelId="{5FE1C649-9E12-4902-A630-0F4F09C768A8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400" dirty="0" smtClean="0"/>
            <a:t>ОБДПС № 2</a:t>
          </a:r>
          <a:endParaRPr lang="ru-RU" sz="1400" dirty="0"/>
        </a:p>
      </dgm:t>
    </dgm:pt>
    <dgm:pt modelId="{D49CF650-A831-4021-966E-A416A3B816C5}" type="parTrans" cxnId="{9D6C244B-7554-4273-8F21-2A025C14B21A}">
      <dgm:prSet/>
      <dgm:spPr/>
      <dgm:t>
        <a:bodyPr/>
        <a:lstStyle/>
        <a:p>
          <a:endParaRPr lang="ru-RU"/>
        </a:p>
      </dgm:t>
    </dgm:pt>
    <dgm:pt modelId="{17F17F61-22FD-404C-A1C8-0D9CF7FD6219}" type="sibTrans" cxnId="{9D6C244B-7554-4273-8F21-2A025C14B21A}">
      <dgm:prSet/>
      <dgm:spPr/>
      <dgm:t>
        <a:bodyPr/>
        <a:lstStyle/>
        <a:p>
          <a:endParaRPr lang="ru-RU"/>
        </a:p>
      </dgm:t>
    </dgm:pt>
    <dgm:pt modelId="{7F241F21-E662-4A93-9BE4-3FA7902EEA35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400" dirty="0" smtClean="0"/>
            <a:t>МДОУ №9</a:t>
          </a:r>
          <a:endParaRPr lang="ru-RU" sz="1400" dirty="0"/>
        </a:p>
      </dgm:t>
    </dgm:pt>
    <dgm:pt modelId="{F6E89650-A630-4016-9931-64A6B668983A}" type="parTrans" cxnId="{38C85B24-2423-49DB-A8C4-C03D0FB91B02}">
      <dgm:prSet/>
      <dgm:spPr/>
      <dgm:t>
        <a:bodyPr/>
        <a:lstStyle/>
        <a:p>
          <a:endParaRPr lang="ru-RU"/>
        </a:p>
      </dgm:t>
    </dgm:pt>
    <dgm:pt modelId="{AD3A02AB-CD8D-4152-8925-AE82F37BFE07}" type="sibTrans" cxnId="{38C85B24-2423-49DB-A8C4-C03D0FB91B02}">
      <dgm:prSet/>
      <dgm:spPr/>
      <dgm:t>
        <a:bodyPr/>
        <a:lstStyle/>
        <a:p>
          <a:endParaRPr lang="ru-RU"/>
        </a:p>
      </dgm:t>
    </dgm:pt>
    <dgm:pt modelId="{280474EA-332A-423B-A937-35678CBA3D8D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400" dirty="0" smtClean="0"/>
            <a:t>ДДТ</a:t>
          </a:r>
        </a:p>
        <a:p>
          <a:r>
            <a:rPr lang="ru-RU" sz="1400" dirty="0" smtClean="0"/>
            <a:t>«Успех»</a:t>
          </a:r>
          <a:endParaRPr lang="ru-RU" sz="1400" dirty="0"/>
        </a:p>
      </dgm:t>
    </dgm:pt>
    <dgm:pt modelId="{36B3037C-371D-4D7D-9004-A3238D86B8E6}" type="parTrans" cxnId="{41F86BA0-5476-4198-B150-7B391D1A8B68}">
      <dgm:prSet/>
      <dgm:spPr/>
      <dgm:t>
        <a:bodyPr/>
        <a:lstStyle/>
        <a:p>
          <a:endParaRPr lang="ru-RU"/>
        </a:p>
      </dgm:t>
    </dgm:pt>
    <dgm:pt modelId="{2CDF529E-3BC9-4CCB-98E7-CDE5919B3EFC}" type="sibTrans" cxnId="{41F86BA0-5476-4198-B150-7B391D1A8B68}">
      <dgm:prSet/>
      <dgm:spPr/>
      <dgm:t>
        <a:bodyPr/>
        <a:lstStyle/>
        <a:p>
          <a:endParaRPr lang="ru-RU"/>
        </a:p>
      </dgm:t>
    </dgm:pt>
    <dgm:pt modelId="{6D2D785F-204A-4D47-8282-252960856B79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dirty="0" smtClean="0"/>
            <a:t>Д/Д №1</a:t>
          </a:r>
          <a:endParaRPr lang="ru-RU" sz="1600" dirty="0"/>
        </a:p>
      </dgm:t>
    </dgm:pt>
    <dgm:pt modelId="{06A14975-FFF9-4FE4-B433-9864CCAA9EDC}" type="parTrans" cxnId="{7A175934-EFE4-440E-9F94-D09205CF620A}">
      <dgm:prSet/>
      <dgm:spPr/>
      <dgm:t>
        <a:bodyPr/>
        <a:lstStyle/>
        <a:p>
          <a:endParaRPr lang="ru-RU"/>
        </a:p>
      </dgm:t>
    </dgm:pt>
    <dgm:pt modelId="{4CAAE6B3-F3CD-47F7-ABEF-9480AF698D0F}" type="sibTrans" cxnId="{7A175934-EFE4-440E-9F94-D09205CF620A}">
      <dgm:prSet/>
      <dgm:spPr/>
      <dgm:t>
        <a:bodyPr/>
        <a:lstStyle/>
        <a:p>
          <a:endParaRPr lang="ru-RU"/>
        </a:p>
      </dgm:t>
    </dgm:pt>
    <dgm:pt modelId="{53D18C87-A41D-4493-80BF-21EA45ECD213}" type="pres">
      <dgm:prSet presAssocID="{482E1461-D4AD-4153-B13A-DF42592523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A466D1-36FC-4257-AE3A-F35618AD26D0}" type="pres">
      <dgm:prSet presAssocID="{61E9BE69-4EEF-423D-A67B-9E0D4005585A}" presName="centerShape" presStyleLbl="node0" presStyleIdx="0" presStyleCnt="1" custLinFactNeighborY="2044"/>
      <dgm:spPr/>
      <dgm:t>
        <a:bodyPr/>
        <a:lstStyle/>
        <a:p>
          <a:endParaRPr lang="ru-RU"/>
        </a:p>
      </dgm:t>
    </dgm:pt>
    <dgm:pt modelId="{90492CC3-2BA7-4F50-94BF-1FFA61C21D45}" type="pres">
      <dgm:prSet presAssocID="{D49CF650-A831-4021-966E-A416A3B816C5}" presName="Name9" presStyleLbl="parChTrans1D2" presStyleIdx="0" presStyleCnt="4"/>
      <dgm:spPr/>
      <dgm:t>
        <a:bodyPr/>
        <a:lstStyle/>
        <a:p>
          <a:endParaRPr lang="ru-RU"/>
        </a:p>
      </dgm:t>
    </dgm:pt>
    <dgm:pt modelId="{C85E3F2D-C417-4F3C-AC91-ABA6D1E29C0D}" type="pres">
      <dgm:prSet presAssocID="{D49CF650-A831-4021-966E-A416A3B816C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66FEED0-F832-48D4-A25D-0B8EADC03A1A}" type="pres">
      <dgm:prSet presAssocID="{5FE1C649-9E12-4902-A630-0F4F09C768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951014-D637-4B2F-875A-15A3A2E3A4BD}" type="pres">
      <dgm:prSet presAssocID="{F6E89650-A630-4016-9931-64A6B668983A}" presName="Name9" presStyleLbl="parChTrans1D2" presStyleIdx="1" presStyleCnt="4"/>
      <dgm:spPr/>
      <dgm:t>
        <a:bodyPr/>
        <a:lstStyle/>
        <a:p>
          <a:endParaRPr lang="ru-RU"/>
        </a:p>
      </dgm:t>
    </dgm:pt>
    <dgm:pt modelId="{2DD108A2-334A-4B34-821A-89EB66A0BEBA}" type="pres">
      <dgm:prSet presAssocID="{F6E89650-A630-4016-9931-64A6B668983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29373BE2-3822-4491-AAD0-F2461CA2717D}" type="pres">
      <dgm:prSet presAssocID="{7F241F21-E662-4A93-9BE4-3FA7902EEA3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00D0A-4BCB-4D01-8EDC-42CD63DB565C}" type="pres">
      <dgm:prSet presAssocID="{36B3037C-371D-4D7D-9004-A3238D86B8E6}" presName="Name9" presStyleLbl="parChTrans1D2" presStyleIdx="2" presStyleCnt="4"/>
      <dgm:spPr/>
      <dgm:t>
        <a:bodyPr/>
        <a:lstStyle/>
        <a:p>
          <a:endParaRPr lang="ru-RU"/>
        </a:p>
      </dgm:t>
    </dgm:pt>
    <dgm:pt modelId="{8E5FD6A3-7FCD-4255-A735-64655F131DB7}" type="pres">
      <dgm:prSet presAssocID="{36B3037C-371D-4D7D-9004-A3238D86B8E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BB5378D3-E5CC-4562-B6C3-B20D7FBAF8E9}" type="pres">
      <dgm:prSet presAssocID="{280474EA-332A-423B-A937-35678CBA3D8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E5272-0859-4D13-BA75-1C7DF8C22581}" type="pres">
      <dgm:prSet presAssocID="{06A14975-FFF9-4FE4-B433-9864CCAA9EDC}" presName="Name9" presStyleLbl="parChTrans1D2" presStyleIdx="3" presStyleCnt="4"/>
      <dgm:spPr/>
      <dgm:t>
        <a:bodyPr/>
        <a:lstStyle/>
        <a:p>
          <a:endParaRPr lang="ru-RU"/>
        </a:p>
      </dgm:t>
    </dgm:pt>
    <dgm:pt modelId="{C1C52FDB-5C01-4946-9054-29993A75D6D3}" type="pres">
      <dgm:prSet presAssocID="{06A14975-FFF9-4FE4-B433-9864CCAA9EDC}" presName="connTx" presStyleLbl="parChTrans1D2" presStyleIdx="3" presStyleCnt="4"/>
      <dgm:spPr/>
      <dgm:t>
        <a:bodyPr/>
        <a:lstStyle/>
        <a:p>
          <a:endParaRPr lang="ru-RU"/>
        </a:p>
      </dgm:t>
    </dgm:pt>
    <dgm:pt modelId="{62CBD25C-26E0-4158-9D77-2F9006677387}" type="pres">
      <dgm:prSet presAssocID="{6D2D785F-204A-4D47-8282-252960856B7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97BE5A-CE5C-42BC-968A-E5DB6F546EFC}" type="presOf" srcId="{482E1461-D4AD-4153-B13A-DF425925237A}" destId="{53D18C87-A41D-4493-80BF-21EA45ECD213}" srcOrd="0" destOrd="0" presId="urn:microsoft.com/office/officeart/2005/8/layout/radial1"/>
    <dgm:cxn modelId="{355E9594-9F48-498A-B645-B89FDF1CE06C}" type="presOf" srcId="{61E9BE69-4EEF-423D-A67B-9E0D4005585A}" destId="{06A466D1-36FC-4257-AE3A-F35618AD26D0}" srcOrd="0" destOrd="0" presId="urn:microsoft.com/office/officeart/2005/8/layout/radial1"/>
    <dgm:cxn modelId="{59974C19-8E92-4205-9CE6-32B2A7D125AA}" type="presOf" srcId="{D49CF650-A831-4021-966E-A416A3B816C5}" destId="{90492CC3-2BA7-4F50-94BF-1FFA61C21D45}" srcOrd="0" destOrd="0" presId="urn:microsoft.com/office/officeart/2005/8/layout/radial1"/>
    <dgm:cxn modelId="{3FFE1781-89D0-401F-9E93-B9FCE786650B}" srcId="{482E1461-D4AD-4153-B13A-DF425925237A}" destId="{61E9BE69-4EEF-423D-A67B-9E0D4005585A}" srcOrd="0" destOrd="0" parTransId="{B3FD4939-0BAF-46F0-B994-41C7E761B26C}" sibTransId="{F77BB86D-D70C-4ADE-B098-BE7ED46999CC}"/>
    <dgm:cxn modelId="{42F8F165-7869-43EC-813B-827136848116}" type="presOf" srcId="{06A14975-FFF9-4FE4-B433-9864CCAA9EDC}" destId="{F4BE5272-0859-4D13-BA75-1C7DF8C22581}" srcOrd="0" destOrd="0" presId="urn:microsoft.com/office/officeart/2005/8/layout/radial1"/>
    <dgm:cxn modelId="{59F7928F-579C-4763-AB4D-A0BF8E9C041A}" type="presOf" srcId="{36B3037C-371D-4D7D-9004-A3238D86B8E6}" destId="{8E5FD6A3-7FCD-4255-A735-64655F131DB7}" srcOrd="1" destOrd="0" presId="urn:microsoft.com/office/officeart/2005/8/layout/radial1"/>
    <dgm:cxn modelId="{990C934A-FE38-4C79-8137-A4ED849F6676}" type="presOf" srcId="{F6E89650-A630-4016-9931-64A6B668983A}" destId="{2DD108A2-334A-4B34-821A-89EB66A0BEBA}" srcOrd="1" destOrd="0" presId="urn:microsoft.com/office/officeart/2005/8/layout/radial1"/>
    <dgm:cxn modelId="{6DC814AF-6B58-4B71-90BA-A046C5AEEB49}" type="presOf" srcId="{7F241F21-E662-4A93-9BE4-3FA7902EEA35}" destId="{29373BE2-3822-4491-AAD0-F2461CA2717D}" srcOrd="0" destOrd="0" presId="urn:microsoft.com/office/officeart/2005/8/layout/radial1"/>
    <dgm:cxn modelId="{C67A0A39-573A-4827-98F6-A735B729F90D}" type="presOf" srcId="{F6E89650-A630-4016-9931-64A6B668983A}" destId="{D0951014-D637-4B2F-875A-15A3A2E3A4BD}" srcOrd="0" destOrd="0" presId="urn:microsoft.com/office/officeart/2005/8/layout/radial1"/>
    <dgm:cxn modelId="{65D5DFD5-D2F5-4EAC-A8E2-421C8C1B34BE}" type="presOf" srcId="{06A14975-FFF9-4FE4-B433-9864CCAA9EDC}" destId="{C1C52FDB-5C01-4946-9054-29993A75D6D3}" srcOrd="1" destOrd="0" presId="urn:microsoft.com/office/officeart/2005/8/layout/radial1"/>
    <dgm:cxn modelId="{A4B66D57-AE08-4E01-B97B-8433D1597DAF}" type="presOf" srcId="{6D2D785F-204A-4D47-8282-252960856B79}" destId="{62CBD25C-26E0-4158-9D77-2F9006677387}" srcOrd="0" destOrd="0" presId="urn:microsoft.com/office/officeart/2005/8/layout/radial1"/>
    <dgm:cxn modelId="{38C85B24-2423-49DB-A8C4-C03D0FB91B02}" srcId="{61E9BE69-4EEF-423D-A67B-9E0D4005585A}" destId="{7F241F21-E662-4A93-9BE4-3FA7902EEA35}" srcOrd="1" destOrd="0" parTransId="{F6E89650-A630-4016-9931-64A6B668983A}" sibTransId="{AD3A02AB-CD8D-4152-8925-AE82F37BFE07}"/>
    <dgm:cxn modelId="{5B57CA8D-4402-4CC1-B809-1441C0532BB9}" type="presOf" srcId="{280474EA-332A-423B-A937-35678CBA3D8D}" destId="{BB5378D3-E5CC-4562-B6C3-B20D7FBAF8E9}" srcOrd="0" destOrd="0" presId="urn:microsoft.com/office/officeart/2005/8/layout/radial1"/>
    <dgm:cxn modelId="{9E7E283C-3951-479A-BF47-4A8D984E7132}" type="presOf" srcId="{5FE1C649-9E12-4902-A630-0F4F09C768A8}" destId="{F66FEED0-F832-48D4-A25D-0B8EADC03A1A}" srcOrd="0" destOrd="0" presId="urn:microsoft.com/office/officeart/2005/8/layout/radial1"/>
    <dgm:cxn modelId="{708B9B73-132B-448D-85F8-13C5B3EBFCD7}" type="presOf" srcId="{36B3037C-371D-4D7D-9004-A3238D86B8E6}" destId="{9F900D0A-4BCB-4D01-8EDC-42CD63DB565C}" srcOrd="0" destOrd="0" presId="urn:microsoft.com/office/officeart/2005/8/layout/radial1"/>
    <dgm:cxn modelId="{41F86BA0-5476-4198-B150-7B391D1A8B68}" srcId="{61E9BE69-4EEF-423D-A67B-9E0D4005585A}" destId="{280474EA-332A-423B-A937-35678CBA3D8D}" srcOrd="2" destOrd="0" parTransId="{36B3037C-371D-4D7D-9004-A3238D86B8E6}" sibTransId="{2CDF529E-3BC9-4CCB-98E7-CDE5919B3EFC}"/>
    <dgm:cxn modelId="{9D6C244B-7554-4273-8F21-2A025C14B21A}" srcId="{61E9BE69-4EEF-423D-A67B-9E0D4005585A}" destId="{5FE1C649-9E12-4902-A630-0F4F09C768A8}" srcOrd="0" destOrd="0" parTransId="{D49CF650-A831-4021-966E-A416A3B816C5}" sibTransId="{17F17F61-22FD-404C-A1C8-0D9CF7FD6219}"/>
    <dgm:cxn modelId="{3EF01A47-CE43-46A9-B128-E308FD67B986}" type="presOf" srcId="{D49CF650-A831-4021-966E-A416A3B816C5}" destId="{C85E3F2D-C417-4F3C-AC91-ABA6D1E29C0D}" srcOrd="1" destOrd="0" presId="urn:microsoft.com/office/officeart/2005/8/layout/radial1"/>
    <dgm:cxn modelId="{7A175934-EFE4-440E-9F94-D09205CF620A}" srcId="{61E9BE69-4EEF-423D-A67B-9E0D4005585A}" destId="{6D2D785F-204A-4D47-8282-252960856B79}" srcOrd="3" destOrd="0" parTransId="{06A14975-FFF9-4FE4-B433-9864CCAA9EDC}" sibTransId="{4CAAE6B3-F3CD-47F7-ABEF-9480AF698D0F}"/>
    <dgm:cxn modelId="{3E4EE8F0-977C-46F4-8AC5-A0761043A4CE}" type="presParOf" srcId="{53D18C87-A41D-4493-80BF-21EA45ECD213}" destId="{06A466D1-36FC-4257-AE3A-F35618AD26D0}" srcOrd="0" destOrd="0" presId="urn:microsoft.com/office/officeart/2005/8/layout/radial1"/>
    <dgm:cxn modelId="{1C386243-8FC9-48A5-AE4E-494AD14F609A}" type="presParOf" srcId="{53D18C87-A41D-4493-80BF-21EA45ECD213}" destId="{90492CC3-2BA7-4F50-94BF-1FFA61C21D45}" srcOrd="1" destOrd="0" presId="urn:microsoft.com/office/officeart/2005/8/layout/radial1"/>
    <dgm:cxn modelId="{C06BB867-CA47-44E9-8419-CF7FD0F4F8F8}" type="presParOf" srcId="{90492CC3-2BA7-4F50-94BF-1FFA61C21D45}" destId="{C85E3F2D-C417-4F3C-AC91-ABA6D1E29C0D}" srcOrd="0" destOrd="0" presId="urn:microsoft.com/office/officeart/2005/8/layout/radial1"/>
    <dgm:cxn modelId="{1F2C61C7-2018-44B1-AA1D-07A8564AE20F}" type="presParOf" srcId="{53D18C87-A41D-4493-80BF-21EA45ECD213}" destId="{F66FEED0-F832-48D4-A25D-0B8EADC03A1A}" srcOrd="2" destOrd="0" presId="urn:microsoft.com/office/officeart/2005/8/layout/radial1"/>
    <dgm:cxn modelId="{AEEF26D8-6CE5-4130-A24C-A50C42B5A594}" type="presParOf" srcId="{53D18C87-A41D-4493-80BF-21EA45ECD213}" destId="{D0951014-D637-4B2F-875A-15A3A2E3A4BD}" srcOrd="3" destOrd="0" presId="urn:microsoft.com/office/officeart/2005/8/layout/radial1"/>
    <dgm:cxn modelId="{F5AA8F8E-7CBD-44BC-B4F2-FC03106E2EA4}" type="presParOf" srcId="{D0951014-D637-4B2F-875A-15A3A2E3A4BD}" destId="{2DD108A2-334A-4B34-821A-89EB66A0BEBA}" srcOrd="0" destOrd="0" presId="urn:microsoft.com/office/officeart/2005/8/layout/radial1"/>
    <dgm:cxn modelId="{1B7DE8F0-0E08-4049-BF61-80F020AF1CE3}" type="presParOf" srcId="{53D18C87-A41D-4493-80BF-21EA45ECD213}" destId="{29373BE2-3822-4491-AAD0-F2461CA2717D}" srcOrd="4" destOrd="0" presId="urn:microsoft.com/office/officeart/2005/8/layout/radial1"/>
    <dgm:cxn modelId="{54EB6460-5167-4313-BBD5-C6990001402D}" type="presParOf" srcId="{53D18C87-A41D-4493-80BF-21EA45ECD213}" destId="{9F900D0A-4BCB-4D01-8EDC-42CD63DB565C}" srcOrd="5" destOrd="0" presId="urn:microsoft.com/office/officeart/2005/8/layout/radial1"/>
    <dgm:cxn modelId="{70EB069A-8A52-4653-BFAB-684A9E1D6A1D}" type="presParOf" srcId="{9F900D0A-4BCB-4D01-8EDC-42CD63DB565C}" destId="{8E5FD6A3-7FCD-4255-A735-64655F131DB7}" srcOrd="0" destOrd="0" presId="urn:microsoft.com/office/officeart/2005/8/layout/radial1"/>
    <dgm:cxn modelId="{08293881-0856-4928-AF5E-A5A0D0035EDB}" type="presParOf" srcId="{53D18C87-A41D-4493-80BF-21EA45ECD213}" destId="{BB5378D3-E5CC-4562-B6C3-B20D7FBAF8E9}" srcOrd="6" destOrd="0" presId="urn:microsoft.com/office/officeart/2005/8/layout/radial1"/>
    <dgm:cxn modelId="{CDD0169F-AFB2-4B07-8262-96BEDB6B00F4}" type="presParOf" srcId="{53D18C87-A41D-4493-80BF-21EA45ECD213}" destId="{F4BE5272-0859-4D13-BA75-1C7DF8C22581}" srcOrd="7" destOrd="0" presId="urn:microsoft.com/office/officeart/2005/8/layout/radial1"/>
    <dgm:cxn modelId="{A5C9F094-CD94-486E-A863-4E57CCFF2682}" type="presParOf" srcId="{F4BE5272-0859-4D13-BA75-1C7DF8C22581}" destId="{C1C52FDB-5C01-4946-9054-29993A75D6D3}" srcOrd="0" destOrd="0" presId="urn:microsoft.com/office/officeart/2005/8/layout/radial1"/>
    <dgm:cxn modelId="{214C43FD-ADB1-4A90-8E99-AD2245C29060}" type="presParOf" srcId="{53D18C87-A41D-4493-80BF-21EA45ECD213}" destId="{62CBD25C-26E0-4158-9D77-2F9006677387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A466D1-36FC-4257-AE3A-F35618AD26D0}">
      <dsp:nvSpPr>
        <dsp:cNvPr id="0" name=""/>
        <dsp:cNvSpPr/>
      </dsp:nvSpPr>
      <dsp:spPr>
        <a:xfrm>
          <a:off x="2488348" y="1531941"/>
          <a:ext cx="1119303" cy="1119303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МОУ «СОШ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№ 57»</a:t>
          </a:r>
          <a:r>
            <a:rPr lang="ru-RU" sz="2500" kern="1200" dirty="0" smtClean="0"/>
            <a:t> </a:t>
          </a:r>
          <a:endParaRPr lang="ru-RU" sz="2500" kern="1200" dirty="0"/>
        </a:p>
      </dsp:txBody>
      <dsp:txXfrm>
        <a:off x="2652266" y="1695859"/>
        <a:ext cx="791467" cy="791467"/>
      </dsp:txXfrm>
    </dsp:sp>
    <dsp:sp modelId="{90492CC3-2BA7-4F50-94BF-1FFA61C21D45}">
      <dsp:nvSpPr>
        <dsp:cNvPr id="0" name=""/>
        <dsp:cNvSpPr/>
      </dsp:nvSpPr>
      <dsp:spPr>
        <a:xfrm rot="16200000">
          <a:off x="2848978" y="1316394"/>
          <a:ext cx="398042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398042" y="1652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38048" y="1322968"/>
        <a:ext cx="19902" cy="19902"/>
      </dsp:txXfrm>
    </dsp:sp>
    <dsp:sp modelId="{F66FEED0-F832-48D4-A25D-0B8EADC03A1A}">
      <dsp:nvSpPr>
        <dsp:cNvPr id="0" name=""/>
        <dsp:cNvSpPr/>
      </dsp:nvSpPr>
      <dsp:spPr>
        <a:xfrm>
          <a:off x="2488348" y="14594"/>
          <a:ext cx="1119303" cy="1119303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ОБДПС № 2</a:t>
          </a:r>
          <a:endParaRPr lang="ru-RU" sz="1400" kern="1200" dirty="0"/>
        </a:p>
      </dsp:txBody>
      <dsp:txXfrm>
        <a:off x="2652266" y="178512"/>
        <a:ext cx="791467" cy="791467"/>
      </dsp:txXfrm>
    </dsp:sp>
    <dsp:sp modelId="{D0951014-D637-4B2F-875A-15A3A2E3A4BD}">
      <dsp:nvSpPr>
        <dsp:cNvPr id="0" name=""/>
        <dsp:cNvSpPr/>
      </dsp:nvSpPr>
      <dsp:spPr>
        <a:xfrm rot="21459543">
          <a:off x="3607043" y="2045271"/>
          <a:ext cx="339667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339667" y="1652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68385" y="2053304"/>
        <a:ext cx="16983" cy="16983"/>
      </dsp:txXfrm>
    </dsp:sp>
    <dsp:sp modelId="{29373BE2-3822-4491-AAD0-F2461CA2717D}">
      <dsp:nvSpPr>
        <dsp:cNvPr id="0" name=""/>
        <dsp:cNvSpPr/>
      </dsp:nvSpPr>
      <dsp:spPr>
        <a:xfrm>
          <a:off x="3946101" y="1472348"/>
          <a:ext cx="1119303" cy="1119303"/>
        </a:xfrm>
        <a:prstGeom prst="ellipse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МДОУ №9</a:t>
          </a:r>
          <a:endParaRPr lang="ru-RU" sz="1400" kern="1200" dirty="0"/>
        </a:p>
      </dsp:txBody>
      <dsp:txXfrm>
        <a:off x="4110019" y="1636266"/>
        <a:ext cx="791467" cy="791467"/>
      </dsp:txXfrm>
    </dsp:sp>
    <dsp:sp modelId="{9F900D0A-4BCB-4D01-8EDC-42CD63DB565C}">
      <dsp:nvSpPr>
        <dsp:cNvPr id="0" name=""/>
        <dsp:cNvSpPr/>
      </dsp:nvSpPr>
      <dsp:spPr>
        <a:xfrm rot="5400000">
          <a:off x="2908571" y="2774148"/>
          <a:ext cx="278856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278856" y="1652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41028" y="2783701"/>
        <a:ext cx="13942" cy="13942"/>
      </dsp:txXfrm>
    </dsp:sp>
    <dsp:sp modelId="{BB5378D3-E5CC-4562-B6C3-B20D7FBAF8E9}">
      <dsp:nvSpPr>
        <dsp:cNvPr id="0" name=""/>
        <dsp:cNvSpPr/>
      </dsp:nvSpPr>
      <dsp:spPr>
        <a:xfrm>
          <a:off x="2488348" y="2930101"/>
          <a:ext cx="1119303" cy="111930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ДДТ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«Успех»</a:t>
          </a:r>
          <a:endParaRPr lang="ru-RU" sz="1400" kern="1200" dirty="0"/>
        </a:p>
      </dsp:txBody>
      <dsp:txXfrm>
        <a:off x="2652266" y="3094019"/>
        <a:ext cx="791467" cy="791467"/>
      </dsp:txXfrm>
    </dsp:sp>
    <dsp:sp modelId="{F4BE5272-0859-4D13-BA75-1C7DF8C22581}">
      <dsp:nvSpPr>
        <dsp:cNvPr id="0" name=""/>
        <dsp:cNvSpPr/>
      </dsp:nvSpPr>
      <dsp:spPr>
        <a:xfrm rot="10940457">
          <a:off x="2149289" y="2045271"/>
          <a:ext cx="339667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339667" y="1652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310631" y="2053304"/>
        <a:ext cx="16983" cy="16983"/>
      </dsp:txXfrm>
    </dsp:sp>
    <dsp:sp modelId="{62CBD25C-26E0-4158-9D77-2F9006677387}">
      <dsp:nvSpPr>
        <dsp:cNvPr id="0" name=""/>
        <dsp:cNvSpPr/>
      </dsp:nvSpPr>
      <dsp:spPr>
        <a:xfrm>
          <a:off x="1030594" y="1472348"/>
          <a:ext cx="1119303" cy="1119303"/>
        </a:xfrm>
        <a:prstGeom prst="ellipse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Д/Д №1</a:t>
          </a:r>
          <a:endParaRPr lang="ru-RU" sz="1600" kern="1200" dirty="0"/>
        </a:p>
      </dsp:txBody>
      <dsp:txXfrm>
        <a:off x="1194512" y="1636266"/>
        <a:ext cx="791467" cy="791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4E0E1-8860-4ECF-8AF1-21B7071A0CC9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FEA9E-D316-4A18-94CD-DCF6079173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63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E3B42C-61E2-4BDC-8FF9-491835FA1583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032892-ADBF-42CA-8A5C-4EFCC5D9BD5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ndAc>
      <p:stSnd>
        <p:snd r:embed="rId13" name="camera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-rally1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3031894" cy="2714619"/>
          </a:xfrm>
          <a:prstGeom prst="ellipse">
            <a:avLst/>
          </a:prstGeom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3225800"/>
          </a:xfrm>
        </p:spPr>
        <p:txBody>
          <a:bodyPr>
            <a:normAutofit/>
          </a:bodyPr>
          <a:lstStyle/>
          <a:p>
            <a:r>
              <a:rPr lang="en-US" dirty="0" smtClean="0"/>
              <a:t>        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355976" y="2190575"/>
            <a:ext cx="3714776" cy="334010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ПОРТФОЛИО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ronet" pitchFamily="66" charset="0"/>
              </a:rPr>
              <a:t>   Отряда юных инспекторов дорожного движения «АВТО»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Coronet" pitchFamily="66" charset="0"/>
              </a:rPr>
              <a:t>МОУ «СОШ №57»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Coronet" pitchFamily="66" charset="0"/>
            </a:endParaRPr>
          </a:p>
        </p:txBody>
      </p:sp>
      <p:sp>
        <p:nvSpPr>
          <p:cNvPr id="11" name="Круглая лента лицом вниз 10"/>
          <p:cNvSpPr/>
          <p:nvPr/>
        </p:nvSpPr>
        <p:spPr>
          <a:xfrm>
            <a:off x="285720" y="2786058"/>
            <a:ext cx="3071834" cy="500066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FF00"/>
                </a:solidFill>
              </a:rPr>
              <a:t>МОУ «СОШ №57»</a:t>
            </a:r>
            <a:endParaRPr lang="ru-RU" sz="1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Благ письмо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643050"/>
            <a:ext cx="1405227" cy="1878487"/>
          </a:xfrm>
          <a:prstGeom prst="rect">
            <a:avLst/>
          </a:prstGeom>
        </p:spPr>
      </p:pic>
      <p:pic>
        <p:nvPicPr>
          <p:cNvPr id="5" name="Рисунок 4" descr="IMG_2439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1857356" y="4214818"/>
            <a:ext cx="3143272" cy="2357454"/>
          </a:xfrm>
          <a:prstGeom prst="cub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785818"/>
          </a:xfrm>
        </p:spPr>
        <p:txBody>
          <a:bodyPr/>
          <a:lstStyle/>
          <a:p>
            <a:pPr algn="ctr"/>
            <a:r>
              <a:rPr lang="ru-RU" dirty="0" smtClean="0"/>
              <a:t>Образование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71546"/>
            <a:ext cx="7772400" cy="5572164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учимся сами</a:t>
            </a:r>
            <a:r>
              <a:rPr lang="ru-RU" dirty="0" smtClean="0"/>
              <a:t>                                                       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получаем</a:t>
            </a:r>
          </a:p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Derby" pitchFamily="2" charset="0"/>
              </a:rPr>
              <a:t>результат</a:t>
            </a:r>
          </a:p>
          <a:p>
            <a:pPr algn="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учим других </a:t>
            </a:r>
          </a:p>
          <a:p>
            <a:r>
              <a:rPr lang="ru-RU" dirty="0" smtClean="0"/>
              <a:t>                               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новый год 2009 0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1670" y="1142984"/>
            <a:ext cx="3000396" cy="2714644"/>
          </a:xfrm>
          <a:prstGeom prst="hexagon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rthographicFron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6" name="Рисунок 5" descr="Грамота 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2428868"/>
            <a:ext cx="1500198" cy="2160410"/>
          </a:xfrm>
          <a:prstGeom prst="rect">
            <a:avLst/>
          </a:prstGeom>
        </p:spPr>
      </p:pic>
      <p:pic>
        <p:nvPicPr>
          <p:cNvPr id="8" name="Рисунок 7" descr="Грамота 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3643314"/>
            <a:ext cx="1611044" cy="2214554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71480"/>
            <a:ext cx="7772400" cy="428628"/>
          </a:xfrm>
        </p:spPr>
        <p:txBody>
          <a:bodyPr/>
          <a:lstStyle/>
          <a:p>
            <a:pPr algn="ctr"/>
            <a:r>
              <a:rPr lang="ru-RU" dirty="0" smtClean="0"/>
              <a:t>Эмблема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500042"/>
            <a:ext cx="7945594" cy="5715040"/>
          </a:xfrm>
        </p:spPr>
        <p:txBody>
          <a:bodyPr>
            <a:normAutofit fontScale="70000" lnSpcReduction="20000"/>
          </a:bodyPr>
          <a:lstStyle/>
          <a:p>
            <a:endParaRPr lang="ru-RU" i="1" dirty="0" smtClean="0"/>
          </a:p>
          <a:p>
            <a:pPr algn="r"/>
            <a:endParaRPr lang="ru-RU" i="1" dirty="0" smtClean="0"/>
          </a:p>
          <a:p>
            <a:pPr algn="ctr"/>
            <a:endParaRPr lang="ru-RU" i="1" dirty="0" smtClean="0"/>
          </a:p>
          <a:p>
            <a:endParaRPr lang="ru-RU" i="1" dirty="0" smtClean="0"/>
          </a:p>
          <a:p>
            <a:r>
              <a:rPr lang="ru-RU" sz="34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Девиз:</a:t>
            </a:r>
            <a:endParaRPr lang="ru-RU" sz="3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ru-RU" i="1" dirty="0" smtClean="0"/>
              <a:t> </a:t>
            </a:r>
            <a:r>
              <a:rPr lang="ru-RU" sz="2300" dirty="0" smtClean="0"/>
              <a:t>Изучая ПДД, жизнь ты сохранишь себе.                                  </a:t>
            </a:r>
          </a:p>
          <a:p>
            <a:r>
              <a:rPr lang="ru-RU" dirty="0" smtClean="0"/>
              <a:t> </a:t>
            </a:r>
          </a:p>
          <a:p>
            <a:r>
              <a:rPr lang="ru-RU" sz="34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Гимн.</a:t>
            </a:r>
            <a:endParaRPr lang="ru-RU" sz="3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ru-RU" sz="2300" dirty="0" smtClean="0"/>
              <a:t>В нашем городе славный ЮИД</a:t>
            </a:r>
          </a:p>
          <a:p>
            <a:r>
              <a:rPr lang="ru-RU" sz="2300" dirty="0" smtClean="0"/>
              <a:t>Безопасно нам жить всем велит.                                                              </a:t>
            </a:r>
          </a:p>
          <a:p>
            <a:r>
              <a:rPr lang="ru-RU" sz="2300" dirty="0" smtClean="0"/>
              <a:t>Он на страже порядка стоит,</a:t>
            </a:r>
          </a:p>
          <a:p>
            <a:r>
              <a:rPr lang="ru-RU" sz="2300" dirty="0" smtClean="0"/>
              <a:t>Чтобы к знаниям путь был открыт.</a:t>
            </a:r>
          </a:p>
          <a:p>
            <a:r>
              <a:rPr lang="ru-RU" sz="2300" dirty="0" smtClean="0"/>
              <a:t>Неустанно он службу несёт,</a:t>
            </a:r>
          </a:p>
          <a:p>
            <a:r>
              <a:rPr lang="ru-RU" sz="2300" dirty="0" smtClean="0"/>
              <a:t>Пропаганду он в школах ведёт.</a:t>
            </a:r>
          </a:p>
          <a:p>
            <a:r>
              <a:rPr lang="ru-RU" sz="2300" dirty="0" smtClean="0"/>
              <a:t>Первый друг и помощник страны.</a:t>
            </a:r>
          </a:p>
          <a:p>
            <a:r>
              <a:rPr lang="ru-RU" sz="2300" dirty="0" smtClean="0"/>
              <a:t>Безопасности, делу верны.</a:t>
            </a:r>
          </a:p>
          <a:p>
            <a:r>
              <a:rPr lang="ru-RU" sz="2300" dirty="0" smtClean="0"/>
              <a:t> </a:t>
            </a:r>
          </a:p>
          <a:p>
            <a:r>
              <a:rPr lang="ru-RU" sz="2300" dirty="0" smtClean="0"/>
              <a:t>Припев:</a:t>
            </a:r>
          </a:p>
          <a:p>
            <a:r>
              <a:rPr lang="ru-RU" sz="2300" dirty="0" smtClean="0"/>
              <a:t>ЮИД – мы слышим голоса,</a:t>
            </a:r>
          </a:p>
          <a:p>
            <a:r>
              <a:rPr lang="ru-RU" sz="2300" dirty="0" smtClean="0"/>
              <a:t>ЮИД – шагает детвора,</a:t>
            </a:r>
          </a:p>
          <a:p>
            <a:r>
              <a:rPr lang="ru-RU" sz="2300" dirty="0" smtClean="0"/>
              <a:t>ЮИД – ты к знаниям ведёшь</a:t>
            </a:r>
          </a:p>
          <a:p>
            <a:r>
              <a:rPr lang="ru-RU" sz="2300" dirty="0" smtClean="0"/>
              <a:t>И детство наше бережёшь.</a:t>
            </a:r>
          </a:p>
          <a:p>
            <a:endParaRPr lang="ru-RU" dirty="0"/>
          </a:p>
        </p:txBody>
      </p:sp>
      <p:pic>
        <p:nvPicPr>
          <p:cNvPr id="4" name="Рисунок 3" descr="d-rally1 копия.jpg">
            <a:hlinkClick r:id="" action="ppaction://noaction" highlightClick="1">
              <a:snd r:embed="rId3" name="drumroll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1071546"/>
            <a:ext cx="2453426" cy="2428892"/>
          </a:xfrm>
          <a:prstGeom prst="ellipse">
            <a:avLst/>
          </a:prstGeom>
          <a:ln w="38100"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Круглая лента лицом вниз 4"/>
          <p:cNvSpPr/>
          <p:nvPr/>
        </p:nvSpPr>
        <p:spPr>
          <a:xfrm>
            <a:off x="5572132" y="3286124"/>
            <a:ext cx="2500330" cy="500066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rgbClr val="FFFF00"/>
                </a:solidFill>
              </a:rPr>
              <a:t>МОУ «СОШ №57»</a:t>
            </a:r>
            <a:endParaRPr lang="ru-RU" sz="1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85728"/>
            <a:ext cx="7772400" cy="2393464"/>
          </a:xfrm>
        </p:spPr>
        <p:txBody>
          <a:bodyPr/>
          <a:lstStyle/>
          <a:p>
            <a:pPr algn="ctr"/>
            <a:r>
              <a:rPr lang="ru-RU" sz="2000" i="1" dirty="0" smtClean="0">
                <a:solidFill>
                  <a:srgbClr val="FCB88E"/>
                </a:solidFill>
              </a:rPr>
              <a:t>Обязанности и права.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   Руководитель, командир и штаб отряда планируют </a:t>
            </a:r>
            <a:r>
              <a:rPr lang="ru-RU" sz="2000" dirty="0" smtClean="0"/>
              <a:t>работу на каждый год, обучают членов отряда по специальному плану, несут ответственность за дисциплину. Командир назначается руководителем, штаб – членами отряда на общем сборе.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357430"/>
            <a:ext cx="7772400" cy="4143404"/>
          </a:xfrm>
        </p:spPr>
        <p:txBody>
          <a:bodyPr/>
          <a:lstStyle/>
          <a:p>
            <a:r>
              <a:rPr lang="ru-RU" i="1" dirty="0" smtClean="0">
                <a:solidFill>
                  <a:srgbClr val="FCB88E"/>
                </a:solidFill>
              </a:rPr>
              <a:t>Командир отряда и штаб обязаны:</a:t>
            </a:r>
            <a:endParaRPr lang="ru-RU" dirty="0" smtClean="0">
              <a:solidFill>
                <a:srgbClr val="FCB88E"/>
              </a:solidFill>
            </a:endParaRPr>
          </a:p>
          <a:p>
            <a:pPr lvl="0"/>
            <a:r>
              <a:rPr lang="ru-RU" dirty="0" smtClean="0"/>
              <a:t>Составлять план работы на месяц;</a:t>
            </a:r>
          </a:p>
          <a:p>
            <a:pPr lvl="0"/>
            <a:r>
              <a:rPr lang="ru-RU" dirty="0" smtClean="0"/>
              <a:t>Вести дневник отряда о проделанной работе;</a:t>
            </a:r>
          </a:p>
          <a:p>
            <a:pPr lvl="0"/>
            <a:r>
              <a:rPr lang="ru-RU" dirty="0" smtClean="0"/>
              <a:t>Контролировать работу </a:t>
            </a:r>
            <a:r>
              <a:rPr lang="ru-RU" dirty="0" err="1" smtClean="0"/>
              <a:t>микрогрупп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Инструктировать членов отряда;</a:t>
            </a:r>
          </a:p>
          <a:p>
            <a:pPr lvl="0"/>
            <a:r>
              <a:rPr lang="ru-RU" dirty="0" smtClean="0"/>
              <a:t>Проводить заседание штаба 1 раз в неделю;</a:t>
            </a:r>
          </a:p>
          <a:p>
            <a:pPr lvl="0"/>
            <a:r>
              <a:rPr lang="ru-RU" dirty="0" smtClean="0"/>
              <a:t>Принимать и вовлекать всех желающих в ряды юных инспекторов дорожного движения.</a:t>
            </a:r>
          </a:p>
          <a:p>
            <a:pPr lvl="0"/>
            <a:r>
              <a:rPr lang="ru-RU" dirty="0" smtClean="0"/>
              <a:t>Иметь рабочие тетради со списком отряда, группы, планом работы на месяц, учётом проводимой работы.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85794"/>
            <a:ext cx="7772400" cy="5786478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>
                <a:solidFill>
                  <a:srgbClr val="FCB88E"/>
                </a:solidFill>
              </a:rPr>
              <a:t>Член отряда обязан:</a:t>
            </a:r>
            <a:endParaRPr lang="ru-RU" dirty="0" smtClean="0">
              <a:solidFill>
                <a:srgbClr val="FCB88E"/>
              </a:solidFill>
            </a:endParaRPr>
          </a:p>
          <a:p>
            <a:pPr lvl="0"/>
            <a:r>
              <a:rPr lang="ru-RU" dirty="0" smtClean="0"/>
              <a:t>Дорожить честью и званием юного инспектора движения;</a:t>
            </a:r>
          </a:p>
          <a:p>
            <a:pPr lvl="0"/>
            <a:r>
              <a:rPr lang="ru-RU" dirty="0" smtClean="0"/>
              <a:t>Активно участвовать во всех делах отряда;</a:t>
            </a:r>
          </a:p>
          <a:p>
            <a:pPr lvl="0"/>
            <a:r>
              <a:rPr lang="ru-RU" dirty="0" smtClean="0"/>
              <a:t>Изучать ПДД и быть примером в их соблюдении;</a:t>
            </a:r>
          </a:p>
          <a:p>
            <a:pPr lvl="0"/>
            <a:r>
              <a:rPr lang="ru-RU" dirty="0" smtClean="0"/>
              <a:t>Вести разъяснительную работу среди сверстников и детей младшего возраста по пропаганде ПДД.</a:t>
            </a:r>
          </a:p>
          <a:p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i="1" dirty="0" smtClean="0">
                <a:solidFill>
                  <a:srgbClr val="FCB88E"/>
                </a:solidFill>
              </a:rPr>
              <a:t>Член отряда имеет право:</a:t>
            </a:r>
            <a:endParaRPr lang="ru-RU" dirty="0" smtClean="0">
              <a:solidFill>
                <a:srgbClr val="FCB88E"/>
              </a:solidFill>
            </a:endParaRPr>
          </a:p>
          <a:p>
            <a:pPr lvl="0"/>
            <a:r>
              <a:rPr lang="ru-RU" dirty="0" smtClean="0"/>
              <a:t>Участвовать в обсуждении всех вопросов, относящихся к деятельности отряда и вносить соответствующие предложения;</a:t>
            </a:r>
          </a:p>
          <a:p>
            <a:pPr lvl="0"/>
            <a:r>
              <a:rPr lang="ru-RU" dirty="0" smtClean="0"/>
              <a:t>Избирать и быть избранным в штаб отряда;</a:t>
            </a:r>
          </a:p>
          <a:p>
            <a:pPr lvl="0"/>
            <a:r>
              <a:rPr lang="ru-RU" dirty="0" smtClean="0"/>
              <a:t>Под руководством сотрудника ГИБДД участвовать в патрулировании на улицах в районе школы;</a:t>
            </a:r>
          </a:p>
          <a:p>
            <a:pPr lvl="0"/>
            <a:r>
              <a:rPr lang="ru-RU" dirty="0" smtClean="0"/>
              <a:t>Награждаться за активную работу грамотами, направляться на соревнования, конкурсы по ПДД.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1428760"/>
          </a:xfrm>
        </p:spPr>
        <p:txBody>
          <a:bodyPr/>
          <a:lstStyle/>
          <a:p>
            <a:pPr algn="ctr"/>
            <a:r>
              <a:rPr lang="ru-RU" sz="2000" dirty="0" smtClean="0">
                <a:latin typeface="+mn-lt"/>
              </a:rPr>
              <a:t> 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2400" i="1" dirty="0" smtClean="0">
                <a:latin typeface="+mn-lt"/>
              </a:rPr>
              <a:t>План мероприятий отряда ЮИД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i="1" dirty="0" smtClean="0">
                <a:latin typeface="+mn-lt"/>
              </a:rPr>
              <a:t>(на 2008-2009 учебный год)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 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6143668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3100" dirty="0" smtClean="0"/>
              <a:t> </a:t>
            </a:r>
          </a:p>
          <a:p>
            <a:pPr algn="ctr"/>
            <a:r>
              <a:rPr lang="ru-RU" sz="3100" dirty="0" smtClean="0"/>
              <a:t>1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Сбор членов отряда ЮИД.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Оформление уголка безопасности, стенда «ЮИД»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сентябрь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2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Праздник «Посвящение первоклассников в пешеходы».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сентябрь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3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Игра-эстафета «Школа светофорных наук» 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для 1-4 классов.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октябрь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4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Участие в конкурсе агитбригад «Дорожная канитель».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ноябрь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5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Выступление агитбригады в МДОУ № 9.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декабрь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6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Экскурсия в музей УВД.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январь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7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Конкурс творческих работ «Дорога глазами детей»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февраль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8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Кинозал (просмотр учебных фильмов по ПДД).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март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9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Участие в конкурсе юных велосипедистов «Безопасное колесо»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апрель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10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Посещение агитбригадой </a:t>
            </a:r>
            <a:r>
              <a:rPr lang="ru-RU" sz="3100" dirty="0" err="1" smtClean="0">
                <a:solidFill>
                  <a:srgbClr val="FFFF00"/>
                </a:solidFill>
              </a:rPr>
              <a:t>д</a:t>
            </a:r>
            <a:r>
              <a:rPr lang="ru-RU" sz="3100" dirty="0" smtClean="0">
                <a:solidFill>
                  <a:srgbClr val="FFFF00"/>
                </a:solidFill>
              </a:rPr>
              <a:t>/</a:t>
            </a:r>
            <a:r>
              <a:rPr lang="ru-RU" sz="3100" dirty="0" err="1" smtClean="0">
                <a:solidFill>
                  <a:srgbClr val="FFFF00"/>
                </a:solidFill>
              </a:rPr>
              <a:t>д</a:t>
            </a:r>
            <a:r>
              <a:rPr lang="ru-RU" sz="3100" dirty="0" smtClean="0">
                <a:solidFill>
                  <a:srgbClr val="FFFF00"/>
                </a:solidFill>
              </a:rPr>
              <a:t> №1</a:t>
            </a:r>
          </a:p>
          <a:p>
            <a:pPr algn="ctr"/>
            <a:r>
              <a:rPr lang="ru-RU" sz="3100" dirty="0" smtClean="0">
                <a:solidFill>
                  <a:srgbClr val="FFFF00"/>
                </a:solidFill>
              </a:rPr>
              <a:t>май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0352" y="500042"/>
            <a:ext cx="7772400" cy="1071570"/>
          </a:xfrm>
        </p:spPr>
        <p:txBody>
          <a:bodyPr/>
          <a:lstStyle/>
          <a:p>
            <a:pPr algn="ctr"/>
            <a:r>
              <a:rPr lang="ru-RU" dirty="0" smtClean="0"/>
              <a:t>ЮИД «АВТО»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1643050"/>
            <a:ext cx="7772400" cy="4429156"/>
          </a:xfrm>
        </p:spPr>
        <p:txBody>
          <a:bodyPr>
            <a:normAutofit/>
          </a:bodyPr>
          <a:lstStyle/>
          <a:p>
            <a:r>
              <a:rPr lang="ru-RU" dirty="0" smtClean="0"/>
              <a:t> Отряд юных инспекторов дорожного движения (ЮИД) - добровольное объединение учащихся, созданное на базе МОУ СОШ №57 в 2007 году.</a:t>
            </a:r>
          </a:p>
          <a:p>
            <a:r>
              <a:rPr lang="ru-RU" dirty="0" smtClean="0"/>
              <a:t>   Деятельность отряда основывается на учебном плане, утверждённом администрацией школы.</a:t>
            </a:r>
          </a:p>
          <a:p>
            <a:r>
              <a:rPr lang="ru-RU" dirty="0" smtClean="0"/>
              <a:t>   Участники отряда ЮИД – ученики 5-7 классов.</a:t>
            </a:r>
          </a:p>
          <a:p>
            <a:r>
              <a:rPr lang="ru-RU" dirty="0" smtClean="0"/>
              <a:t>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Целью</a:t>
            </a:r>
            <a:r>
              <a:rPr lang="ru-RU" dirty="0" smtClean="0"/>
              <a:t> работы отряда является</a:t>
            </a:r>
          </a:p>
          <a:p>
            <a:r>
              <a:rPr lang="ru-RU" i="1" dirty="0" smtClean="0"/>
              <a:t>формирование знаний, умений и навыков безопасного поведения на дороге и улице,</a:t>
            </a:r>
            <a:endParaRPr lang="ru-RU" dirty="0" smtClean="0"/>
          </a:p>
          <a:p>
            <a:r>
              <a:rPr lang="ru-RU" i="1" dirty="0" smtClean="0"/>
              <a:t>профилактика дорожно-транспортного травматизма.</a:t>
            </a:r>
            <a:endParaRPr lang="ru-RU" dirty="0"/>
          </a:p>
        </p:txBody>
      </p:sp>
    </p:spTree>
  </p:cSld>
  <p:clrMapOvr>
    <a:masterClrMapping/>
  </p:clrMapOvr>
  <p:transition>
    <p:dissolve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85728"/>
            <a:ext cx="7772400" cy="1071570"/>
          </a:xfrm>
        </p:spPr>
        <p:txBody>
          <a:bodyPr/>
          <a:lstStyle/>
          <a:p>
            <a:pPr algn="ctr"/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357298"/>
            <a:ext cx="7772400" cy="5214974"/>
          </a:xfrm>
        </p:spPr>
        <p:txBody>
          <a:bodyPr>
            <a:normAutofit fontScale="92500" lnSpcReduction="20000"/>
          </a:bodyPr>
          <a:lstStyle/>
          <a:p>
            <a:pPr lvl="0">
              <a:buFont typeface="Arial" pitchFamily="34" charset="0"/>
              <a:buChar char="•"/>
            </a:pPr>
            <a:r>
              <a:rPr lang="ru-RU" dirty="0" smtClean="0"/>
              <a:t>Прививать интерес воспитанников к углублённому изучению и практическому применению правил дорожного движения;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Развивать умение свободно ориентироваться в различных дорожных ситуациях;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Закреплять навыки безопасного поведения на дорогах, улицах и в общественном транспорте;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Развивать ответственное отношение к своей жизни и здоровью.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Всесторонне подготовить ребят к участию в дорожно-транспортной среде,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Привлекать детей к участию в пропаганде правил дорожного движения в дошкольных и общеобразовательных учреждениях;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Воспитывать культуру межличностных отношений и культуру поведения в коллективе;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Воспитывать дорожно-транспортную культуру детей и родителей.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357166"/>
            <a:ext cx="7772400" cy="785818"/>
          </a:xfrm>
        </p:spPr>
        <p:txBody>
          <a:bodyPr/>
          <a:lstStyle/>
          <a:p>
            <a:r>
              <a:rPr lang="ru-RU" sz="3600" dirty="0" smtClean="0"/>
              <a:t>Основные направления деятельности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71546"/>
            <a:ext cx="7772400" cy="5572164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sz="2900" dirty="0" smtClean="0"/>
              <a:t>УЧЕБНАЯ ДЕЯТЕЛЬНОСТЬ.</a:t>
            </a:r>
          </a:p>
          <a:p>
            <a:r>
              <a:rPr lang="ru-RU" sz="2900" dirty="0" smtClean="0"/>
              <a:t>Изучение основ правил дорожного движения, истории и ГИБДД.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ИНФОРМАЦИОННАЯ ДЕЯТЕЛЬНОСТЬ.</a:t>
            </a:r>
          </a:p>
          <a:p>
            <a:r>
              <a:rPr lang="ru-RU" sz="2900" dirty="0" smtClean="0"/>
              <a:t>   Выпуск </a:t>
            </a:r>
            <a:r>
              <a:rPr lang="ru-RU" sz="2900" dirty="0" err="1" smtClean="0"/>
              <a:t>агитлистков</a:t>
            </a:r>
            <a:r>
              <a:rPr lang="ru-RU" sz="2900" dirty="0" smtClean="0"/>
              <a:t>, плакатов, газет; создание стендов и уголков по безопасности дорожного движения, ведение документов отряда: отчётная папка «Задумано – сделано», паспорт отряда.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ПРОПАГАНДИСТСКАЯ ДЕЯТЕЛЬНОСТЬ.</a:t>
            </a:r>
          </a:p>
          <a:p>
            <a:r>
              <a:rPr lang="ru-RU" sz="2900" dirty="0" smtClean="0"/>
              <a:t>   Проведение открытых мероприятий, проведение классных часов, минуток безопасности, бесед, викторин, игр, показ спектаклей, выступление агитбригады.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ШЕФСКАЯ ПОМОЩЬ.</a:t>
            </a:r>
          </a:p>
          <a:p>
            <a:r>
              <a:rPr lang="ru-RU" sz="2900" dirty="0" smtClean="0"/>
              <a:t>Отряд ЮИД тесно сотрудничает с МДОУ № 9 п. Стрелецкий.</a:t>
            </a:r>
          </a:p>
          <a:p>
            <a:r>
              <a:rPr lang="ru-RU" sz="2900" dirty="0" smtClean="0"/>
              <a:t> Нами проводится следующая работа:</a:t>
            </a:r>
          </a:p>
          <a:p>
            <a:r>
              <a:rPr lang="ru-RU" sz="2900" dirty="0" smtClean="0"/>
              <a:t>выступление агитбригады, проведение бесед, подвижных игр, организация конкурса рисунков по теме безопасности дорожного движения.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ПАТРУЛИРОВАНИЕ.</a:t>
            </a:r>
          </a:p>
          <a:p>
            <a:r>
              <a:rPr lang="ru-RU" sz="2900" dirty="0" smtClean="0"/>
              <a:t> Участие, в сопровождении взрослых, в рейдах с целью предотвращения нарушений ПДД со стороны взрослых и детей; работа с детьми нарушителями.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ОКАЗАНИЕ ДОВРАЧЕБНОЙ ПОМОЩИ.</a:t>
            </a:r>
          </a:p>
          <a:p>
            <a:r>
              <a:rPr lang="ru-RU" sz="2900" dirty="0" smtClean="0"/>
              <a:t> Овладение навыками оказания первой доврачебной помощи пострадавшим при ДТП.</a:t>
            </a:r>
          </a:p>
          <a:p>
            <a:r>
              <a:rPr lang="ru-RU" sz="2900" dirty="0" smtClean="0"/>
              <a:t> </a:t>
            </a:r>
          </a:p>
          <a:p>
            <a:r>
              <a:rPr lang="ru-RU" sz="2900" dirty="0" smtClean="0"/>
              <a:t>СПОРТИВНАЯ ДЕЯТЕЛЬНОСТЬ.</a:t>
            </a:r>
          </a:p>
          <a:p>
            <a:r>
              <a:rPr lang="ru-RU" sz="2900" dirty="0" smtClean="0"/>
              <a:t>Мастерство вождения велосипеда</a:t>
            </a:r>
          </a:p>
          <a:p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71480"/>
            <a:ext cx="7772400" cy="1071570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 </a:t>
            </a:r>
            <a:br>
              <a:rPr lang="ru-RU" sz="4000" smtClean="0"/>
            </a:br>
            <a:r>
              <a:rPr lang="ru-RU" sz="4000" smtClean="0"/>
              <a:t> </a:t>
            </a:r>
            <a:r>
              <a:rPr lang="ru-RU" sz="3200" smtClean="0"/>
              <a:t>ВЗАИМОДЕЙСТВИЕ С ДРУГИМИ СОЦИАЛЬНЫМИ ОБЪЕКТАМИ</a:t>
            </a:r>
            <a:endParaRPr lang="ru-RU" sz="32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00166" y="20002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A466D1-36FC-4257-AE3A-F35618AD26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06A466D1-36FC-4257-AE3A-F35618AD26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06A466D1-36FC-4257-AE3A-F35618AD26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492CC3-2BA7-4F50-94BF-1FFA61C21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90492CC3-2BA7-4F50-94BF-1FFA61C21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90492CC3-2BA7-4F50-94BF-1FFA61C21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6FEED0-F832-48D4-A25D-0B8EADC03A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F66FEED0-F832-48D4-A25D-0B8EADC03A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F66FEED0-F832-48D4-A25D-0B8EADC03A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951014-D637-4B2F-875A-15A3A2E3A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D0951014-D637-4B2F-875A-15A3A2E3A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D0951014-D637-4B2F-875A-15A3A2E3A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373BE2-3822-4491-AAD0-F2461CA27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29373BE2-3822-4491-AAD0-F2461CA27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29373BE2-3822-4491-AAD0-F2461CA27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900D0A-4BCB-4D01-8EDC-42CD63DB5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9F900D0A-4BCB-4D01-8EDC-42CD63DB5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9F900D0A-4BCB-4D01-8EDC-42CD63DB56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5378D3-E5CC-4562-B6C3-B20D7FBAF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BB5378D3-E5CC-4562-B6C3-B20D7FBAF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BB5378D3-E5CC-4562-B6C3-B20D7FBAF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BE5272-0859-4D13-BA75-1C7DF8C22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F4BE5272-0859-4D13-BA75-1C7DF8C22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F4BE5272-0859-4D13-BA75-1C7DF8C22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CBD25C-26E0-4158-9D77-2F9006677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62CBD25C-26E0-4158-9D77-2F9006677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62CBD25C-26E0-4158-9D77-2F90066773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2 3"/>
          <p:cNvSpPr/>
          <p:nvPr/>
        </p:nvSpPr>
        <p:spPr>
          <a:xfrm>
            <a:off x="857192" y="642918"/>
            <a:ext cx="8286808" cy="6000792"/>
          </a:xfrm>
          <a:prstGeom prst="irregularSeal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500066"/>
          </a:xfrm>
        </p:spPr>
        <p:txBody>
          <a:bodyPr/>
          <a:lstStyle/>
          <a:p>
            <a:pPr algn="ctr"/>
            <a:r>
              <a:rPr lang="ru-RU" dirty="0" smtClean="0"/>
              <a:t>Название отряда: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8572560" cy="5786478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«АВТО»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     А-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активные</a:t>
            </a: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В –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весёлые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Т –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творческие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            О -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образованные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ужок 0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3" y="1339438"/>
            <a:ext cx="3262337" cy="2446752"/>
          </a:xfrm>
          <a:prstGeom prst="rect">
            <a:avLst/>
          </a:prstGeom>
        </p:spPr>
      </p:pic>
      <p:pic>
        <p:nvPicPr>
          <p:cNvPr id="5" name="Рисунок 4" descr="IMG_0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357298"/>
            <a:ext cx="3143272" cy="2357454"/>
          </a:xfrm>
          <a:prstGeom prst="rect">
            <a:avLst/>
          </a:prstGeom>
        </p:spPr>
      </p:pic>
      <p:pic>
        <p:nvPicPr>
          <p:cNvPr id="6" name="Рисунок 5" descr="IMG_19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4000504"/>
            <a:ext cx="3500462" cy="26253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357166"/>
            <a:ext cx="7772400" cy="714380"/>
          </a:xfrm>
        </p:spPr>
        <p:txBody>
          <a:bodyPr/>
          <a:lstStyle/>
          <a:p>
            <a:pPr algn="ctr"/>
            <a:r>
              <a:rPr lang="ru-RU" dirty="0" smtClean="0"/>
              <a:t>Активно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557216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Играем</a:t>
            </a:r>
            <a:r>
              <a:rPr lang="ru-RU" dirty="0" smtClean="0"/>
              <a:t>                                                                              </a:t>
            </a:r>
          </a:p>
          <a:p>
            <a:pPr algn="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Проводим акции</a:t>
            </a:r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Derby" pitchFamily="2" charset="0"/>
            </a:endParaRPr>
          </a:p>
          <a:p>
            <a:pPr algn="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Ходим в гости к малышам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4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857364"/>
            <a:ext cx="3333773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714380"/>
          </a:xfrm>
        </p:spPr>
        <p:txBody>
          <a:bodyPr/>
          <a:lstStyle/>
          <a:p>
            <a:pPr algn="ctr"/>
            <a:r>
              <a:rPr lang="ru-RU" dirty="0" smtClean="0"/>
              <a:t>Весело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68143" y="836712"/>
            <a:ext cx="2932077" cy="5616624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sz="4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                                                     Читаем стихи,</a:t>
            </a:r>
          </a:p>
          <a:p>
            <a:pPr algn="r"/>
            <a:r>
              <a:rPr lang="ru-RU" sz="4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 поём песни, </a:t>
            </a:r>
          </a:p>
          <a:p>
            <a:pPr algn="r"/>
            <a:r>
              <a:rPr lang="ru-RU" sz="45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Derby" pitchFamily="2" charset="0"/>
              </a:rPr>
              <a:t>ставим спектакли.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</a:t>
            </a:r>
          </a:p>
          <a:p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5" name="Рисунок 4" descr="IMG_34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2786058"/>
            <a:ext cx="3238523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IMG_19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3857628"/>
            <a:ext cx="3071802" cy="23038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85728"/>
            <a:ext cx="7772400" cy="785818"/>
          </a:xfrm>
        </p:spPr>
        <p:txBody>
          <a:bodyPr/>
          <a:lstStyle/>
          <a:p>
            <a:pPr algn="ctr"/>
            <a:r>
              <a:rPr lang="ru-RU" dirty="0" smtClean="0"/>
              <a:t>Творим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000108"/>
            <a:ext cx="7772400" cy="5572164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IMG_2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821513"/>
            <a:ext cx="3476649" cy="26074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новый год 2009 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928670"/>
            <a:ext cx="3714743" cy="2786057"/>
          </a:xfrm>
          <a:prstGeom prst="ellipse">
            <a:avLst/>
          </a:prstGeom>
          <a:ln>
            <a:noFill/>
          </a:ln>
          <a:effectLst>
            <a:glow rad="101600">
              <a:schemeClr val="tx1">
                <a:alpha val="40000"/>
              </a:schemeClr>
            </a:glow>
            <a:softEdge rad="112500"/>
          </a:effectLst>
        </p:spPr>
      </p:pic>
      <p:pic>
        <p:nvPicPr>
          <p:cNvPr id="6" name="Рисунок 5" descr="осень2008 025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2214546" y="3357562"/>
            <a:ext cx="4286248" cy="3214686"/>
          </a:xfrm>
          <a:prstGeom prst="ellipse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419</TotalTime>
  <Words>401</Words>
  <Application>Microsoft Office PowerPoint</Application>
  <PresentationFormat>Экран (4:3)</PresentationFormat>
  <Paragraphs>201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         </vt:lpstr>
      <vt:lpstr>ЮИД «АВТО»</vt:lpstr>
      <vt:lpstr>Задачи:</vt:lpstr>
      <vt:lpstr>Основные направления деятельности</vt:lpstr>
      <vt:lpstr>    ВЗАИМОДЕЙСТВИЕ С ДРУГИМИ СОЦИАЛЬНЫМИ ОБЪЕКТАМИ</vt:lpstr>
      <vt:lpstr>Название отряда:</vt:lpstr>
      <vt:lpstr>Активно </vt:lpstr>
      <vt:lpstr>Весело </vt:lpstr>
      <vt:lpstr>Творим </vt:lpstr>
      <vt:lpstr>Образование </vt:lpstr>
      <vt:lpstr>Эмблема</vt:lpstr>
      <vt:lpstr>Обязанности и права.      Руководитель, командир и штаб отряда планируют работу на каждый год, обучают членов отряда по специальному плану, несут ответственность за дисциплину. Командир назначается руководителем, штаб – членами отряда на общем сборе. </vt:lpstr>
      <vt:lpstr>Презентация PowerPoint</vt:lpstr>
      <vt:lpstr>     План мероприятий отряда ЮИД (на 2008-2009 учебный год)  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nobody</cp:lastModifiedBy>
  <cp:revision>58</cp:revision>
  <dcterms:created xsi:type="dcterms:W3CDTF">2009-01-15T17:14:08Z</dcterms:created>
  <dcterms:modified xsi:type="dcterms:W3CDTF">2013-02-26T20:47:45Z</dcterms:modified>
</cp:coreProperties>
</file>