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68" r:id="rId4"/>
    <p:sldId id="265" r:id="rId5"/>
    <p:sldId id="271" r:id="rId6"/>
    <p:sldId id="261" r:id="rId7"/>
    <p:sldId id="272" r:id="rId8"/>
    <p:sldId id="267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916832"/>
            <a:ext cx="8305800" cy="26642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Методологические основы компетентностного подхода в дополнительном образовании детей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869160"/>
            <a:ext cx="7772400" cy="1296144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b="1" i="1" dirty="0" smtClean="0"/>
          </a:p>
          <a:p>
            <a:r>
              <a:rPr lang="ru-RU" b="1" i="1" dirty="0" smtClean="0"/>
              <a:t>Г.Н.Иванова</a:t>
            </a:r>
          </a:p>
          <a:p>
            <a:r>
              <a:rPr lang="ru-RU" b="1" i="1" dirty="0" smtClean="0"/>
              <a:t>Методист МКОУ ДОД ЦДТ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92088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Направления обновления дополнительного образования с позиции </a:t>
            </a:r>
            <a:r>
              <a:rPr lang="ru-RU" dirty="0" err="1" smtClean="0"/>
              <a:t>компетентностного</a:t>
            </a:r>
            <a:r>
              <a:rPr lang="ru-RU" dirty="0" smtClean="0"/>
              <a:t> подхода: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9552" y="1447802"/>
            <a:ext cx="7971095" cy="4206112"/>
          </a:xfrm>
        </p:spPr>
        <p:txBody>
          <a:bodyPr>
            <a:normAutofit/>
          </a:bodyPr>
          <a:lstStyle/>
          <a:p>
            <a:pPr marL="361188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1800" dirty="0" smtClean="0"/>
              <a:t>Изменения технологий, методов, форм обучения, которые должны содействовать выявлению и формированию компетентностей учеников в зависимости от личных склонностей и интересов.</a:t>
            </a:r>
          </a:p>
          <a:p>
            <a:pPr marL="361188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1800" dirty="0" smtClean="0"/>
              <a:t>Изменение позиции педагога, который в большей степени становится «координатором, «наставником , чем непосредственным источником знаний и информации.</a:t>
            </a:r>
          </a:p>
          <a:p>
            <a:pPr marL="361188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1800" dirty="0" smtClean="0"/>
              <a:t>Создание открытого образовательного пространства</a:t>
            </a:r>
            <a:r>
              <a:rPr lang="ru-RU" sz="1800" smtClean="0"/>
              <a:t>, позволяющее каждому </a:t>
            </a:r>
            <a:r>
              <a:rPr lang="ru-RU" sz="1800" dirty="0" smtClean="0"/>
              <a:t>выстроить образовательную траекторию, которая наиболее полно соответствует его образовательным потребностям.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771775" y="115888"/>
            <a:ext cx="61071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3200" b="1" dirty="0">
                <a:solidFill>
                  <a:schemeClr val="accent1"/>
                </a:solidFill>
                <a:latin typeface="Arial Narrow" pitchFamily="34" charset="0"/>
              </a:rPr>
              <a:t>Факторы и тенденции комплексной</a:t>
            </a:r>
          </a:p>
          <a:p>
            <a:pPr algn="r">
              <a:lnSpc>
                <a:spcPct val="80000"/>
              </a:lnSpc>
            </a:pPr>
            <a:r>
              <a:rPr lang="ru-RU" sz="3200" b="1" dirty="0">
                <a:solidFill>
                  <a:schemeClr val="accent1"/>
                </a:solidFill>
                <a:latin typeface="Arial Narrow" pitchFamily="34" charset="0"/>
              </a:rPr>
              <a:t>модернизации образования</a:t>
            </a: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gray">
          <a:xfrm rot="10800000">
            <a:off x="3492500" y="1412875"/>
            <a:ext cx="1439863" cy="865188"/>
          </a:xfrm>
          <a:prstGeom prst="leftArrow">
            <a:avLst>
              <a:gd name="adj1" fmla="val 62037"/>
              <a:gd name="adj2" fmla="val 91301"/>
            </a:avLst>
          </a:prstGeom>
          <a:gradFill rotWithShape="0">
            <a:gsLst>
              <a:gs pos="0">
                <a:srgbClr val="969696"/>
              </a:gs>
              <a:gs pos="100000">
                <a:srgbClr val="006666">
                  <a:alpha val="9000"/>
                </a:srgbClr>
              </a:gs>
            </a:gsLst>
            <a:lin ang="0" scaled="1"/>
          </a:gradFill>
          <a:ln w="12700" cap="rnd">
            <a:solidFill>
              <a:srgbClr val="363A6A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77838" y="2060575"/>
            <a:ext cx="5078412" cy="4030663"/>
            <a:chOff x="1702" y="1253"/>
            <a:chExt cx="3855" cy="2825"/>
          </a:xfrm>
        </p:grpSpPr>
        <p:sp>
          <p:nvSpPr>
            <p:cNvPr id="17413" name="Freeform 5"/>
            <p:cNvSpPr>
              <a:spLocks/>
            </p:cNvSpPr>
            <p:nvPr/>
          </p:nvSpPr>
          <p:spPr bwMode="gray">
            <a:xfrm>
              <a:off x="4877" y="3211"/>
              <a:ext cx="680" cy="866"/>
            </a:xfrm>
            <a:custGeom>
              <a:avLst/>
              <a:gdLst/>
              <a:ahLst/>
              <a:cxnLst>
                <a:cxn ang="0">
                  <a:pos x="399" y="1078"/>
                </a:cxn>
                <a:cxn ang="0">
                  <a:pos x="0" y="459"/>
                </a:cxn>
                <a:cxn ang="0">
                  <a:pos x="374" y="0"/>
                </a:cxn>
                <a:cxn ang="0">
                  <a:pos x="846" y="536"/>
                </a:cxn>
                <a:cxn ang="0">
                  <a:pos x="399" y="1078"/>
                </a:cxn>
              </a:cxnLst>
              <a:rect l="0" t="0" r="r" b="b"/>
              <a:pathLst>
                <a:path w="847" h="1079">
                  <a:moveTo>
                    <a:pt x="399" y="1078"/>
                  </a:moveTo>
                  <a:lnTo>
                    <a:pt x="0" y="459"/>
                  </a:lnTo>
                  <a:lnTo>
                    <a:pt x="374" y="0"/>
                  </a:lnTo>
                  <a:lnTo>
                    <a:pt x="846" y="536"/>
                  </a:lnTo>
                  <a:lnTo>
                    <a:pt x="399" y="1078"/>
                  </a:lnTo>
                </a:path>
              </a:pathLst>
            </a:custGeom>
            <a:gradFill rotWithShape="0">
              <a:gsLst>
                <a:gs pos="0">
                  <a:srgbClr val="6666FF">
                    <a:gamma/>
                    <a:shade val="69804"/>
                    <a:invGamma/>
                  </a:srgbClr>
                </a:gs>
                <a:gs pos="100000">
                  <a:srgbClr val="6666FF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4" name="Freeform 6"/>
            <p:cNvSpPr>
              <a:spLocks/>
            </p:cNvSpPr>
            <p:nvPr/>
          </p:nvSpPr>
          <p:spPr bwMode="gray">
            <a:xfrm>
              <a:off x="2010" y="3211"/>
              <a:ext cx="3168" cy="369"/>
            </a:xfrm>
            <a:custGeom>
              <a:avLst/>
              <a:gdLst/>
              <a:ahLst/>
              <a:cxnLst>
                <a:cxn ang="0">
                  <a:pos x="0" y="459"/>
                </a:cxn>
                <a:cxn ang="0">
                  <a:pos x="3573" y="459"/>
                </a:cxn>
                <a:cxn ang="0">
                  <a:pos x="3946" y="0"/>
                </a:cxn>
                <a:cxn ang="0">
                  <a:pos x="505" y="0"/>
                </a:cxn>
                <a:cxn ang="0">
                  <a:pos x="0" y="459"/>
                </a:cxn>
              </a:cxnLst>
              <a:rect l="0" t="0" r="r" b="b"/>
              <a:pathLst>
                <a:path w="3947" h="460">
                  <a:moveTo>
                    <a:pt x="0" y="459"/>
                  </a:moveTo>
                  <a:lnTo>
                    <a:pt x="3573" y="459"/>
                  </a:lnTo>
                  <a:lnTo>
                    <a:pt x="3946" y="0"/>
                  </a:lnTo>
                  <a:lnTo>
                    <a:pt x="505" y="0"/>
                  </a:lnTo>
                  <a:lnTo>
                    <a:pt x="0" y="459"/>
                  </a:lnTo>
                </a:path>
              </a:pathLst>
            </a:custGeom>
            <a:gradFill rotWithShape="0">
              <a:gsLst>
                <a:gs pos="0">
                  <a:srgbClr val="6666FF"/>
                </a:gs>
                <a:gs pos="100000">
                  <a:srgbClr val="6666FF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5" name="Freeform 7"/>
            <p:cNvSpPr>
              <a:spLocks/>
            </p:cNvSpPr>
            <p:nvPr/>
          </p:nvSpPr>
          <p:spPr bwMode="gray">
            <a:xfrm>
              <a:off x="1702" y="3578"/>
              <a:ext cx="3497" cy="500"/>
            </a:xfrm>
            <a:custGeom>
              <a:avLst/>
              <a:gdLst/>
              <a:ahLst/>
              <a:cxnLst>
                <a:cxn ang="0">
                  <a:pos x="383" y="0"/>
                </a:cxn>
                <a:cxn ang="0">
                  <a:pos x="3954" y="0"/>
                </a:cxn>
                <a:cxn ang="0">
                  <a:pos x="4356" y="622"/>
                </a:cxn>
                <a:cxn ang="0">
                  <a:pos x="0" y="622"/>
                </a:cxn>
                <a:cxn ang="0">
                  <a:pos x="383" y="0"/>
                </a:cxn>
              </a:cxnLst>
              <a:rect l="0" t="0" r="r" b="b"/>
              <a:pathLst>
                <a:path w="4357" h="623">
                  <a:moveTo>
                    <a:pt x="383" y="0"/>
                  </a:moveTo>
                  <a:lnTo>
                    <a:pt x="3954" y="0"/>
                  </a:lnTo>
                  <a:lnTo>
                    <a:pt x="4356" y="622"/>
                  </a:lnTo>
                  <a:lnTo>
                    <a:pt x="0" y="622"/>
                  </a:lnTo>
                  <a:lnTo>
                    <a:pt x="383" y="0"/>
                  </a:lnTo>
                </a:path>
              </a:pathLst>
            </a:custGeom>
            <a:gradFill rotWithShape="0">
              <a:gsLst>
                <a:gs pos="0">
                  <a:srgbClr val="6666FF">
                    <a:gamma/>
                    <a:tint val="66667"/>
                    <a:invGamma/>
                  </a:srgbClr>
                </a:gs>
                <a:gs pos="100000">
                  <a:srgbClr val="6666FF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6" name="Freeform 8"/>
            <p:cNvSpPr>
              <a:spLocks/>
            </p:cNvSpPr>
            <p:nvPr/>
          </p:nvSpPr>
          <p:spPr bwMode="gray">
            <a:xfrm>
              <a:off x="4522" y="2721"/>
              <a:ext cx="601" cy="784"/>
            </a:xfrm>
            <a:custGeom>
              <a:avLst/>
              <a:gdLst/>
              <a:ahLst/>
              <a:cxnLst>
                <a:cxn ang="0">
                  <a:pos x="382" y="976"/>
                </a:cxn>
                <a:cxn ang="0">
                  <a:pos x="0" y="342"/>
                </a:cxn>
                <a:cxn ang="0">
                  <a:pos x="280" y="0"/>
                </a:cxn>
                <a:cxn ang="0">
                  <a:pos x="748" y="538"/>
                </a:cxn>
                <a:cxn ang="0">
                  <a:pos x="382" y="976"/>
                </a:cxn>
              </a:cxnLst>
              <a:rect l="0" t="0" r="r" b="b"/>
              <a:pathLst>
                <a:path w="749" h="977">
                  <a:moveTo>
                    <a:pt x="382" y="976"/>
                  </a:moveTo>
                  <a:lnTo>
                    <a:pt x="0" y="342"/>
                  </a:lnTo>
                  <a:lnTo>
                    <a:pt x="280" y="0"/>
                  </a:lnTo>
                  <a:lnTo>
                    <a:pt x="748" y="538"/>
                  </a:lnTo>
                  <a:lnTo>
                    <a:pt x="382" y="976"/>
                  </a:lnTo>
                </a:path>
              </a:pathLst>
            </a:custGeom>
            <a:gradFill rotWithShape="0">
              <a:gsLst>
                <a:gs pos="0">
                  <a:srgbClr val="00CC99">
                    <a:gamma/>
                    <a:shade val="72941"/>
                    <a:invGamma/>
                  </a:srgbClr>
                </a:gs>
                <a:gs pos="100000">
                  <a:srgbClr val="00CC99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7" name="Freeform 9"/>
            <p:cNvSpPr>
              <a:spLocks/>
            </p:cNvSpPr>
            <p:nvPr/>
          </p:nvSpPr>
          <p:spPr bwMode="gray">
            <a:xfrm>
              <a:off x="2370" y="2721"/>
              <a:ext cx="2380" cy="276"/>
            </a:xfrm>
            <a:custGeom>
              <a:avLst/>
              <a:gdLst/>
              <a:ahLst/>
              <a:cxnLst>
                <a:cxn ang="0">
                  <a:pos x="0" y="343"/>
                </a:cxn>
                <a:cxn ang="0">
                  <a:pos x="2684" y="343"/>
                </a:cxn>
                <a:cxn ang="0">
                  <a:pos x="2963" y="0"/>
                </a:cxn>
                <a:cxn ang="0">
                  <a:pos x="531" y="1"/>
                </a:cxn>
                <a:cxn ang="0">
                  <a:pos x="0" y="343"/>
                </a:cxn>
              </a:cxnLst>
              <a:rect l="0" t="0" r="r" b="b"/>
              <a:pathLst>
                <a:path w="2964" h="344">
                  <a:moveTo>
                    <a:pt x="0" y="343"/>
                  </a:moveTo>
                  <a:lnTo>
                    <a:pt x="2684" y="343"/>
                  </a:lnTo>
                  <a:lnTo>
                    <a:pt x="2963" y="0"/>
                  </a:lnTo>
                  <a:lnTo>
                    <a:pt x="531" y="1"/>
                  </a:lnTo>
                  <a:lnTo>
                    <a:pt x="0" y="343"/>
                  </a:lnTo>
                </a:path>
              </a:pathLst>
            </a:custGeom>
            <a:gradFill rotWithShape="1">
              <a:gsLst>
                <a:gs pos="0">
                  <a:srgbClr val="00CC99"/>
                </a:gs>
                <a:gs pos="100000">
                  <a:srgbClr val="00CC99">
                    <a:gamma/>
                    <a:shade val="44314"/>
                    <a:invGamma/>
                  </a:srgbClr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8" name="Freeform 10"/>
            <p:cNvSpPr>
              <a:spLocks/>
            </p:cNvSpPr>
            <p:nvPr/>
          </p:nvSpPr>
          <p:spPr bwMode="gray">
            <a:xfrm>
              <a:off x="2069" y="2996"/>
              <a:ext cx="2763" cy="509"/>
            </a:xfrm>
            <a:custGeom>
              <a:avLst/>
              <a:gdLst/>
              <a:ahLst/>
              <a:cxnLst>
                <a:cxn ang="0">
                  <a:pos x="0" y="633"/>
                </a:cxn>
                <a:cxn ang="0">
                  <a:pos x="3442" y="633"/>
                </a:cxn>
                <a:cxn ang="0">
                  <a:pos x="3060" y="0"/>
                </a:cxn>
                <a:cxn ang="0">
                  <a:pos x="377" y="0"/>
                </a:cxn>
                <a:cxn ang="0">
                  <a:pos x="0" y="633"/>
                </a:cxn>
              </a:cxnLst>
              <a:rect l="0" t="0" r="r" b="b"/>
              <a:pathLst>
                <a:path w="3443" h="634">
                  <a:moveTo>
                    <a:pt x="0" y="633"/>
                  </a:moveTo>
                  <a:lnTo>
                    <a:pt x="3442" y="633"/>
                  </a:lnTo>
                  <a:lnTo>
                    <a:pt x="3060" y="0"/>
                  </a:lnTo>
                  <a:lnTo>
                    <a:pt x="377" y="0"/>
                  </a:lnTo>
                  <a:lnTo>
                    <a:pt x="0" y="633"/>
                  </a:lnTo>
                </a:path>
              </a:pathLst>
            </a:custGeom>
            <a:gradFill rotWithShape="0">
              <a:gsLst>
                <a:gs pos="0">
                  <a:srgbClr val="00CC99">
                    <a:gamma/>
                    <a:tint val="47451"/>
                    <a:invGamma/>
                  </a:srgbClr>
                </a:gs>
                <a:gs pos="100000">
                  <a:srgbClr val="00CC99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9" name="Freeform 11"/>
            <p:cNvSpPr>
              <a:spLocks/>
            </p:cNvSpPr>
            <p:nvPr/>
          </p:nvSpPr>
          <p:spPr bwMode="gray">
            <a:xfrm>
              <a:off x="4167" y="2236"/>
              <a:ext cx="526" cy="681"/>
            </a:xfrm>
            <a:custGeom>
              <a:avLst/>
              <a:gdLst/>
              <a:ahLst/>
              <a:cxnLst>
                <a:cxn ang="0">
                  <a:pos x="0" y="230"/>
                </a:cxn>
                <a:cxn ang="0">
                  <a:pos x="387" y="848"/>
                </a:cxn>
                <a:cxn ang="0">
                  <a:pos x="654" y="531"/>
                </a:cxn>
                <a:cxn ang="0">
                  <a:pos x="188" y="0"/>
                </a:cxn>
                <a:cxn ang="0">
                  <a:pos x="0" y="230"/>
                </a:cxn>
              </a:cxnLst>
              <a:rect l="0" t="0" r="r" b="b"/>
              <a:pathLst>
                <a:path w="655" h="849">
                  <a:moveTo>
                    <a:pt x="0" y="230"/>
                  </a:moveTo>
                  <a:lnTo>
                    <a:pt x="387" y="848"/>
                  </a:lnTo>
                  <a:lnTo>
                    <a:pt x="654" y="531"/>
                  </a:lnTo>
                  <a:lnTo>
                    <a:pt x="188" y="0"/>
                  </a:lnTo>
                  <a:lnTo>
                    <a:pt x="0" y="230"/>
                  </a:lnTo>
                </a:path>
              </a:pathLst>
            </a:custGeom>
            <a:gradFill rotWithShape="1">
              <a:gsLst>
                <a:gs pos="0">
                  <a:srgbClr val="F4A70C">
                    <a:gamma/>
                    <a:shade val="72941"/>
                    <a:invGamma/>
                  </a:srgbClr>
                </a:gs>
                <a:gs pos="100000">
                  <a:srgbClr val="F4A70C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0" name="Freeform 12"/>
            <p:cNvSpPr>
              <a:spLocks/>
            </p:cNvSpPr>
            <p:nvPr/>
          </p:nvSpPr>
          <p:spPr bwMode="gray">
            <a:xfrm>
              <a:off x="2728" y="2236"/>
              <a:ext cx="1589" cy="184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1791" y="228"/>
                </a:cxn>
                <a:cxn ang="0">
                  <a:pos x="1979" y="0"/>
                </a:cxn>
                <a:cxn ang="0">
                  <a:pos x="500" y="0"/>
                </a:cxn>
                <a:cxn ang="0">
                  <a:pos x="0" y="228"/>
                </a:cxn>
              </a:cxnLst>
              <a:rect l="0" t="0" r="r" b="b"/>
              <a:pathLst>
                <a:path w="1980" h="229">
                  <a:moveTo>
                    <a:pt x="0" y="228"/>
                  </a:moveTo>
                  <a:lnTo>
                    <a:pt x="1791" y="228"/>
                  </a:lnTo>
                  <a:lnTo>
                    <a:pt x="1979" y="0"/>
                  </a:lnTo>
                  <a:lnTo>
                    <a:pt x="500" y="0"/>
                  </a:lnTo>
                  <a:lnTo>
                    <a:pt x="0" y="228"/>
                  </a:lnTo>
                </a:path>
              </a:pathLst>
            </a:custGeom>
            <a:gradFill rotWithShape="0">
              <a:gsLst>
                <a:gs pos="0">
                  <a:srgbClr val="F4A70C"/>
                </a:gs>
                <a:gs pos="100000">
                  <a:srgbClr val="F4A70C">
                    <a:gamma/>
                    <a:shade val="47451"/>
                    <a:invGamma/>
                  </a:srgbClr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1" name="Freeform 13"/>
            <p:cNvSpPr>
              <a:spLocks/>
            </p:cNvSpPr>
            <p:nvPr/>
          </p:nvSpPr>
          <p:spPr bwMode="gray">
            <a:xfrm>
              <a:off x="2422" y="2419"/>
              <a:ext cx="2056" cy="498"/>
            </a:xfrm>
            <a:custGeom>
              <a:avLst/>
              <a:gdLst/>
              <a:ahLst/>
              <a:cxnLst>
                <a:cxn ang="0">
                  <a:pos x="0" y="620"/>
                </a:cxn>
                <a:cxn ang="0">
                  <a:pos x="2560" y="620"/>
                </a:cxn>
                <a:cxn ang="0">
                  <a:pos x="2172" y="0"/>
                </a:cxn>
                <a:cxn ang="0">
                  <a:pos x="382" y="0"/>
                </a:cxn>
                <a:cxn ang="0">
                  <a:pos x="0" y="620"/>
                </a:cxn>
              </a:cxnLst>
              <a:rect l="0" t="0" r="r" b="b"/>
              <a:pathLst>
                <a:path w="2561" h="621">
                  <a:moveTo>
                    <a:pt x="0" y="620"/>
                  </a:moveTo>
                  <a:lnTo>
                    <a:pt x="2560" y="620"/>
                  </a:lnTo>
                  <a:lnTo>
                    <a:pt x="2172" y="0"/>
                  </a:lnTo>
                  <a:lnTo>
                    <a:pt x="382" y="0"/>
                  </a:lnTo>
                  <a:lnTo>
                    <a:pt x="0" y="620"/>
                  </a:lnTo>
                </a:path>
              </a:pathLst>
            </a:custGeom>
            <a:gradFill rotWithShape="0">
              <a:gsLst>
                <a:gs pos="0">
                  <a:srgbClr val="F4A70C">
                    <a:gamma/>
                    <a:tint val="47451"/>
                    <a:invGamma/>
                  </a:srgbClr>
                </a:gs>
                <a:gs pos="100000">
                  <a:srgbClr val="F4A70C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2" name="Freeform 14"/>
            <p:cNvSpPr>
              <a:spLocks/>
            </p:cNvSpPr>
            <p:nvPr/>
          </p:nvSpPr>
          <p:spPr bwMode="gray">
            <a:xfrm>
              <a:off x="3808" y="1744"/>
              <a:ext cx="453" cy="593"/>
            </a:xfrm>
            <a:custGeom>
              <a:avLst/>
              <a:gdLst/>
              <a:ahLst/>
              <a:cxnLst>
                <a:cxn ang="0">
                  <a:pos x="385" y="737"/>
                </a:cxn>
                <a:cxn ang="0">
                  <a:pos x="563" y="527"/>
                </a:cxn>
                <a:cxn ang="0">
                  <a:pos x="97" y="0"/>
                </a:cxn>
                <a:cxn ang="0">
                  <a:pos x="0" y="111"/>
                </a:cxn>
                <a:cxn ang="0">
                  <a:pos x="385" y="737"/>
                </a:cxn>
              </a:cxnLst>
              <a:rect l="0" t="0" r="r" b="b"/>
              <a:pathLst>
                <a:path w="564" h="738">
                  <a:moveTo>
                    <a:pt x="385" y="737"/>
                  </a:moveTo>
                  <a:lnTo>
                    <a:pt x="563" y="527"/>
                  </a:lnTo>
                  <a:lnTo>
                    <a:pt x="97" y="0"/>
                  </a:lnTo>
                  <a:lnTo>
                    <a:pt x="0" y="111"/>
                  </a:lnTo>
                  <a:lnTo>
                    <a:pt x="385" y="737"/>
                  </a:lnTo>
                </a:path>
              </a:pathLst>
            </a:custGeom>
            <a:gradFill rotWithShape="0">
              <a:gsLst>
                <a:gs pos="0">
                  <a:srgbClr val="C247FF">
                    <a:gamma/>
                    <a:shade val="79216"/>
                    <a:invGamma/>
                  </a:srgbClr>
                </a:gs>
                <a:gs pos="100000">
                  <a:srgbClr val="C247FF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3" name="Freeform 15"/>
            <p:cNvSpPr>
              <a:spLocks/>
            </p:cNvSpPr>
            <p:nvPr/>
          </p:nvSpPr>
          <p:spPr bwMode="gray">
            <a:xfrm>
              <a:off x="3092" y="1744"/>
              <a:ext cx="793" cy="89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889" y="109"/>
                </a:cxn>
                <a:cxn ang="0">
                  <a:pos x="986" y="0"/>
                </a:cxn>
                <a:cxn ang="0">
                  <a:pos x="308" y="0"/>
                </a:cxn>
                <a:cxn ang="0">
                  <a:pos x="0" y="109"/>
                </a:cxn>
              </a:cxnLst>
              <a:rect l="0" t="0" r="r" b="b"/>
              <a:pathLst>
                <a:path w="987" h="110">
                  <a:moveTo>
                    <a:pt x="0" y="109"/>
                  </a:moveTo>
                  <a:lnTo>
                    <a:pt x="889" y="109"/>
                  </a:lnTo>
                  <a:lnTo>
                    <a:pt x="986" y="0"/>
                  </a:lnTo>
                  <a:lnTo>
                    <a:pt x="308" y="0"/>
                  </a:lnTo>
                  <a:lnTo>
                    <a:pt x="0" y="109"/>
                  </a:lnTo>
                </a:path>
              </a:pathLst>
            </a:custGeom>
            <a:gradFill rotWithShape="0">
              <a:gsLst>
                <a:gs pos="0">
                  <a:srgbClr val="C247FF"/>
                </a:gs>
                <a:gs pos="100000">
                  <a:srgbClr val="C247FF">
                    <a:gamma/>
                    <a:shade val="50980"/>
                    <a:invGamma/>
                  </a:srgbClr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4" name="Freeform 16"/>
            <p:cNvSpPr>
              <a:spLocks/>
            </p:cNvSpPr>
            <p:nvPr/>
          </p:nvSpPr>
          <p:spPr bwMode="gray">
            <a:xfrm>
              <a:off x="2780" y="1832"/>
              <a:ext cx="1339" cy="505"/>
            </a:xfrm>
            <a:custGeom>
              <a:avLst/>
              <a:gdLst/>
              <a:ahLst/>
              <a:cxnLst>
                <a:cxn ang="0">
                  <a:pos x="0" y="628"/>
                </a:cxn>
                <a:cxn ang="0">
                  <a:pos x="1668" y="628"/>
                </a:cxn>
                <a:cxn ang="0">
                  <a:pos x="1281" y="0"/>
                </a:cxn>
                <a:cxn ang="0">
                  <a:pos x="388" y="0"/>
                </a:cxn>
                <a:cxn ang="0">
                  <a:pos x="0" y="628"/>
                </a:cxn>
              </a:cxnLst>
              <a:rect l="0" t="0" r="r" b="b"/>
              <a:pathLst>
                <a:path w="1669" h="629">
                  <a:moveTo>
                    <a:pt x="0" y="628"/>
                  </a:moveTo>
                  <a:lnTo>
                    <a:pt x="1668" y="628"/>
                  </a:lnTo>
                  <a:lnTo>
                    <a:pt x="1281" y="0"/>
                  </a:lnTo>
                  <a:lnTo>
                    <a:pt x="388" y="0"/>
                  </a:lnTo>
                  <a:lnTo>
                    <a:pt x="0" y="628"/>
                  </a:lnTo>
                </a:path>
              </a:pathLst>
            </a:custGeom>
            <a:gradFill rotWithShape="0">
              <a:gsLst>
                <a:gs pos="0">
                  <a:srgbClr val="C247FF">
                    <a:gamma/>
                    <a:tint val="50196"/>
                    <a:invGamma/>
                  </a:srgbClr>
                </a:gs>
                <a:gs pos="100000">
                  <a:srgbClr val="C247FF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5" name="Freeform 17"/>
            <p:cNvSpPr>
              <a:spLocks/>
            </p:cNvSpPr>
            <p:nvPr/>
          </p:nvSpPr>
          <p:spPr bwMode="gray">
            <a:xfrm>
              <a:off x="3446" y="1253"/>
              <a:ext cx="383" cy="502"/>
            </a:xfrm>
            <a:custGeom>
              <a:avLst/>
              <a:gdLst/>
              <a:ahLst/>
              <a:cxnLst>
                <a:cxn ang="0">
                  <a:pos x="387" y="624"/>
                </a:cxn>
                <a:cxn ang="0">
                  <a:pos x="476" y="527"/>
                </a:cxn>
                <a:cxn ang="0">
                  <a:pos x="0" y="0"/>
                </a:cxn>
                <a:cxn ang="0">
                  <a:pos x="387" y="624"/>
                </a:cxn>
              </a:cxnLst>
              <a:rect l="0" t="0" r="r" b="b"/>
              <a:pathLst>
                <a:path w="477" h="625">
                  <a:moveTo>
                    <a:pt x="387" y="624"/>
                  </a:moveTo>
                  <a:lnTo>
                    <a:pt x="476" y="527"/>
                  </a:lnTo>
                  <a:lnTo>
                    <a:pt x="0" y="0"/>
                  </a:lnTo>
                  <a:lnTo>
                    <a:pt x="387" y="624"/>
                  </a:lnTo>
                </a:path>
              </a:pathLst>
            </a:custGeom>
            <a:gradFill rotWithShape="0">
              <a:gsLst>
                <a:gs pos="0">
                  <a:srgbClr val="0066FF">
                    <a:gamma/>
                    <a:shade val="79216"/>
                    <a:invGamma/>
                  </a:srgbClr>
                </a:gs>
                <a:gs pos="100000">
                  <a:srgbClr val="0066FF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6" name="Freeform 18"/>
            <p:cNvSpPr>
              <a:spLocks/>
            </p:cNvSpPr>
            <p:nvPr/>
          </p:nvSpPr>
          <p:spPr bwMode="gray">
            <a:xfrm>
              <a:off x="3136" y="1253"/>
              <a:ext cx="621" cy="502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772" y="624"/>
                </a:cxn>
                <a:cxn ang="0">
                  <a:pos x="387" y="0"/>
                </a:cxn>
                <a:cxn ang="0">
                  <a:pos x="0" y="624"/>
                </a:cxn>
              </a:cxnLst>
              <a:rect l="0" t="0" r="r" b="b"/>
              <a:pathLst>
                <a:path w="773" h="625">
                  <a:moveTo>
                    <a:pt x="0" y="624"/>
                  </a:moveTo>
                  <a:lnTo>
                    <a:pt x="772" y="624"/>
                  </a:lnTo>
                  <a:lnTo>
                    <a:pt x="387" y="0"/>
                  </a:lnTo>
                  <a:lnTo>
                    <a:pt x="0" y="624"/>
                  </a:lnTo>
                </a:path>
              </a:pathLst>
            </a:custGeom>
            <a:gradFill rotWithShape="0">
              <a:gsLst>
                <a:gs pos="0">
                  <a:srgbClr val="0066FF">
                    <a:gamma/>
                    <a:tint val="38039"/>
                    <a:invGamma/>
                  </a:srgbClr>
                </a:gs>
                <a:gs pos="100000">
                  <a:srgbClr val="0066FF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7" name="Text Box 19"/>
            <p:cNvSpPr txBox="1">
              <a:spLocks noChangeArrowheads="1"/>
            </p:cNvSpPr>
            <p:nvPr/>
          </p:nvSpPr>
          <p:spPr bwMode="gray">
            <a:xfrm>
              <a:off x="3379" y="1520"/>
              <a:ext cx="140" cy="21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ru-RU"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428" name="Text Box 20"/>
            <p:cNvSpPr txBox="1">
              <a:spLocks noChangeArrowheads="1"/>
            </p:cNvSpPr>
            <p:nvPr/>
          </p:nvSpPr>
          <p:spPr bwMode="gray">
            <a:xfrm>
              <a:off x="3379" y="2049"/>
              <a:ext cx="140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ru-RU"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429" name="Text Box 21"/>
            <p:cNvSpPr txBox="1">
              <a:spLocks noChangeArrowheads="1"/>
            </p:cNvSpPr>
            <p:nvPr/>
          </p:nvSpPr>
          <p:spPr bwMode="gray">
            <a:xfrm>
              <a:off x="3379" y="2624"/>
              <a:ext cx="140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ru-RU"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430" name="Text Box 22"/>
            <p:cNvSpPr txBox="1">
              <a:spLocks noChangeArrowheads="1"/>
            </p:cNvSpPr>
            <p:nvPr/>
          </p:nvSpPr>
          <p:spPr bwMode="gray">
            <a:xfrm>
              <a:off x="3379" y="3200"/>
              <a:ext cx="140" cy="21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ru-RU"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431" name="Text Box 23"/>
            <p:cNvSpPr txBox="1">
              <a:spLocks noChangeArrowheads="1"/>
            </p:cNvSpPr>
            <p:nvPr/>
          </p:nvSpPr>
          <p:spPr bwMode="gray">
            <a:xfrm>
              <a:off x="3379" y="3776"/>
              <a:ext cx="140" cy="21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ru-RU"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1692275" y="5373688"/>
            <a:ext cx="24511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>
                <a:latin typeface="Arial Narrow" pitchFamily="34" charset="0"/>
              </a:rPr>
              <a:t>ускорение темпов</a:t>
            </a:r>
          </a:p>
          <a:p>
            <a:pPr algn="ctr">
              <a:lnSpc>
                <a:spcPct val="80000"/>
              </a:lnSpc>
            </a:pPr>
            <a:r>
              <a:rPr lang="ru-RU" sz="2400">
                <a:latin typeface="Arial Narrow" pitchFamily="34" charset="0"/>
              </a:rPr>
              <a:t>развития общества</a:t>
            </a: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1042988" y="4581525"/>
            <a:ext cx="35909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>
                <a:latin typeface="Arial Narrow" pitchFamily="34" charset="0"/>
              </a:rPr>
              <a:t>переход к</a:t>
            </a:r>
          </a:p>
          <a:p>
            <a:pPr algn="ctr">
              <a:lnSpc>
                <a:spcPct val="80000"/>
              </a:lnSpc>
            </a:pPr>
            <a:r>
              <a:rPr lang="ru-RU" sz="2400">
                <a:latin typeface="Arial Narrow" pitchFamily="34" charset="0"/>
              </a:rPr>
              <a:t>информационному обществу</a:t>
            </a: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1546225" y="3716338"/>
            <a:ext cx="2852738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dirty="0">
                <a:latin typeface="Arial Narrow" pitchFamily="34" charset="0"/>
              </a:rPr>
              <a:t>глобальные проблемы</a:t>
            </a:r>
          </a:p>
          <a:p>
            <a:pPr algn="ctr">
              <a:lnSpc>
                <a:spcPct val="80000"/>
              </a:lnSpc>
            </a:pPr>
            <a:r>
              <a:rPr lang="ru-RU" sz="2400">
                <a:latin typeface="Arial Narrow" pitchFamily="34" charset="0"/>
              </a:rPr>
              <a:t>современности</a:t>
            </a:r>
          </a:p>
        </p:txBody>
      </p:sp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1619250" y="2924175"/>
            <a:ext cx="2471738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>
                <a:latin typeface="Arial Narrow" pitchFamily="34" charset="0"/>
              </a:rPr>
              <a:t>развитие</a:t>
            </a:r>
          </a:p>
          <a:p>
            <a:pPr algn="ctr">
              <a:lnSpc>
                <a:spcPct val="80000"/>
              </a:lnSpc>
            </a:pPr>
            <a:r>
              <a:rPr lang="ru-RU" sz="2400">
                <a:latin typeface="Arial Narrow" pitchFamily="34" charset="0"/>
              </a:rPr>
              <a:t>мировой экономики</a:t>
            </a:r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1330325" y="2132013"/>
            <a:ext cx="319881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>
                <a:latin typeface="Arial Narrow" pitchFamily="34" charset="0"/>
              </a:rPr>
              <a:t>возрастание роли</a:t>
            </a:r>
          </a:p>
          <a:p>
            <a:pPr algn="ctr">
              <a:lnSpc>
                <a:spcPct val="80000"/>
              </a:lnSpc>
            </a:pPr>
            <a:r>
              <a:rPr lang="ru-RU" sz="2400">
                <a:latin typeface="Arial Narrow" pitchFamily="34" charset="0"/>
              </a:rPr>
              <a:t>"человеческого капитала"</a:t>
            </a:r>
          </a:p>
        </p:txBody>
      </p:sp>
      <p:sp>
        <p:nvSpPr>
          <p:cNvPr id="17437" name="Rectangle 29"/>
          <p:cNvSpPr>
            <a:spLocks noChangeArrowheads="1"/>
          </p:cNvSpPr>
          <p:nvPr/>
        </p:nvSpPr>
        <p:spPr bwMode="auto">
          <a:xfrm>
            <a:off x="5148263" y="1268413"/>
            <a:ext cx="360997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>
                <a:solidFill>
                  <a:srgbClr val="000066"/>
                </a:solidFill>
                <a:latin typeface="Arial Narrow" pitchFamily="34" charset="0"/>
              </a:rPr>
              <a:t>поиск новой</a:t>
            </a:r>
          </a:p>
          <a:p>
            <a:pPr algn="ctr">
              <a:lnSpc>
                <a:spcPct val="80000"/>
              </a:lnSpc>
            </a:pPr>
            <a:r>
              <a:rPr lang="ru-RU" sz="2600">
                <a:solidFill>
                  <a:srgbClr val="000066"/>
                </a:solidFill>
                <a:latin typeface="Arial Narrow" pitchFamily="34" charset="0"/>
              </a:rPr>
              <a:t>образовательной политики</a:t>
            </a:r>
          </a:p>
        </p:txBody>
      </p:sp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5464175" y="2060575"/>
            <a:ext cx="3078163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6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>
                <a:solidFill>
                  <a:srgbClr val="000066"/>
                </a:solidFill>
                <a:latin typeface="Arial Narrow" pitchFamily="34" charset="0"/>
              </a:rPr>
              <a:t>новый этап развития</a:t>
            </a:r>
          </a:p>
          <a:p>
            <a:pPr algn="ctr">
              <a:lnSpc>
                <a:spcPct val="80000"/>
              </a:lnSpc>
            </a:pPr>
            <a:r>
              <a:rPr lang="ru-RU" sz="2600">
                <a:solidFill>
                  <a:srgbClr val="000066"/>
                </a:solidFill>
                <a:latin typeface="Arial Narrow" pitchFamily="34" charset="0"/>
              </a:rPr>
              <a:t>теории и методологии</a:t>
            </a:r>
          </a:p>
          <a:p>
            <a:pPr algn="ctr">
              <a:lnSpc>
                <a:spcPct val="80000"/>
              </a:lnSpc>
            </a:pPr>
            <a:r>
              <a:rPr lang="ru-RU" sz="2600">
                <a:solidFill>
                  <a:srgbClr val="000066"/>
                </a:solidFill>
                <a:latin typeface="Arial Narrow" pitchFamily="34" charset="0"/>
              </a:rPr>
              <a:t>педагогической науки</a:t>
            </a:r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4787900" y="3141663"/>
            <a:ext cx="417195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>
                <a:solidFill>
                  <a:srgbClr val="000066"/>
                </a:solidFill>
                <a:latin typeface="Arial Narrow" pitchFamily="34" charset="0"/>
              </a:rPr>
              <a:t>интеграция России в единое</a:t>
            </a:r>
          </a:p>
          <a:p>
            <a:pPr algn="ctr">
              <a:lnSpc>
                <a:spcPct val="80000"/>
              </a:lnSpc>
            </a:pPr>
            <a:r>
              <a:rPr lang="ru-RU" sz="2600">
                <a:solidFill>
                  <a:srgbClr val="000066"/>
                </a:solidFill>
                <a:latin typeface="Arial Narrow" pitchFamily="34" charset="0"/>
              </a:rPr>
              <a:t>образовательное пространство</a:t>
            </a:r>
          </a:p>
        </p:txBody>
      </p:sp>
      <p:pic>
        <p:nvPicPr>
          <p:cNvPr id="17440" name="Picture 32" descr="shfz4_clip_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4221163"/>
            <a:ext cx="3219450" cy="2144712"/>
          </a:xfrm>
          <a:prstGeom prst="rect">
            <a:avLst/>
          </a:prstGeom>
          <a:noFill/>
          <a:ln w="28575" cap="rnd">
            <a:solidFill>
              <a:srgbClr val="363A6A"/>
            </a:solidFill>
            <a:prstDash val="sysDot"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AutoShape 2"/>
          <p:cNvSpPr>
            <a:spLocks noChangeArrowheads="1"/>
          </p:cNvSpPr>
          <p:nvPr/>
        </p:nvSpPr>
        <p:spPr bwMode="gray">
          <a:xfrm flipH="1">
            <a:off x="3382963" y="1871663"/>
            <a:ext cx="71437" cy="144462"/>
          </a:xfrm>
          <a:prstGeom prst="octagon">
            <a:avLst>
              <a:gd name="adj" fmla="val 29287"/>
            </a:avLst>
          </a:prstGeom>
          <a:solidFill>
            <a:srgbClr val="F1D0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8483" name="AutoShape 3"/>
          <p:cNvSpPr>
            <a:spLocks noChangeArrowheads="1"/>
          </p:cNvSpPr>
          <p:nvPr/>
        </p:nvSpPr>
        <p:spPr bwMode="auto">
          <a:xfrm>
            <a:off x="3059113" y="1989138"/>
            <a:ext cx="2295525" cy="1368425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8484" name="AutoShape 4"/>
          <p:cNvSpPr>
            <a:spLocks noChangeArrowheads="1"/>
          </p:cNvSpPr>
          <p:nvPr/>
        </p:nvSpPr>
        <p:spPr bwMode="gray">
          <a:xfrm>
            <a:off x="3275013" y="1701800"/>
            <a:ext cx="1863725" cy="5492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rgbClr val="777777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3595688" y="1773238"/>
            <a:ext cx="12239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800" b="1">
                <a:solidFill>
                  <a:srgbClr val="F3ECCF"/>
                </a:solidFill>
                <a:latin typeface="Arial Narrow" pitchFamily="34" charset="0"/>
              </a:rPr>
              <a:t>ХХ</a:t>
            </a:r>
            <a:r>
              <a:rPr lang="en-US" sz="2800" b="1">
                <a:solidFill>
                  <a:srgbClr val="F3ECCF"/>
                </a:solidFill>
                <a:latin typeface="Arial Narrow" pitchFamily="34" charset="0"/>
              </a:rPr>
              <a:t>I</a:t>
            </a:r>
            <a:r>
              <a:rPr lang="ru-RU" sz="2800" b="1">
                <a:solidFill>
                  <a:srgbClr val="F3ECCF"/>
                </a:solidFill>
                <a:latin typeface="Arial Narrow" pitchFamily="34" charset="0"/>
              </a:rPr>
              <a:t> век</a:t>
            </a:r>
          </a:p>
        </p:txBody>
      </p:sp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3222625" y="2295525"/>
            <a:ext cx="193040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2600" b="1">
                <a:solidFill>
                  <a:srgbClr val="363A6A"/>
                </a:solidFill>
                <a:latin typeface="Arial Narrow" pitchFamily="34" charset="0"/>
              </a:rPr>
              <a:t>образование</a:t>
            </a:r>
          </a:p>
          <a:p>
            <a:pPr algn="ctr">
              <a:lnSpc>
                <a:spcPct val="70000"/>
              </a:lnSpc>
            </a:pPr>
            <a:r>
              <a:rPr lang="ru-RU" sz="2600" b="1">
                <a:solidFill>
                  <a:srgbClr val="363A6A"/>
                </a:solidFill>
                <a:latin typeface="Arial Narrow" pitchFamily="34" charset="0"/>
              </a:rPr>
              <a:t>через всю</a:t>
            </a:r>
          </a:p>
          <a:p>
            <a:pPr algn="ctr">
              <a:lnSpc>
                <a:spcPct val="70000"/>
              </a:lnSpc>
            </a:pPr>
            <a:r>
              <a:rPr lang="ru-RU" sz="2600" b="1">
                <a:solidFill>
                  <a:srgbClr val="363A6A"/>
                </a:solidFill>
                <a:latin typeface="Arial Narrow" pitchFamily="34" charset="0"/>
              </a:rPr>
              <a:t>жизнь</a:t>
            </a: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576263" y="3665538"/>
            <a:ext cx="460375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600">
                <a:solidFill>
                  <a:srgbClr val="FF0000"/>
                </a:solidFill>
                <a:latin typeface="Times New Roman" pitchFamily="18" charset="0"/>
              </a:rPr>
              <a:t>* </a:t>
            </a:r>
            <a:r>
              <a:rPr lang="ru-RU" sz="2600">
                <a:solidFill>
                  <a:srgbClr val="363A6A"/>
                </a:solidFill>
                <a:latin typeface="Arial Narrow" pitchFamily="34" charset="0"/>
              </a:rPr>
              <a:t>сохранение инвариантного ядра </a:t>
            </a:r>
          </a:p>
          <a:p>
            <a:pPr algn="ctr">
              <a:lnSpc>
                <a:spcPct val="80000"/>
              </a:lnSpc>
            </a:pPr>
            <a:r>
              <a:rPr lang="ru-RU" sz="2600">
                <a:solidFill>
                  <a:srgbClr val="363A6A"/>
                </a:solidFill>
                <a:latin typeface="Arial Narrow" pitchFamily="34" charset="0"/>
              </a:rPr>
              <a:t>общего среднего образования</a:t>
            </a:r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695325" y="4529138"/>
            <a:ext cx="427037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600">
                <a:solidFill>
                  <a:srgbClr val="FF0000"/>
                </a:solidFill>
                <a:latin typeface="Times New Roman" pitchFamily="18" charset="0"/>
              </a:rPr>
              <a:t>* </a:t>
            </a:r>
            <a:r>
              <a:rPr lang="ru-RU" sz="2600">
                <a:solidFill>
                  <a:srgbClr val="363A6A"/>
                </a:solidFill>
                <a:latin typeface="Arial Narrow" pitchFamily="34" charset="0"/>
              </a:rPr>
              <a:t>сохранение единого</a:t>
            </a:r>
          </a:p>
          <a:p>
            <a:pPr algn="ctr">
              <a:lnSpc>
                <a:spcPct val="80000"/>
              </a:lnSpc>
            </a:pPr>
            <a:r>
              <a:rPr lang="ru-RU" sz="2600">
                <a:solidFill>
                  <a:srgbClr val="363A6A"/>
                </a:solidFill>
                <a:latin typeface="Arial Narrow" pitchFamily="34" charset="0"/>
              </a:rPr>
              <a:t>образовательного пространства</a:t>
            </a:r>
          </a:p>
        </p:txBody>
      </p:sp>
      <p:sp>
        <p:nvSpPr>
          <p:cNvPr id="148489" name="Rectangle 9"/>
          <p:cNvSpPr>
            <a:spLocks noChangeArrowheads="1"/>
          </p:cNvSpPr>
          <p:nvPr/>
        </p:nvSpPr>
        <p:spPr bwMode="auto">
          <a:xfrm>
            <a:off x="827088" y="5465763"/>
            <a:ext cx="3932237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600">
                <a:solidFill>
                  <a:srgbClr val="FF0000"/>
                </a:solidFill>
                <a:latin typeface="Times New Roman" pitchFamily="18" charset="0"/>
              </a:rPr>
              <a:t>* </a:t>
            </a:r>
            <a:r>
              <a:rPr lang="ru-RU" sz="2600">
                <a:solidFill>
                  <a:srgbClr val="363A6A"/>
                </a:solidFill>
                <a:latin typeface="Arial Narrow" pitchFamily="34" charset="0"/>
              </a:rPr>
              <a:t>развивающий потенциал</a:t>
            </a:r>
          </a:p>
          <a:p>
            <a:pPr algn="ctr">
              <a:lnSpc>
                <a:spcPct val="80000"/>
              </a:lnSpc>
            </a:pPr>
            <a:r>
              <a:rPr lang="ru-RU" sz="2600">
                <a:solidFill>
                  <a:srgbClr val="363A6A"/>
                </a:solidFill>
                <a:latin typeface="Arial Narrow" pitchFamily="34" charset="0"/>
              </a:rPr>
              <a:t>образовательных стандартов</a:t>
            </a:r>
          </a:p>
        </p:txBody>
      </p:sp>
      <p:pic>
        <p:nvPicPr>
          <p:cNvPr id="148493" name="Picture 13" descr="521431_w640_h640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1412875"/>
            <a:ext cx="3136900" cy="4681538"/>
          </a:xfrm>
          <a:prstGeom prst="rect">
            <a:avLst/>
          </a:prstGeom>
          <a:noFill/>
          <a:ln w="28575" cap="rnd">
            <a:solidFill>
              <a:schemeClr val="accent2"/>
            </a:solidFill>
            <a:prstDash val="sysDot"/>
            <a:miter lim="800000"/>
            <a:headEnd/>
            <a:tailEnd/>
          </a:ln>
        </p:spPr>
      </p:pic>
      <p:sp>
        <p:nvSpPr>
          <p:cNvPr id="148494" name="AutoShape 14"/>
          <p:cNvSpPr>
            <a:spLocks noChangeArrowheads="1"/>
          </p:cNvSpPr>
          <p:nvPr/>
        </p:nvSpPr>
        <p:spPr bwMode="auto">
          <a:xfrm>
            <a:off x="323850" y="1989138"/>
            <a:ext cx="2295525" cy="1368425"/>
          </a:xfrm>
          <a:prstGeom prst="roundRect">
            <a:avLst>
              <a:gd name="adj" fmla="val 4690"/>
            </a:avLst>
          </a:prstGeom>
          <a:noFill/>
          <a:ln w="57150">
            <a:solidFill>
              <a:srgbClr val="363A6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8495" name="AutoShape 15"/>
          <p:cNvSpPr>
            <a:spLocks noChangeArrowheads="1"/>
          </p:cNvSpPr>
          <p:nvPr/>
        </p:nvSpPr>
        <p:spPr bwMode="gray">
          <a:xfrm>
            <a:off x="539750" y="1773238"/>
            <a:ext cx="1863725" cy="5032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63A6A"/>
              </a:gs>
              <a:gs pos="100000">
                <a:srgbClr val="777777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8496" name="Rectangle 16"/>
          <p:cNvSpPr>
            <a:spLocks noChangeArrowheads="1"/>
          </p:cNvSpPr>
          <p:nvPr/>
        </p:nvSpPr>
        <p:spPr bwMode="auto">
          <a:xfrm>
            <a:off x="900113" y="1773238"/>
            <a:ext cx="1143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800" b="1">
                <a:solidFill>
                  <a:srgbClr val="F3ECCF"/>
                </a:solidFill>
                <a:latin typeface="Arial Narrow" pitchFamily="34" charset="0"/>
              </a:rPr>
              <a:t>ХХ век</a:t>
            </a:r>
          </a:p>
        </p:txBody>
      </p:sp>
      <p:sp>
        <p:nvSpPr>
          <p:cNvPr id="148497" name="Rectangle 17"/>
          <p:cNvSpPr>
            <a:spLocks noChangeArrowheads="1"/>
          </p:cNvSpPr>
          <p:nvPr/>
        </p:nvSpPr>
        <p:spPr bwMode="auto">
          <a:xfrm>
            <a:off x="485775" y="2370138"/>
            <a:ext cx="19304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600" b="1">
                <a:solidFill>
                  <a:srgbClr val="363A6A"/>
                </a:solidFill>
                <a:latin typeface="Arial Narrow" pitchFamily="34" charset="0"/>
              </a:rPr>
              <a:t>образование</a:t>
            </a:r>
          </a:p>
          <a:p>
            <a:pPr algn="ctr">
              <a:lnSpc>
                <a:spcPct val="80000"/>
              </a:lnSpc>
            </a:pPr>
            <a:r>
              <a:rPr lang="ru-RU" sz="2600" b="1">
                <a:solidFill>
                  <a:srgbClr val="363A6A"/>
                </a:solidFill>
                <a:latin typeface="Arial Narrow" pitchFamily="34" charset="0"/>
              </a:rPr>
              <a:t>для жизни</a:t>
            </a:r>
          </a:p>
        </p:txBody>
      </p:sp>
      <p:sp>
        <p:nvSpPr>
          <p:cNvPr id="148498" name="Freeform 18"/>
          <p:cNvSpPr>
            <a:spLocks/>
          </p:cNvSpPr>
          <p:nvPr/>
        </p:nvSpPr>
        <p:spPr bwMode="gray">
          <a:xfrm rot="1681859">
            <a:off x="1835150" y="981075"/>
            <a:ext cx="1466850" cy="1157288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363A6A">
                  <a:gamma/>
                  <a:tint val="90980"/>
                  <a:invGamma/>
                  <a:alpha val="32001"/>
                </a:srgbClr>
              </a:gs>
              <a:gs pos="100000">
                <a:srgbClr val="363A6A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8499" name="Rectangle 19"/>
          <p:cNvSpPr>
            <a:spLocks noChangeArrowheads="1"/>
          </p:cNvSpPr>
          <p:nvPr/>
        </p:nvSpPr>
        <p:spPr bwMode="auto">
          <a:xfrm>
            <a:off x="2195513" y="115888"/>
            <a:ext cx="68072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3200" b="1" dirty="0">
                <a:solidFill>
                  <a:schemeClr val="accent1"/>
                </a:solidFill>
                <a:latin typeface="Arial Narrow" pitchFamily="34" charset="0"/>
              </a:rPr>
              <a:t>Ведущие тенденции развития</a:t>
            </a:r>
          </a:p>
          <a:p>
            <a:pPr algn="r">
              <a:lnSpc>
                <a:spcPct val="80000"/>
              </a:lnSpc>
            </a:pPr>
            <a:r>
              <a:rPr lang="ru-RU" sz="3200" b="1" dirty="0">
                <a:solidFill>
                  <a:schemeClr val="accent1"/>
                </a:solidFill>
                <a:latin typeface="Arial Narrow" pitchFamily="34" charset="0"/>
              </a:rPr>
              <a:t>образования в информационную эпоху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 smtClean="0">
                <a:solidFill>
                  <a:schemeClr val="accent1"/>
                </a:solidFill>
              </a:rPr>
              <a:t>Модернизация</a:t>
            </a:r>
            <a:r>
              <a:rPr lang="ru-RU" i="1" dirty="0" smtClean="0"/>
              <a:t> российской системы образования </a:t>
            </a:r>
            <a:r>
              <a:rPr lang="ru-RU" b="1" i="1" dirty="0" smtClean="0">
                <a:solidFill>
                  <a:schemeClr val="accent1"/>
                </a:solidFill>
              </a:rPr>
              <a:t>предполагает интеграцию</a:t>
            </a:r>
            <a:r>
              <a:rPr lang="ru-RU" i="1" dirty="0" smtClean="0">
                <a:solidFill>
                  <a:schemeClr val="accent1"/>
                </a:solidFill>
              </a:rPr>
              <a:t> </a:t>
            </a:r>
            <a:r>
              <a:rPr lang="ru-RU" i="1" dirty="0" smtClean="0"/>
              <a:t>общеобразовательных школ и учреждений дополнительного образования детей муниципального и регионального уровней в единое образовательное пространство, где каждое учреждение является уникальным по своим целям, содержанию, методам и приемам деятельности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solidFill>
                  <a:schemeClr val="accent1"/>
                </a:solidFill>
              </a:rPr>
              <a:t>Компетенция </a:t>
            </a:r>
            <a:r>
              <a:rPr lang="ru-RU" dirty="0" smtClean="0"/>
              <a:t>– круг вопросов, явлений, в которых данное лицо обладает авторитетностью, познанием, опытом.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Компетентность </a:t>
            </a:r>
            <a:r>
              <a:rPr lang="ru-RU" dirty="0" smtClean="0"/>
              <a:t>– способность действовать в ситуации неопределенности, уровень общей образованности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i="1" dirty="0" smtClean="0">
                <a:solidFill>
                  <a:schemeClr val="accent1"/>
                </a:solidFill>
              </a:rPr>
              <a:t>Компетентность </a:t>
            </a:r>
            <a:r>
              <a:rPr lang="ru-RU" i="1" dirty="0" smtClean="0"/>
              <a:t>= мобильность знаний +</a:t>
            </a:r>
          </a:p>
          <a:p>
            <a:pPr algn="ctr">
              <a:buNone/>
            </a:pPr>
            <a:r>
              <a:rPr lang="ru-RU" i="1" dirty="0" smtClean="0"/>
              <a:t>+ гибкость метода + +критичность мышления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Oval 2"/>
          <p:cNvSpPr>
            <a:spLocks noChangeArrowheads="1"/>
          </p:cNvSpPr>
          <p:nvPr/>
        </p:nvSpPr>
        <p:spPr bwMode="gray">
          <a:xfrm>
            <a:off x="2339752" y="1124744"/>
            <a:ext cx="4038600" cy="3962400"/>
          </a:xfrm>
          <a:prstGeom prst="ellipse">
            <a:avLst/>
          </a:prstGeom>
          <a:gradFill rotWithShape="1">
            <a:gsLst>
              <a:gs pos="0">
                <a:srgbClr val="CCECFF"/>
              </a:gs>
              <a:gs pos="100000">
                <a:srgbClr val="CCECFF">
                  <a:gamma/>
                  <a:tint val="0"/>
                  <a:invGamma/>
                </a:srgbClr>
              </a:gs>
            </a:gsLst>
            <a:lin ang="5400000" scaled="1"/>
          </a:gradFill>
          <a:ln w="28575" cap="rnd" algn="ctr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402013" y="2259013"/>
            <a:ext cx="2057400" cy="1962075"/>
            <a:chOff x="2016" y="1920"/>
            <a:chExt cx="1680" cy="1680"/>
          </a:xfrm>
        </p:grpSpPr>
        <p:sp>
          <p:nvSpPr>
            <p:cNvPr id="150532" name="Oval 4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00CC99"/>
                </a:gs>
                <a:gs pos="100000">
                  <a:srgbClr val="00CC99">
                    <a:gamma/>
                    <a:shade val="45490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0533" name="Freeform 5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00CC99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011613" y="862013"/>
            <a:ext cx="685800" cy="658812"/>
            <a:chOff x="2640" y="1088"/>
            <a:chExt cx="432" cy="415"/>
          </a:xfrm>
        </p:grpSpPr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640" y="1088"/>
              <a:ext cx="432" cy="415"/>
              <a:chOff x="2016" y="1920"/>
              <a:chExt cx="1680" cy="1680"/>
            </a:xfrm>
          </p:grpSpPr>
          <p:sp>
            <p:nvSpPr>
              <p:cNvPr id="150536" name="Oval 8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2353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0537" name="Freeform 9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CC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0538" name="Text Box 10"/>
            <p:cNvSpPr txBox="1">
              <a:spLocks noChangeArrowheads="1"/>
            </p:cNvSpPr>
            <p:nvPr/>
          </p:nvSpPr>
          <p:spPr bwMode="gray">
            <a:xfrm>
              <a:off x="2806" y="1093"/>
              <a:ext cx="116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ru-RU" sz="3200" b="1">
                <a:solidFill>
                  <a:srgbClr val="FFFFFF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059832" y="3645024"/>
            <a:ext cx="319087" cy="279400"/>
            <a:chOff x="2236" y="3191"/>
            <a:chExt cx="201" cy="176"/>
          </a:xfrm>
        </p:grpSpPr>
        <p:sp>
          <p:nvSpPr>
            <p:cNvPr id="150540" name="Oval 12"/>
            <p:cNvSpPr>
              <a:spLocks noChangeArrowheads="1"/>
            </p:cNvSpPr>
            <p:nvPr/>
          </p:nvSpPr>
          <p:spPr bwMode="gray">
            <a:xfrm rot="18227093">
              <a:off x="2239" y="3282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33CCCC">
                    <a:gamma/>
                    <a:shade val="66667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0541" name="Oval 13"/>
            <p:cNvSpPr>
              <a:spLocks noChangeArrowheads="1"/>
            </p:cNvSpPr>
            <p:nvPr/>
          </p:nvSpPr>
          <p:spPr bwMode="gray">
            <a:xfrm rot="18227093">
              <a:off x="2353" y="3188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33CCCC">
                    <a:gamma/>
                    <a:shade val="66667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2267744" y="3645024"/>
            <a:ext cx="685800" cy="685800"/>
            <a:chOff x="1824" y="3357"/>
            <a:chExt cx="432" cy="432"/>
          </a:xfrm>
        </p:grpSpPr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1824" y="3357"/>
              <a:ext cx="432" cy="432"/>
              <a:chOff x="2016" y="1920"/>
              <a:chExt cx="1680" cy="1680"/>
            </a:xfrm>
          </p:grpSpPr>
          <p:sp>
            <p:nvSpPr>
              <p:cNvPr id="150544" name="Oval 1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33CCCC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0545" name="Freeform 1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33CCCC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0546" name="Text Box 18"/>
            <p:cNvSpPr txBox="1">
              <a:spLocks noChangeArrowheads="1"/>
            </p:cNvSpPr>
            <p:nvPr/>
          </p:nvSpPr>
          <p:spPr bwMode="gray">
            <a:xfrm>
              <a:off x="1976" y="3379"/>
              <a:ext cx="116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ru-RU" sz="3200" b="1">
                <a:solidFill>
                  <a:srgbClr val="FFFFFF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5724128" y="1412776"/>
            <a:ext cx="681038" cy="693737"/>
            <a:chOff x="3938" y="1968"/>
            <a:chExt cx="430" cy="437"/>
          </a:xfrm>
        </p:grpSpPr>
        <p:grpSp>
          <p:nvGrpSpPr>
            <p:cNvPr id="9" name="Group 20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150549" name="Oval 21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4996E3">
                      <a:gamma/>
                      <a:shade val="45490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0550" name="Freeform 22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0551" name="Text Box 23"/>
            <p:cNvSpPr txBox="1">
              <a:spLocks noChangeArrowheads="1"/>
            </p:cNvSpPr>
            <p:nvPr/>
          </p:nvSpPr>
          <p:spPr bwMode="gray">
            <a:xfrm>
              <a:off x="4089" y="1969"/>
              <a:ext cx="117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ru-RU" sz="3200" b="1">
                <a:solidFill>
                  <a:srgbClr val="FFFFFF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0" name="Group 24"/>
          <p:cNvGrpSpPr>
            <a:grpSpLocks/>
          </p:cNvGrpSpPr>
          <p:nvPr/>
        </p:nvGrpSpPr>
        <p:grpSpPr bwMode="auto">
          <a:xfrm>
            <a:off x="5940152" y="3645024"/>
            <a:ext cx="654050" cy="682625"/>
            <a:chOff x="3552" y="3301"/>
            <a:chExt cx="412" cy="430"/>
          </a:xfrm>
        </p:grpSpPr>
        <p:grpSp>
          <p:nvGrpSpPr>
            <p:cNvPr id="11" name="Group 25"/>
            <p:cNvGrpSpPr>
              <a:grpSpLocks/>
            </p:cNvGrpSpPr>
            <p:nvPr/>
          </p:nvGrpSpPr>
          <p:grpSpPr bwMode="auto">
            <a:xfrm>
              <a:off x="3552" y="3339"/>
              <a:ext cx="412" cy="392"/>
              <a:chOff x="2016" y="1920"/>
              <a:chExt cx="1680" cy="1680"/>
            </a:xfrm>
          </p:grpSpPr>
          <p:sp>
            <p:nvSpPr>
              <p:cNvPr id="150554" name="Oval 2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9966FF">
                      <a:gamma/>
                      <a:shade val="45490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0555" name="Freeform 2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0556" name="Text Box 28"/>
            <p:cNvSpPr txBox="1">
              <a:spLocks noChangeArrowheads="1"/>
            </p:cNvSpPr>
            <p:nvPr/>
          </p:nvSpPr>
          <p:spPr bwMode="gray">
            <a:xfrm>
              <a:off x="3719" y="3301"/>
              <a:ext cx="116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ru-RU" sz="3200" b="1">
                <a:solidFill>
                  <a:srgbClr val="FFFFFF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2" name="Group 29"/>
          <p:cNvGrpSpPr>
            <a:grpSpLocks/>
          </p:cNvGrpSpPr>
          <p:nvPr/>
        </p:nvGrpSpPr>
        <p:grpSpPr bwMode="auto">
          <a:xfrm>
            <a:off x="2483768" y="1844824"/>
            <a:ext cx="685800" cy="667941"/>
            <a:chOff x="1488" y="1957"/>
            <a:chExt cx="432" cy="443"/>
          </a:xfrm>
        </p:grpSpPr>
        <p:grpSp>
          <p:nvGrpSpPr>
            <p:cNvPr id="13" name="Group 30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2016" y="1920"/>
              <a:chExt cx="1680" cy="1680"/>
            </a:xfrm>
          </p:grpSpPr>
          <p:sp>
            <p:nvSpPr>
              <p:cNvPr id="150559" name="Oval 31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9900">
                      <a:gamma/>
                      <a:shade val="45490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0560" name="Freeform 32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0561" name="Text Box 33"/>
            <p:cNvSpPr txBox="1">
              <a:spLocks noChangeArrowheads="1"/>
            </p:cNvSpPr>
            <p:nvPr/>
          </p:nvSpPr>
          <p:spPr bwMode="gray">
            <a:xfrm>
              <a:off x="1653" y="1957"/>
              <a:ext cx="116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ru-RU" sz="3200" b="1">
                <a:solidFill>
                  <a:srgbClr val="FFFFFF"/>
                </a:solidFill>
                <a:latin typeface="Arial Narrow" pitchFamily="34" charset="0"/>
              </a:endParaRPr>
            </a:p>
          </p:txBody>
        </p:sp>
      </p:grpSp>
      <p:sp>
        <p:nvSpPr>
          <p:cNvPr id="150562" name="Oval 34"/>
          <p:cNvSpPr>
            <a:spLocks noChangeArrowheads="1"/>
          </p:cNvSpPr>
          <p:nvPr/>
        </p:nvSpPr>
        <p:spPr bwMode="gray">
          <a:xfrm rot="18227093">
            <a:off x="5608611" y="3452441"/>
            <a:ext cx="130175" cy="138112"/>
          </a:xfrm>
          <a:prstGeom prst="ellipse">
            <a:avLst/>
          </a:prstGeom>
          <a:gradFill rotWithShape="1">
            <a:gsLst>
              <a:gs pos="0">
                <a:srgbClr val="9966FF"/>
              </a:gs>
              <a:gs pos="100000">
                <a:srgbClr val="9966FF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0563" name="Oval 35"/>
          <p:cNvSpPr>
            <a:spLocks noChangeArrowheads="1"/>
          </p:cNvSpPr>
          <p:nvPr/>
        </p:nvSpPr>
        <p:spPr bwMode="gray">
          <a:xfrm rot="18227093">
            <a:off x="4456486" y="4748585"/>
            <a:ext cx="130175" cy="138112"/>
          </a:xfrm>
          <a:prstGeom prst="ellipse">
            <a:avLst/>
          </a:prstGeom>
          <a:gradFill rotWithShape="1">
            <a:gsLst>
              <a:gs pos="0">
                <a:srgbClr val="9966FF"/>
              </a:gs>
              <a:gs pos="100000">
                <a:srgbClr val="9966FF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4" name="Group 36"/>
          <p:cNvGrpSpPr>
            <a:grpSpLocks/>
          </p:cNvGrpSpPr>
          <p:nvPr/>
        </p:nvGrpSpPr>
        <p:grpSpPr bwMode="auto">
          <a:xfrm>
            <a:off x="3275856" y="2348880"/>
            <a:ext cx="366712" cy="206375"/>
            <a:chOff x="2016" y="2304"/>
            <a:chExt cx="231" cy="130"/>
          </a:xfrm>
        </p:grpSpPr>
        <p:sp>
          <p:nvSpPr>
            <p:cNvPr id="150565" name="Oval 37"/>
            <p:cNvSpPr>
              <a:spLocks noChangeArrowheads="1"/>
            </p:cNvSpPr>
            <p:nvPr/>
          </p:nvSpPr>
          <p:spPr bwMode="gray">
            <a:xfrm rot="18227093">
              <a:off x="2019" y="2301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FF9900">
                    <a:gamma/>
                    <a:shade val="66667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0566" name="Oval 38"/>
            <p:cNvSpPr>
              <a:spLocks noChangeArrowheads="1"/>
            </p:cNvSpPr>
            <p:nvPr/>
          </p:nvSpPr>
          <p:spPr bwMode="gray">
            <a:xfrm rot="18227093">
              <a:off x="2163" y="2349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FF9900">
                    <a:gamma/>
                    <a:shade val="66667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" name="Group 39"/>
          <p:cNvGrpSpPr>
            <a:grpSpLocks/>
          </p:cNvGrpSpPr>
          <p:nvPr/>
        </p:nvGrpSpPr>
        <p:grpSpPr bwMode="auto">
          <a:xfrm>
            <a:off x="4316413" y="1693863"/>
            <a:ext cx="138112" cy="412750"/>
            <a:chOff x="2832" y="1612"/>
            <a:chExt cx="87" cy="260"/>
          </a:xfrm>
        </p:grpSpPr>
        <p:sp>
          <p:nvSpPr>
            <p:cNvPr id="150568" name="Oval 40"/>
            <p:cNvSpPr>
              <a:spLocks noChangeArrowheads="1"/>
            </p:cNvSpPr>
            <p:nvPr/>
          </p:nvSpPr>
          <p:spPr bwMode="gray">
            <a:xfrm rot="18227093">
              <a:off x="2835" y="1609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66667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0569" name="Oval 41"/>
            <p:cNvSpPr>
              <a:spLocks noChangeArrowheads="1"/>
            </p:cNvSpPr>
            <p:nvPr/>
          </p:nvSpPr>
          <p:spPr bwMode="gray">
            <a:xfrm rot="18227093">
              <a:off x="2835" y="1787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66667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0570" name="Oval 42"/>
          <p:cNvSpPr>
            <a:spLocks noChangeArrowheads="1"/>
          </p:cNvSpPr>
          <p:nvPr/>
        </p:nvSpPr>
        <p:spPr bwMode="gray">
          <a:xfrm rot="18227093">
            <a:off x="5608612" y="2084289"/>
            <a:ext cx="130175" cy="138112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100000">
                <a:srgbClr val="0099FF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0571" name="Oval 43"/>
          <p:cNvSpPr>
            <a:spLocks noChangeArrowheads="1"/>
          </p:cNvSpPr>
          <p:nvPr/>
        </p:nvSpPr>
        <p:spPr bwMode="gray">
          <a:xfrm rot="18227093">
            <a:off x="5392588" y="2372321"/>
            <a:ext cx="130175" cy="138112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100000">
                <a:srgbClr val="0099FF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0572" name="Rectangle 44"/>
          <p:cNvSpPr>
            <a:spLocks noChangeArrowheads="1"/>
          </p:cNvSpPr>
          <p:nvPr/>
        </p:nvSpPr>
        <p:spPr bwMode="auto">
          <a:xfrm>
            <a:off x="4860033" y="548680"/>
            <a:ext cx="28083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000" dirty="0" smtClean="0">
                <a:solidFill>
                  <a:srgbClr val="363A6A"/>
                </a:solidFill>
                <a:latin typeface="Arial Narrow" pitchFamily="34" charset="0"/>
              </a:rPr>
              <a:t>Компетенции в сфере</a:t>
            </a:r>
          </a:p>
          <a:p>
            <a:pPr algn="ctr">
              <a:lnSpc>
                <a:spcPct val="80000"/>
              </a:lnSpc>
            </a:pPr>
            <a:r>
              <a:rPr lang="ru-RU" sz="2000" dirty="0" smtClean="0">
                <a:solidFill>
                  <a:srgbClr val="363A6A"/>
                </a:solidFill>
                <a:latin typeface="Arial Narrow" pitchFamily="34" charset="0"/>
              </a:rPr>
              <a:t> гражданско-правовой</a:t>
            </a:r>
          </a:p>
          <a:p>
            <a:pPr algn="ctr">
              <a:lnSpc>
                <a:spcPct val="80000"/>
              </a:lnSpc>
            </a:pPr>
            <a:r>
              <a:rPr lang="ru-RU" sz="2000" dirty="0" smtClean="0">
                <a:solidFill>
                  <a:srgbClr val="363A6A"/>
                </a:solidFill>
                <a:latin typeface="Arial Narrow" pitchFamily="34" charset="0"/>
              </a:rPr>
              <a:t> деятельности</a:t>
            </a:r>
            <a:endParaRPr lang="ru-RU" sz="2000" dirty="0">
              <a:solidFill>
                <a:srgbClr val="363A6A"/>
              </a:solidFill>
              <a:latin typeface="Arial Narrow" pitchFamily="34" charset="0"/>
            </a:endParaRPr>
          </a:p>
        </p:txBody>
      </p:sp>
      <p:sp>
        <p:nvSpPr>
          <p:cNvPr id="150573" name="Rectangle 45"/>
          <p:cNvSpPr>
            <a:spLocks noChangeArrowheads="1"/>
          </p:cNvSpPr>
          <p:nvPr/>
        </p:nvSpPr>
        <p:spPr bwMode="auto">
          <a:xfrm>
            <a:off x="6084168" y="1700808"/>
            <a:ext cx="277079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sz="2000" dirty="0" smtClean="0">
              <a:solidFill>
                <a:srgbClr val="363A6A"/>
              </a:solidFill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dirty="0" smtClean="0">
                <a:solidFill>
                  <a:srgbClr val="363A6A"/>
                </a:solidFill>
                <a:latin typeface="Arial Narrow" pitchFamily="34" charset="0"/>
              </a:rPr>
              <a:t>Компетенции в сфере </a:t>
            </a:r>
          </a:p>
          <a:p>
            <a:pPr algn="ctr">
              <a:lnSpc>
                <a:spcPct val="80000"/>
              </a:lnSpc>
            </a:pPr>
            <a:r>
              <a:rPr lang="ru-RU" sz="2000" dirty="0" smtClean="0">
                <a:solidFill>
                  <a:srgbClr val="363A6A"/>
                </a:solidFill>
                <a:latin typeface="Arial Narrow" pitchFamily="34" charset="0"/>
              </a:rPr>
              <a:t>культурно-досуговой</a:t>
            </a:r>
            <a:r>
              <a:rPr lang="ru-RU" dirty="0" smtClean="0">
                <a:solidFill>
                  <a:srgbClr val="363A6A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sz="2000" dirty="0" smtClean="0">
                <a:solidFill>
                  <a:srgbClr val="363A6A"/>
                </a:solidFill>
                <a:latin typeface="Arial Narrow" pitchFamily="34" charset="0"/>
              </a:rPr>
              <a:t>деятельности</a:t>
            </a:r>
            <a:endParaRPr lang="ru-RU" sz="2000" dirty="0">
              <a:solidFill>
                <a:srgbClr val="363A6A"/>
              </a:solidFill>
              <a:latin typeface="Arial Narrow" pitchFamily="34" charset="0"/>
            </a:endParaRPr>
          </a:p>
        </p:txBody>
      </p:sp>
      <p:sp>
        <p:nvSpPr>
          <p:cNvPr id="150574" name="Rectangle 46"/>
          <p:cNvSpPr>
            <a:spLocks noChangeArrowheads="1"/>
          </p:cNvSpPr>
          <p:nvPr/>
        </p:nvSpPr>
        <p:spPr bwMode="auto">
          <a:xfrm>
            <a:off x="3338517" y="2781300"/>
            <a:ext cx="2100255" cy="78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>
                <a:solidFill>
                  <a:srgbClr val="F3ECCF"/>
                </a:solidFill>
                <a:latin typeface="Arial Narrow" pitchFamily="34" charset="0"/>
              </a:rPr>
              <a:t>Ключевые</a:t>
            </a:r>
          </a:p>
          <a:p>
            <a:pPr algn="ctr">
              <a:lnSpc>
                <a:spcPct val="80000"/>
              </a:lnSpc>
            </a:pPr>
            <a:r>
              <a:rPr lang="ru-RU" sz="2800" b="1" dirty="0" smtClean="0">
                <a:solidFill>
                  <a:srgbClr val="F3ECCF"/>
                </a:solidFill>
                <a:latin typeface="Arial Narrow" pitchFamily="34" charset="0"/>
              </a:rPr>
              <a:t>компетенции</a:t>
            </a:r>
            <a:endParaRPr lang="ru-RU" sz="2800" b="1" dirty="0">
              <a:solidFill>
                <a:srgbClr val="F3ECCF"/>
              </a:solidFill>
              <a:latin typeface="Arial Narrow" pitchFamily="34" charset="0"/>
            </a:endParaRPr>
          </a:p>
        </p:txBody>
      </p:sp>
      <p:sp>
        <p:nvSpPr>
          <p:cNvPr id="150575" name="Rectangle 47"/>
          <p:cNvSpPr>
            <a:spLocks noChangeArrowheads="1"/>
          </p:cNvSpPr>
          <p:nvPr/>
        </p:nvSpPr>
        <p:spPr bwMode="auto">
          <a:xfrm>
            <a:off x="6516216" y="3212976"/>
            <a:ext cx="237626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sz="2000" dirty="0" smtClean="0">
              <a:solidFill>
                <a:srgbClr val="363A6A"/>
              </a:solidFill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endParaRPr lang="ru-RU" sz="2000" dirty="0" smtClean="0">
              <a:solidFill>
                <a:srgbClr val="363A6A"/>
              </a:solidFill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endParaRPr lang="ru-RU" sz="2000" dirty="0" smtClean="0">
              <a:solidFill>
                <a:srgbClr val="363A6A"/>
              </a:solidFill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dirty="0" smtClean="0">
                <a:solidFill>
                  <a:srgbClr val="363A6A"/>
                </a:solidFill>
                <a:latin typeface="Arial Narrow" pitchFamily="34" charset="0"/>
              </a:rPr>
              <a:t>Компетенции в коммуникативной </a:t>
            </a:r>
            <a:endParaRPr lang="ru-RU" sz="2000" dirty="0">
              <a:solidFill>
                <a:srgbClr val="363A6A"/>
              </a:solidFill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dirty="0" smtClean="0">
                <a:solidFill>
                  <a:srgbClr val="363A6A"/>
                </a:solidFill>
                <a:latin typeface="Arial Narrow" pitchFamily="34" charset="0"/>
              </a:rPr>
              <a:t>сфере</a:t>
            </a:r>
            <a:endParaRPr lang="ru-RU" sz="2000" dirty="0">
              <a:solidFill>
                <a:srgbClr val="363A6A"/>
              </a:solidFill>
              <a:latin typeface="Arial Narrow" pitchFamily="34" charset="0"/>
            </a:endParaRPr>
          </a:p>
        </p:txBody>
      </p:sp>
      <p:sp>
        <p:nvSpPr>
          <p:cNvPr id="150576" name="Rectangle 48"/>
          <p:cNvSpPr>
            <a:spLocks noChangeArrowheads="1"/>
          </p:cNvSpPr>
          <p:nvPr/>
        </p:nvSpPr>
        <p:spPr bwMode="auto">
          <a:xfrm>
            <a:off x="588963" y="3068961"/>
            <a:ext cx="1822797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000" dirty="0" smtClean="0">
                <a:solidFill>
                  <a:srgbClr val="363A6A"/>
                </a:solidFill>
                <a:latin typeface="Arial Narrow" pitchFamily="34" charset="0"/>
              </a:rPr>
              <a:t>Компетенции</a:t>
            </a:r>
            <a:r>
              <a:rPr lang="ru-RU" sz="2400" dirty="0">
                <a:solidFill>
                  <a:srgbClr val="363A6A"/>
                </a:solidFill>
                <a:latin typeface="Arial Narrow" pitchFamily="34" charset="0"/>
              </a:rPr>
              <a:t>, </a:t>
            </a:r>
            <a:r>
              <a:rPr lang="ru-RU" sz="2000" dirty="0">
                <a:solidFill>
                  <a:srgbClr val="363A6A"/>
                </a:solidFill>
                <a:latin typeface="Arial Narrow" pitchFamily="34" charset="0"/>
              </a:rPr>
              <a:t>связанные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solidFill>
                  <a:srgbClr val="363A6A"/>
                </a:solidFill>
                <a:latin typeface="Arial Narrow" pitchFamily="34" charset="0"/>
              </a:rPr>
              <a:t>с информацией</a:t>
            </a:r>
          </a:p>
        </p:txBody>
      </p:sp>
      <p:sp>
        <p:nvSpPr>
          <p:cNvPr id="150577" name="Rectangle 49"/>
          <p:cNvSpPr>
            <a:spLocks noChangeArrowheads="1"/>
          </p:cNvSpPr>
          <p:nvPr/>
        </p:nvSpPr>
        <p:spPr bwMode="auto">
          <a:xfrm>
            <a:off x="249727" y="620688"/>
            <a:ext cx="259408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000" dirty="0" smtClean="0">
                <a:solidFill>
                  <a:srgbClr val="363A6A"/>
                </a:solidFill>
                <a:latin typeface="Arial Narrow" pitchFamily="34" charset="0"/>
              </a:rPr>
              <a:t>Компетенции в сфере</a:t>
            </a:r>
          </a:p>
          <a:p>
            <a:pPr algn="ctr">
              <a:lnSpc>
                <a:spcPct val="80000"/>
              </a:lnSpc>
            </a:pPr>
            <a:r>
              <a:rPr lang="ru-RU" dirty="0" smtClean="0">
                <a:solidFill>
                  <a:srgbClr val="363A6A"/>
                </a:solidFill>
                <a:latin typeface="Arial Narrow" pitchFamily="34" charset="0"/>
              </a:rPr>
              <a:t> </a:t>
            </a:r>
            <a:r>
              <a:rPr lang="ru-RU" sz="2000" dirty="0" smtClean="0">
                <a:solidFill>
                  <a:srgbClr val="363A6A"/>
                </a:solidFill>
                <a:latin typeface="Arial Narrow" pitchFamily="34" charset="0"/>
              </a:rPr>
              <a:t>самостоятельной</a:t>
            </a:r>
            <a:r>
              <a:rPr lang="ru-RU" dirty="0" smtClean="0">
                <a:solidFill>
                  <a:srgbClr val="363A6A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sz="2000" dirty="0" smtClean="0">
                <a:solidFill>
                  <a:srgbClr val="363A6A"/>
                </a:solidFill>
                <a:latin typeface="Arial Narrow" pitchFamily="34" charset="0"/>
              </a:rPr>
              <a:t>познавательной</a:t>
            </a:r>
          </a:p>
          <a:p>
            <a:pPr algn="ctr">
              <a:lnSpc>
                <a:spcPct val="80000"/>
              </a:lnSpc>
            </a:pPr>
            <a:r>
              <a:rPr lang="ru-RU" sz="2000" dirty="0" smtClean="0">
                <a:solidFill>
                  <a:srgbClr val="363A6A"/>
                </a:solidFill>
                <a:latin typeface="Arial Narrow" pitchFamily="34" charset="0"/>
              </a:rPr>
              <a:t> деятельности</a:t>
            </a:r>
          </a:p>
        </p:txBody>
      </p:sp>
      <p:pic>
        <p:nvPicPr>
          <p:cNvPr id="150578" name="Picture 50" descr="lea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861048"/>
            <a:ext cx="312737" cy="304800"/>
          </a:xfrm>
          <a:prstGeom prst="rect">
            <a:avLst/>
          </a:prstGeom>
          <a:noFill/>
        </p:spPr>
      </p:pic>
      <p:pic>
        <p:nvPicPr>
          <p:cNvPr id="150579" name="Picture 51" descr="lea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861048"/>
            <a:ext cx="312738" cy="304800"/>
          </a:xfrm>
          <a:prstGeom prst="rect">
            <a:avLst/>
          </a:prstGeom>
          <a:noFill/>
        </p:spPr>
      </p:pic>
      <p:pic>
        <p:nvPicPr>
          <p:cNvPr id="150580" name="Picture 52" descr="lea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628800"/>
            <a:ext cx="312737" cy="304800"/>
          </a:xfrm>
          <a:prstGeom prst="rect">
            <a:avLst/>
          </a:prstGeom>
          <a:noFill/>
        </p:spPr>
      </p:pic>
      <p:pic>
        <p:nvPicPr>
          <p:cNvPr id="150581" name="Picture 53" descr="lea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1052513"/>
            <a:ext cx="312737" cy="304800"/>
          </a:xfrm>
          <a:prstGeom prst="rect">
            <a:avLst/>
          </a:prstGeom>
          <a:noFill/>
        </p:spPr>
      </p:pic>
      <p:pic>
        <p:nvPicPr>
          <p:cNvPr id="150582" name="Picture 54" descr="lea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916832"/>
            <a:ext cx="312738" cy="304800"/>
          </a:xfrm>
          <a:prstGeom prst="rect">
            <a:avLst/>
          </a:prstGeom>
          <a:noFill/>
        </p:spPr>
      </p:pic>
      <p:grpSp>
        <p:nvGrpSpPr>
          <p:cNvPr id="56" name="Group 24"/>
          <p:cNvGrpSpPr>
            <a:grpSpLocks/>
          </p:cNvGrpSpPr>
          <p:nvPr/>
        </p:nvGrpSpPr>
        <p:grpSpPr bwMode="auto">
          <a:xfrm>
            <a:off x="4211960" y="4869160"/>
            <a:ext cx="654050" cy="682625"/>
            <a:chOff x="3552" y="3301"/>
            <a:chExt cx="412" cy="430"/>
          </a:xfrm>
        </p:grpSpPr>
        <p:grpSp>
          <p:nvGrpSpPr>
            <p:cNvPr id="57" name="Group 25"/>
            <p:cNvGrpSpPr>
              <a:grpSpLocks/>
            </p:cNvGrpSpPr>
            <p:nvPr/>
          </p:nvGrpSpPr>
          <p:grpSpPr bwMode="auto">
            <a:xfrm>
              <a:off x="3552" y="3339"/>
              <a:ext cx="412" cy="392"/>
              <a:chOff x="2016" y="1920"/>
              <a:chExt cx="1680" cy="1680"/>
            </a:xfrm>
          </p:grpSpPr>
          <p:sp>
            <p:nvSpPr>
              <p:cNvPr id="59" name="Oval 2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9966FF">
                      <a:gamma/>
                      <a:shade val="45490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" name="Freeform 2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8" name="Text Box 28"/>
            <p:cNvSpPr txBox="1">
              <a:spLocks noChangeArrowheads="1"/>
            </p:cNvSpPr>
            <p:nvPr/>
          </p:nvSpPr>
          <p:spPr bwMode="gray">
            <a:xfrm>
              <a:off x="3719" y="3301"/>
              <a:ext cx="116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ru-RU" sz="3200" b="1">
                <a:solidFill>
                  <a:srgbClr val="FFFFFF"/>
                </a:solidFill>
                <a:latin typeface="Arial Narrow" pitchFamily="34" charset="0"/>
              </a:endParaRPr>
            </a:p>
          </p:txBody>
        </p:sp>
      </p:grpSp>
      <p:sp>
        <p:nvSpPr>
          <p:cNvPr id="61" name="Oval 35"/>
          <p:cNvSpPr>
            <a:spLocks noChangeArrowheads="1"/>
          </p:cNvSpPr>
          <p:nvPr/>
        </p:nvSpPr>
        <p:spPr bwMode="gray">
          <a:xfrm rot="18227093">
            <a:off x="4456486" y="4532561"/>
            <a:ext cx="130175" cy="138112"/>
          </a:xfrm>
          <a:prstGeom prst="ellipse">
            <a:avLst/>
          </a:prstGeom>
          <a:gradFill rotWithShape="1">
            <a:gsLst>
              <a:gs pos="0">
                <a:srgbClr val="9966FF"/>
              </a:gs>
              <a:gs pos="100000">
                <a:srgbClr val="9966FF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1907704" y="4509121"/>
            <a:ext cx="2160240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dirty="0" smtClean="0">
              <a:solidFill>
                <a:srgbClr val="363A6A"/>
              </a:solidFill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endParaRPr lang="ru-RU" dirty="0" smtClean="0">
              <a:solidFill>
                <a:srgbClr val="363A6A"/>
              </a:solidFill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dirty="0" smtClean="0">
                <a:solidFill>
                  <a:srgbClr val="363A6A"/>
                </a:solidFill>
                <a:latin typeface="Arial Narrow" pitchFamily="34" charset="0"/>
              </a:rPr>
              <a:t>Компетенции</a:t>
            </a:r>
            <a:r>
              <a:rPr lang="ru-RU" sz="2000" dirty="0" smtClean="0">
                <a:solidFill>
                  <a:srgbClr val="363A6A"/>
                </a:solidFill>
                <a:latin typeface="Arial Narrow" pitchFamily="34" charset="0"/>
              </a:rPr>
              <a:t>, </a:t>
            </a:r>
            <a:r>
              <a:rPr lang="ru-RU" dirty="0" smtClean="0">
                <a:solidFill>
                  <a:srgbClr val="363A6A"/>
                </a:solidFill>
                <a:latin typeface="Arial Narrow" pitchFamily="34" charset="0"/>
              </a:rPr>
              <a:t>связанные с  бытовой сферой</a:t>
            </a:r>
            <a:endParaRPr lang="ru-RU" dirty="0">
              <a:solidFill>
                <a:srgbClr val="363A6A"/>
              </a:solidFill>
              <a:latin typeface="Arial Narrow" pitchFamily="34" charset="0"/>
            </a:endParaRPr>
          </a:p>
        </p:txBody>
      </p:sp>
      <p:pic>
        <p:nvPicPr>
          <p:cNvPr id="63" name="Picture 51" descr="lea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5013176"/>
            <a:ext cx="312738" cy="304800"/>
          </a:xfrm>
          <a:prstGeom prst="rect">
            <a:avLst/>
          </a:prstGeom>
          <a:noFill/>
        </p:spPr>
      </p:pic>
      <p:sp>
        <p:nvSpPr>
          <p:cNvPr id="64" name="Oval 34"/>
          <p:cNvSpPr>
            <a:spLocks noChangeArrowheads="1"/>
          </p:cNvSpPr>
          <p:nvPr/>
        </p:nvSpPr>
        <p:spPr bwMode="gray">
          <a:xfrm rot="18227093">
            <a:off x="5608613" y="3452440"/>
            <a:ext cx="130175" cy="138112"/>
          </a:xfrm>
          <a:prstGeom prst="ellipse">
            <a:avLst/>
          </a:prstGeom>
          <a:gradFill rotWithShape="1">
            <a:gsLst>
              <a:gs pos="0">
                <a:srgbClr val="9966FF"/>
              </a:gs>
              <a:gs pos="100000">
                <a:srgbClr val="9966FF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7843076" cy="472440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Компетентностный подход в дополнительном образовании детей </a:t>
            </a:r>
            <a:r>
              <a:rPr lang="ru-RU" b="1" dirty="0" smtClean="0"/>
              <a:t>это  его ориентация на получение конкретных (овеществленных и субъективных) результатов решения задач личностного развития учащихся через освоение дополнительной образовательной программы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0"/>
            <a:ext cx="8208912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accent1"/>
                </a:solidFill>
              </a:rPr>
              <a:t>Сущностные характеристики</a:t>
            </a:r>
          </a:p>
          <a:p>
            <a:pPr algn="ctr"/>
            <a:r>
              <a:rPr lang="ru-RU" b="1" u="sng" dirty="0" smtClean="0">
                <a:solidFill>
                  <a:schemeClr val="accent1"/>
                </a:solidFill>
              </a:rPr>
              <a:t> компетентностного подхода к образованию: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1"/>
                </a:solidFill>
              </a:rPr>
              <a:t>Усиление личной направленности образования, обеспечение активности обучающихся в образовательном процессе, увеличение возможностей выбора.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1"/>
                </a:solidFill>
              </a:rPr>
              <a:t>Развивающая направленность и построение </a:t>
            </a:r>
            <a:r>
              <a:rPr lang="ru-RU" dirty="0" err="1" smtClean="0">
                <a:solidFill>
                  <a:schemeClr val="accent1"/>
                </a:solidFill>
              </a:rPr>
              <a:t>возростосообразного</a:t>
            </a:r>
            <a:r>
              <a:rPr lang="ru-RU" dirty="0" smtClean="0">
                <a:solidFill>
                  <a:schemeClr val="accent1"/>
                </a:solidFill>
              </a:rPr>
              <a:t> образования. Знания, умения, навыки выступают не целью, а средством в процессе развития ребенка.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1"/>
                </a:solidFill>
              </a:rPr>
              <a:t>Ориентация на саморазвитие личности, которое базируется а постулатах: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accent1"/>
                </a:solidFill>
              </a:rPr>
              <a:t>Осознание </a:t>
            </a:r>
            <a:r>
              <a:rPr lang="ru-RU" sz="1600" dirty="0" err="1" smtClean="0">
                <a:solidFill>
                  <a:schemeClr val="accent1"/>
                </a:solidFill>
              </a:rPr>
              <a:t>самоценности</a:t>
            </a:r>
            <a:r>
              <a:rPr lang="ru-RU" sz="1600" dirty="0" smtClean="0">
                <a:solidFill>
                  <a:schemeClr val="accent1"/>
                </a:solidFill>
              </a:rPr>
              <a:t> каждой личности, ее уникальности;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accent1"/>
                </a:solidFill>
              </a:rPr>
              <a:t>Неисчерпаемости возможностей развития личности в том числе ее творческого саморазвития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accent1"/>
                </a:solidFill>
              </a:rPr>
              <a:t>Приоритет внутренней свободы – </a:t>
            </a:r>
            <a:r>
              <a:rPr lang="ru-RU" sz="1600" dirty="0" err="1" smtClean="0">
                <a:solidFill>
                  <a:schemeClr val="accent1"/>
                </a:solidFill>
              </a:rPr>
              <a:t>свободы</a:t>
            </a:r>
            <a:r>
              <a:rPr lang="ru-RU" sz="1600" dirty="0" smtClean="0">
                <a:solidFill>
                  <a:schemeClr val="accent1"/>
                </a:solidFill>
              </a:rPr>
              <a:t> для творческого саморазвития по отношению к свободе внешней.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1"/>
                </a:solidFill>
              </a:rPr>
              <a:t>Требование научить решать социально и личностно значимые проблемы и жизненно важные задачи в каждом возрасте, которые реализуются путем: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accent1"/>
                </a:solidFill>
              </a:rPr>
              <a:t>Освоения новых видов деятельности, в рамках которых обучаемые могут самостоятельно решать проблемы;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accent1"/>
                </a:solidFill>
              </a:rPr>
              <a:t>Освоение новых способов решения проблем в различных видах деятельности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33400"/>
            <a:ext cx="8187056" cy="8793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Компетентностный</a:t>
            </a:r>
            <a:r>
              <a:rPr lang="ru-RU" dirty="0" smtClean="0"/>
              <a:t> подход в образовательном процессе учреждения дополнительного образования: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67544" y="1447802"/>
            <a:ext cx="8043103" cy="4206112"/>
          </a:xfrm>
        </p:spPr>
        <p:txBody>
          <a:bodyPr>
            <a:normAutofit lnSpcReduction="10000"/>
          </a:bodyPr>
          <a:lstStyle/>
          <a:p>
            <a:pPr marL="361188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000" dirty="0" smtClean="0"/>
              <a:t>Пересмотр взглядов на возможности каждого ребенка, ибо все обучающиеся могут стать компетентными, сделав свой выбор в спектре занятий.</a:t>
            </a:r>
          </a:p>
          <a:p>
            <a:pPr marL="361188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000" dirty="0" err="1" smtClean="0"/>
              <a:t>Переформулировка</a:t>
            </a:r>
            <a:r>
              <a:rPr lang="ru-RU" sz="2000" dirty="0" smtClean="0"/>
              <a:t> целей образования: на первый план выходит задача развития личности с помощью индивидуализации образования.</a:t>
            </a:r>
          </a:p>
          <a:p>
            <a:pPr marL="361188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000" dirty="0" smtClean="0"/>
              <a:t>Изменение методов обучения, которые должны содействовать выявлению и формированию </a:t>
            </a:r>
            <a:r>
              <a:rPr lang="ru-RU" sz="2000" dirty="0" smtClean="0"/>
              <a:t>компетентностей </a:t>
            </a:r>
            <a:r>
              <a:rPr lang="ru-RU" sz="2000" dirty="0" smtClean="0"/>
              <a:t>учеников в зависимости от личных склонностей и интересов; в качестве ведущего </a:t>
            </a:r>
            <a:r>
              <a:rPr lang="ru-RU" sz="2000" dirty="0" smtClean="0"/>
              <a:t>дидактического средства </a:t>
            </a:r>
            <a:r>
              <a:rPr lang="ru-RU" sz="2000" dirty="0" smtClean="0"/>
              <a:t>предлагается метод проектов.</a:t>
            </a:r>
          </a:p>
          <a:p>
            <a:pPr marL="361188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000" dirty="0" smtClean="0"/>
              <a:t>Отказ от традиционных процедур оценивания обучающихся.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5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431</TotalTime>
  <Words>528</Words>
  <Application>Microsoft Office PowerPoint</Application>
  <PresentationFormat>Экран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Методологические основы компетентностного подхода в дополнительном образовании детей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Компетентностный подход в образовательном процессе учреждения дополнительного образования: </vt:lpstr>
      <vt:lpstr>Направления обновления дополнительного образования с позиции компетентностного подхода: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Методологические основы компетентностного подхода в дополнительном образовании детей</dc:title>
  <cp:lastModifiedBy>UserXP</cp:lastModifiedBy>
  <cp:revision>46</cp:revision>
  <dcterms:modified xsi:type="dcterms:W3CDTF">2012-10-09T03:48:30Z</dcterms:modified>
</cp:coreProperties>
</file>