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DDE5A-48CF-4DD7-A224-E30B6A0CF39D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FB7F2-B181-433B-AEF8-80D73DA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98CC4528-B301-4A92-B12F-7D78CA6E9E4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6B3E9-5DCC-4712-9359-AEA77DA51BBD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4B5CFF-B849-4A89-9724-272A48CEDE7C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B956178-3AF9-430D-BA68-11647A3C08CA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B4737-A3D5-4528-AFA3-A3EBBA9A78A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06B73-02CC-4BCA-9758-2EB84185A34F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36380-0AC9-41D5-92E5-80B4746BDEBF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5645-41D8-4E50-A285-EBBE122782D6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0BFB9-2350-43A5-B17D-05C0D32BCEC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79770-1DEC-43B9-9C68-2AB4810B3CC7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A1E6A-F560-4C5C-87F5-B6D63B215265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81F81-D1E6-45E1-8F86-AF384175B6F4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3AA4A-3D54-42A7-A1F1-4D5380494B36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7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8CCB08A-2298-4BB8-AD4B-BEC54E428CB0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28C0786D-C1FA-42CC-9787-F7118B7945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8001000" cy="914400"/>
          </a:xfrm>
        </p:spPr>
        <p:txBody>
          <a:bodyPr/>
          <a:lstStyle/>
          <a:p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Биогеоценоз как особый уровень организации жизни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0"/>
            <a:ext cx="7086600" cy="381000"/>
          </a:xfrm>
        </p:spPr>
        <p:txBody>
          <a:bodyPr/>
          <a:lstStyle/>
          <a:p>
            <a:r>
              <a:rPr lang="ru-RU" dirty="0" smtClean="0"/>
              <a:t>Урок биологии 10 класс</a:t>
            </a:r>
            <a:endParaRPr lang="ru-RU" dirty="0"/>
          </a:p>
        </p:txBody>
      </p:sp>
      <p:pic>
        <p:nvPicPr>
          <p:cNvPr id="2050" name="Picture 2" descr="C:\Documents and Settings\1\Мои документы\анимашки\zvezd0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1371600" cy="1657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450059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</a:t>
            </a:r>
            <a:r>
              <a:rPr lang="ru-RU" smtClean="0"/>
              <a:t>сопровождение биологии в </a:t>
            </a:r>
            <a:r>
              <a:rPr lang="ru-RU" dirty="0" smtClean="0"/>
              <a:t>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процессы БГЦ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857784" cy="5181616"/>
          </a:xfrm>
        </p:spPr>
        <p:txBody>
          <a:bodyPr/>
          <a:lstStyle/>
          <a:p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Круговорот веществ и потоки энергии, обеспечивает: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</a:rPr>
              <a:t>саморегуляцию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 и устойчивость биосистемы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Продуцирование биомассы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Распределение популяций в пространстве, времени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Поддержание динамической устойчивости</a:t>
            </a:r>
            <a:endParaRPr lang="ru-RU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Содержимое 10" descr="resB0B74284-7804-48CF-B61C-85CF40B4EA1C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1928802"/>
            <a:ext cx="4513214" cy="3542286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BFB9-2350-43A5-B17D-05C0D32BCEC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БГЦ</a:t>
            </a:r>
            <a:endParaRPr lang="ru-RU" dirty="0"/>
          </a:p>
        </p:txBody>
      </p:sp>
      <p:pic>
        <p:nvPicPr>
          <p:cNvPr id="7" name="Содержимое 6" descr="Видовая структура сообществ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-38113" y="1571612"/>
            <a:ext cx="5105417" cy="38290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428736"/>
            <a:ext cx="4038600" cy="48768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Характеризуется: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сложностью структуры, обусловленной разнообразием видов и их специфичностью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Устойчивостью связей и зависимостей, основанных на пищевых, пространственных взаимоотношениях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биогеоценотического уровня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338522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Создание благоприятных условий для существования огромного многообразия видов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Поддержание непрерывного круговорота веществ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 помощью БГЦ жизнью охвачены все возможные комплексы условий внешней среды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  <p:pic>
        <p:nvPicPr>
          <p:cNvPr id="6146" name="Picture 2" descr="C:\Documents and Settings\1\Мои документы\анимашки\природа\mp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943329"/>
            <a:ext cx="2428892" cy="291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Биогеоценоз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Наземные экосистемы, связанные с участками однородной растительности.</a:t>
            </a:r>
          </a:p>
          <a:p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Таковы, например, ельник кисличный, ельник зеленомошный, березняк разнотравный, сфагновое болото, луг, ковыльная степь и т.п.</a:t>
            </a:r>
          </a:p>
          <a:p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В названии "биогеоценоз" подчеркивается тесная взаимосвязь ("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</a:rPr>
              <a:t>ценоз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") живых ("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</a:rPr>
              <a:t>био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–") и неживых ("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</a:rPr>
              <a:t>гео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–") компонентов на определенном участке земной поверхности. </a:t>
            </a:r>
          </a:p>
          <a:p>
            <a:endParaRPr lang="ru-RU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C97-4B94-470A-8130-C056D744C3B1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Биогеоценозы </a:t>
            </a:r>
            <a:endParaRPr lang="ru-RU" dirty="0"/>
          </a:p>
        </p:txBody>
      </p:sp>
      <p:pic>
        <p:nvPicPr>
          <p:cNvPr id="9" name="Содержимое 8" descr="смеш лес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371725"/>
            <a:ext cx="4038600" cy="302895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6380-0AC9-41D5-92E5-80B4746BDEBF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  <p:pic>
        <p:nvPicPr>
          <p:cNvPr id="11" name="Содержимое 10" descr="еловый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2371725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Сукачев Владимир Николаевич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357430"/>
            <a:ext cx="4038600" cy="1123944"/>
          </a:xfrm>
        </p:spPr>
        <p:txBody>
          <a:bodyPr/>
          <a:lstStyle/>
          <a:p>
            <a:r>
              <a:rPr lang="ru-RU" dirty="0" smtClean="0"/>
              <a:t> Создал учение о биогеоценозе и сам термин</a:t>
            </a:r>
            <a:endParaRPr lang="ru-RU" dirty="0"/>
          </a:p>
        </p:txBody>
      </p:sp>
      <p:pic>
        <p:nvPicPr>
          <p:cNvPr id="7" name="Содержимое 6" descr="Сукачёв Владимир Николаевич (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14876" y="1285860"/>
            <a:ext cx="3929090" cy="505168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Структурные элементы БГЦ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329246" cy="4876800"/>
          </a:xfrm>
        </p:spPr>
        <p:txBody>
          <a:bodyPr/>
          <a:lstStyle/>
          <a:p>
            <a:r>
              <a:rPr lang="ru-RU" dirty="0" smtClean="0"/>
              <a:t>Биотоп 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Однородное по условиям жизни пространство, занятое определенными видами растений, животных, грибов, бактерий.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Представляет собой внешнюю среду в виде комплекса различных экологических факторов</a:t>
            </a:r>
            <a:endParaRPr lang="ru-RU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mp14.g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5008" y="1928802"/>
            <a:ext cx="2952750" cy="354330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Биоценоз</a:t>
            </a:r>
            <a:endParaRPr lang="ru-RU" dirty="0"/>
          </a:p>
        </p:txBody>
      </p:sp>
      <p:pic>
        <p:nvPicPr>
          <p:cNvPr id="7" name="Содержимое 6" descr="ribka20.gif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214422"/>
            <a:ext cx="4071966" cy="50899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Совокупность живого населения, размещающегося в биотопе</a:t>
            </a:r>
          </a:p>
          <a:p>
            <a:pPr marL="0" indent="0">
              <a:buNone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</a:rPr>
              <a:t>Каждый БГЦ отличается от других особым биотопом и соответствующим ему биоценозом.</a:t>
            </a:r>
            <a:endParaRPr lang="ru-RU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биоценоза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1500174"/>
            <a:ext cx="4857784" cy="63976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Продуценты</a:t>
            </a:r>
            <a:r>
              <a:rPr lang="ru-RU" dirty="0" smtClean="0"/>
              <a:t> Производители органических веществ </a:t>
            </a:r>
            <a:endParaRPr lang="ru-RU" dirty="0"/>
          </a:p>
        </p:txBody>
      </p:sp>
      <p:pic>
        <p:nvPicPr>
          <p:cNvPr id="12" name="Содержимое 11" descr="медуница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102225" y="1071546"/>
            <a:ext cx="4041775" cy="3031331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3393-AF95-4D0E-A874-7F5D2A0EAFAE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  <p:pic>
        <p:nvPicPr>
          <p:cNvPr id="3074" name="Picture 2" descr="C:\Documents and Settings\1\Мои документы\Мои рисунки\капкан\P804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071810"/>
            <a:ext cx="4533127" cy="3248745"/>
          </a:xfrm>
          <a:prstGeom prst="rect">
            <a:avLst/>
          </a:prstGeom>
          <a:noFill/>
        </p:spPr>
      </p:pic>
      <p:pic>
        <p:nvPicPr>
          <p:cNvPr id="3075" name="Picture 3" descr="C:\Documents and Settings\1\Мои документы\анимашки\бабочки\babochka5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6923" y="2928934"/>
            <a:ext cx="2286316" cy="171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биоценоза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5214974" cy="1036631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Потребители преобразуют органические вещества (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консументы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Животные растительноядные, хищные, всеядные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Содержимое 8" descr="Консументы второго порядк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2643182"/>
            <a:ext cx="3951288" cy="3951288"/>
          </a:xfrm>
        </p:spPr>
      </p:pic>
      <p:pic>
        <p:nvPicPr>
          <p:cNvPr id="10" name="Содержимое 9" descr="Консументы первого порядк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57753" y="1071546"/>
            <a:ext cx="4286248" cy="2857499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BFB9-2350-43A5-B17D-05C0D32BCEC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  <p:pic>
        <p:nvPicPr>
          <p:cNvPr id="4098" name="Picture 2" descr="F:\уроки\7класс\пресмыкающиеся\. Плащеносная ящер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4029075"/>
            <a:ext cx="42672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биоценоза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8" y="1357298"/>
            <a:ext cx="5143503" cy="639762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</a:rPr>
              <a:t>Разрушители доводят разложение органических веществ до минеральных (</a:t>
            </a:r>
            <a:r>
              <a:rPr lang="ru-RU" sz="1800" b="0" dirty="0" err="1" smtClean="0">
                <a:solidFill>
                  <a:schemeClr val="bg2">
                    <a:lumMod val="25000"/>
                  </a:schemeClr>
                </a:solidFill>
              </a:rPr>
              <a:t>редуценты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Содержимое 10" descr="res305981AD-0A01-022A-00E6-C13FA3664F57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788004" y="2000240"/>
            <a:ext cx="3355996" cy="2516997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BFB9-2350-43A5-B17D-05C0D32BCEC2}" type="datetime1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МОУ "СОШ №2"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Птицы и </a:t>
            </a:r>
            <a:r>
              <a:rPr lang="ru-RU" dirty="0" err="1" smtClean="0"/>
              <a:t>звери-падальщики</a:t>
            </a:r>
            <a:r>
              <a:rPr lang="ru-RU" dirty="0" smtClean="0"/>
              <a:t>, жуки-могильщики, дождевые черви, почвенные бактерии и грибы</a:t>
            </a:r>
            <a:endParaRPr lang="ru-RU" dirty="0"/>
          </a:p>
        </p:txBody>
      </p:sp>
      <p:pic>
        <p:nvPicPr>
          <p:cNvPr id="5122" name="Picture 2" descr="F:\уроки\10 класс\resF8A06E5F-F4FC-4A11-A887-A5EFCF5B2D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3357554" cy="2518166"/>
          </a:xfrm>
          <a:prstGeom prst="rect">
            <a:avLst/>
          </a:prstGeom>
          <a:noFill/>
        </p:spPr>
      </p:pic>
      <p:pic>
        <p:nvPicPr>
          <p:cNvPr id="10" name="Содержимое 9" descr="res305981B7-0A01-022A-00D9-B92AF35E7EBB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000364" y="2852473"/>
            <a:ext cx="3000396" cy="4005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84</TotalTime>
  <Words>361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Тема2</vt:lpstr>
      <vt:lpstr>Image</vt:lpstr>
      <vt:lpstr>Биогеоценоз как особый уровень организации жизни</vt:lpstr>
      <vt:lpstr>Биогеоценоз </vt:lpstr>
      <vt:lpstr>Биогеоценозы </vt:lpstr>
      <vt:lpstr>Сукачев Владимир Николаевич </vt:lpstr>
      <vt:lpstr>Структурные элементы БГЦ</vt:lpstr>
      <vt:lpstr>Биоценоз</vt:lpstr>
      <vt:lpstr>Население биоценоза</vt:lpstr>
      <vt:lpstr>Население биоценоза</vt:lpstr>
      <vt:lpstr>Население биоценоза</vt:lpstr>
      <vt:lpstr>Основные процессы БГЦ</vt:lpstr>
      <vt:lpstr>Организация БГЦ</vt:lpstr>
      <vt:lpstr>Значение биогеоценотического уровня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Биогеоценоз как особый уровень организации жизни</dc:title>
  <dc:creator>1</dc:creator>
  <cp:lastModifiedBy>User</cp:lastModifiedBy>
  <cp:revision>9</cp:revision>
  <dcterms:created xsi:type="dcterms:W3CDTF">2009-01-06T12:17:27Z</dcterms:created>
  <dcterms:modified xsi:type="dcterms:W3CDTF">2014-01-04T10:47:10Z</dcterms:modified>
</cp:coreProperties>
</file>