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281" r:id="rId4"/>
    <p:sldId id="276" r:id="rId5"/>
    <p:sldId id="275" r:id="rId6"/>
    <p:sldId id="257" r:id="rId7"/>
    <p:sldId id="259" r:id="rId8"/>
    <p:sldId id="266" r:id="rId9"/>
    <p:sldId id="270" r:id="rId10"/>
    <p:sldId id="271" r:id="rId11"/>
    <p:sldId id="260" r:id="rId12"/>
    <p:sldId id="262" r:id="rId13"/>
    <p:sldId id="263" r:id="rId14"/>
    <p:sldId id="277" r:id="rId15"/>
    <p:sldId id="283" r:id="rId16"/>
    <p:sldId id="278" r:id="rId17"/>
    <p:sldId id="279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B2A500-8BB8-40A6-B9A6-32F36D49F820}" type="doc">
      <dgm:prSet loTypeId="urn:microsoft.com/office/officeart/2005/8/layout/default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7C7E2D0F-B9F7-48AC-8D97-F2F86D2C77D7}">
      <dgm:prSet phldrT="[Текст]"/>
      <dgm:spPr/>
      <dgm:t>
        <a:bodyPr/>
        <a:lstStyle/>
        <a:p>
          <a:r>
            <a:rPr lang="ru-RU" dirty="0" smtClean="0">
              <a:solidFill>
                <a:srgbClr val="92D050"/>
              </a:solidFill>
            </a:rPr>
            <a:t>Бактерии</a:t>
          </a:r>
          <a:endParaRPr lang="ru-RU" dirty="0">
            <a:solidFill>
              <a:srgbClr val="92D050"/>
            </a:solidFill>
          </a:endParaRPr>
        </a:p>
      </dgm:t>
    </dgm:pt>
    <dgm:pt modelId="{F9353CA4-1FA3-4BA4-AAC5-983E724F1752}" type="parTrans" cxnId="{DB93FC94-8D7D-41B5-A39D-A666421EF797}">
      <dgm:prSet/>
      <dgm:spPr/>
      <dgm:t>
        <a:bodyPr/>
        <a:lstStyle/>
        <a:p>
          <a:endParaRPr lang="ru-RU"/>
        </a:p>
      </dgm:t>
    </dgm:pt>
    <dgm:pt modelId="{841F6E56-18C2-4FBB-8B1D-1762778BED02}" type="sibTrans" cxnId="{DB93FC94-8D7D-41B5-A39D-A666421EF797}">
      <dgm:prSet/>
      <dgm:spPr/>
      <dgm:t>
        <a:bodyPr/>
        <a:lstStyle/>
        <a:p>
          <a:endParaRPr lang="ru-RU"/>
        </a:p>
      </dgm:t>
    </dgm:pt>
    <dgm:pt modelId="{AB1BB919-BC5A-49B6-949B-3394512D16F7}">
      <dgm:prSet phldrT="[Текст]"/>
      <dgm:spPr/>
      <dgm:t>
        <a:bodyPr/>
        <a:lstStyle/>
        <a:p>
          <a:r>
            <a:rPr lang="ru-RU" dirty="0" smtClean="0">
              <a:solidFill>
                <a:srgbClr val="92D050"/>
              </a:solidFill>
            </a:rPr>
            <a:t>Грибы</a:t>
          </a:r>
          <a:endParaRPr lang="ru-RU" dirty="0">
            <a:solidFill>
              <a:srgbClr val="92D050"/>
            </a:solidFill>
          </a:endParaRPr>
        </a:p>
      </dgm:t>
    </dgm:pt>
    <dgm:pt modelId="{20DD1CAF-3F6A-4F6D-A003-9F94D5B503A3}" type="parTrans" cxnId="{6EE327A8-EB97-451C-825D-8C456D9510FE}">
      <dgm:prSet/>
      <dgm:spPr/>
      <dgm:t>
        <a:bodyPr/>
        <a:lstStyle/>
        <a:p>
          <a:endParaRPr lang="ru-RU"/>
        </a:p>
      </dgm:t>
    </dgm:pt>
    <dgm:pt modelId="{8B00F67F-3559-4A26-8D4B-D43833CF3920}" type="sibTrans" cxnId="{6EE327A8-EB97-451C-825D-8C456D9510FE}">
      <dgm:prSet/>
      <dgm:spPr/>
      <dgm:t>
        <a:bodyPr/>
        <a:lstStyle/>
        <a:p>
          <a:endParaRPr lang="ru-RU"/>
        </a:p>
      </dgm:t>
    </dgm:pt>
    <dgm:pt modelId="{9D973E06-2D64-438B-8858-D23769E225CE}">
      <dgm:prSet phldrT="[Текст]"/>
      <dgm:spPr/>
      <dgm:t>
        <a:bodyPr/>
        <a:lstStyle/>
        <a:p>
          <a:r>
            <a:rPr lang="ru-RU" dirty="0" smtClean="0">
              <a:solidFill>
                <a:srgbClr val="92D050"/>
              </a:solidFill>
            </a:rPr>
            <a:t>Растения</a:t>
          </a:r>
          <a:endParaRPr lang="ru-RU" dirty="0">
            <a:solidFill>
              <a:srgbClr val="92D050"/>
            </a:solidFill>
          </a:endParaRPr>
        </a:p>
      </dgm:t>
    </dgm:pt>
    <dgm:pt modelId="{065ABD22-2ACE-4301-9A9E-0071541DE0ED}" type="parTrans" cxnId="{8E3D761D-2477-4954-87F2-E9F0B5FB2CFF}">
      <dgm:prSet/>
      <dgm:spPr/>
      <dgm:t>
        <a:bodyPr/>
        <a:lstStyle/>
        <a:p>
          <a:endParaRPr lang="ru-RU"/>
        </a:p>
      </dgm:t>
    </dgm:pt>
    <dgm:pt modelId="{A9C51834-386D-44A7-BEDC-15C6E3628825}" type="sibTrans" cxnId="{8E3D761D-2477-4954-87F2-E9F0B5FB2CFF}">
      <dgm:prSet/>
      <dgm:spPr/>
      <dgm:t>
        <a:bodyPr/>
        <a:lstStyle/>
        <a:p>
          <a:endParaRPr lang="ru-RU"/>
        </a:p>
      </dgm:t>
    </dgm:pt>
    <dgm:pt modelId="{817683B9-8DA2-415B-8BD8-060693052C7D}">
      <dgm:prSet phldrT="[Текст]"/>
      <dgm:spPr/>
      <dgm:t>
        <a:bodyPr/>
        <a:lstStyle/>
        <a:p>
          <a:r>
            <a:rPr lang="ru-RU" dirty="0" smtClean="0">
              <a:solidFill>
                <a:srgbClr val="92D050"/>
              </a:solidFill>
            </a:rPr>
            <a:t>Животные</a:t>
          </a:r>
          <a:endParaRPr lang="ru-RU" dirty="0">
            <a:solidFill>
              <a:srgbClr val="92D050"/>
            </a:solidFill>
          </a:endParaRPr>
        </a:p>
      </dgm:t>
    </dgm:pt>
    <dgm:pt modelId="{09D6CB92-FF52-4A3A-A2C6-1FD680B2F8A7}" type="parTrans" cxnId="{6583C8E4-CEE2-4631-8E26-2509B1990E68}">
      <dgm:prSet/>
      <dgm:spPr/>
      <dgm:t>
        <a:bodyPr/>
        <a:lstStyle/>
        <a:p>
          <a:endParaRPr lang="ru-RU"/>
        </a:p>
      </dgm:t>
    </dgm:pt>
    <dgm:pt modelId="{59D9E1F5-456E-4A3D-B075-B25D27022F7A}" type="sibTrans" cxnId="{6583C8E4-CEE2-4631-8E26-2509B1990E68}">
      <dgm:prSet/>
      <dgm:spPr/>
      <dgm:t>
        <a:bodyPr/>
        <a:lstStyle/>
        <a:p>
          <a:endParaRPr lang="ru-RU"/>
        </a:p>
      </dgm:t>
    </dgm:pt>
    <dgm:pt modelId="{E5EB656D-95CC-4178-B65A-06B8E581D1B0}" type="pres">
      <dgm:prSet presAssocID="{A1B2A500-8BB8-40A6-B9A6-32F36D49F8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097553-B0B0-43BF-AE9E-C0F3513F153D}" type="pres">
      <dgm:prSet presAssocID="{7C7E2D0F-B9F7-48AC-8D97-F2F86D2C77D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B6FDF-B40F-4299-A8EC-E84CCD0921EA}" type="pres">
      <dgm:prSet presAssocID="{841F6E56-18C2-4FBB-8B1D-1762778BED02}" presName="sibTrans" presStyleCnt="0"/>
      <dgm:spPr/>
    </dgm:pt>
    <dgm:pt modelId="{03D365B8-31DA-4276-A3E1-877CA2DFDC22}" type="pres">
      <dgm:prSet presAssocID="{AB1BB919-BC5A-49B6-949B-3394512D16F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F3F00-2621-45D1-9D51-CA274090A635}" type="pres">
      <dgm:prSet presAssocID="{8B00F67F-3559-4A26-8D4B-D43833CF3920}" presName="sibTrans" presStyleCnt="0"/>
      <dgm:spPr/>
    </dgm:pt>
    <dgm:pt modelId="{27C8AB5E-7CA6-47C2-AD53-D64FC2BF12DC}" type="pres">
      <dgm:prSet presAssocID="{9D973E06-2D64-438B-8858-D23769E225C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93BE9-55F0-49FF-81D7-8814079F9E0E}" type="pres">
      <dgm:prSet presAssocID="{A9C51834-386D-44A7-BEDC-15C6E3628825}" presName="sibTrans" presStyleCnt="0"/>
      <dgm:spPr/>
    </dgm:pt>
    <dgm:pt modelId="{2F31AC5E-1880-42E5-B075-D8027835F074}" type="pres">
      <dgm:prSet presAssocID="{817683B9-8DA2-415B-8BD8-060693052C7D}" presName="node" presStyleLbl="node1" presStyleIdx="3" presStyleCnt="4" custScaleX="104718" custScaleY="112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3D761D-2477-4954-87F2-E9F0B5FB2CFF}" srcId="{A1B2A500-8BB8-40A6-B9A6-32F36D49F820}" destId="{9D973E06-2D64-438B-8858-D23769E225CE}" srcOrd="2" destOrd="0" parTransId="{065ABD22-2ACE-4301-9A9E-0071541DE0ED}" sibTransId="{A9C51834-386D-44A7-BEDC-15C6E3628825}"/>
    <dgm:cxn modelId="{6EE327A8-EB97-451C-825D-8C456D9510FE}" srcId="{A1B2A500-8BB8-40A6-B9A6-32F36D49F820}" destId="{AB1BB919-BC5A-49B6-949B-3394512D16F7}" srcOrd="1" destOrd="0" parTransId="{20DD1CAF-3F6A-4F6D-A003-9F94D5B503A3}" sibTransId="{8B00F67F-3559-4A26-8D4B-D43833CF3920}"/>
    <dgm:cxn modelId="{08F86C42-4098-4C5B-A267-37CCF1F5D5BD}" type="presOf" srcId="{9D973E06-2D64-438B-8858-D23769E225CE}" destId="{27C8AB5E-7CA6-47C2-AD53-D64FC2BF12DC}" srcOrd="0" destOrd="0" presId="urn:microsoft.com/office/officeart/2005/8/layout/default"/>
    <dgm:cxn modelId="{104BD5B1-AFE4-4030-88F3-D41471DA7A79}" type="presOf" srcId="{817683B9-8DA2-415B-8BD8-060693052C7D}" destId="{2F31AC5E-1880-42E5-B075-D8027835F074}" srcOrd="0" destOrd="0" presId="urn:microsoft.com/office/officeart/2005/8/layout/default"/>
    <dgm:cxn modelId="{25F1E391-9E9C-4A52-B9A8-4A56E5F76C3C}" type="presOf" srcId="{AB1BB919-BC5A-49B6-949B-3394512D16F7}" destId="{03D365B8-31DA-4276-A3E1-877CA2DFDC22}" srcOrd="0" destOrd="0" presId="urn:microsoft.com/office/officeart/2005/8/layout/default"/>
    <dgm:cxn modelId="{E5345C67-AB2A-46BA-9B59-015BC4736028}" type="presOf" srcId="{7C7E2D0F-B9F7-48AC-8D97-F2F86D2C77D7}" destId="{50097553-B0B0-43BF-AE9E-C0F3513F153D}" srcOrd="0" destOrd="0" presId="urn:microsoft.com/office/officeart/2005/8/layout/default"/>
    <dgm:cxn modelId="{FD29ACED-C469-46D4-A23C-1783DFF12F50}" type="presOf" srcId="{A1B2A500-8BB8-40A6-B9A6-32F36D49F820}" destId="{E5EB656D-95CC-4178-B65A-06B8E581D1B0}" srcOrd="0" destOrd="0" presId="urn:microsoft.com/office/officeart/2005/8/layout/default"/>
    <dgm:cxn modelId="{6583C8E4-CEE2-4631-8E26-2509B1990E68}" srcId="{A1B2A500-8BB8-40A6-B9A6-32F36D49F820}" destId="{817683B9-8DA2-415B-8BD8-060693052C7D}" srcOrd="3" destOrd="0" parTransId="{09D6CB92-FF52-4A3A-A2C6-1FD680B2F8A7}" sibTransId="{59D9E1F5-456E-4A3D-B075-B25D27022F7A}"/>
    <dgm:cxn modelId="{DB93FC94-8D7D-41B5-A39D-A666421EF797}" srcId="{A1B2A500-8BB8-40A6-B9A6-32F36D49F820}" destId="{7C7E2D0F-B9F7-48AC-8D97-F2F86D2C77D7}" srcOrd="0" destOrd="0" parTransId="{F9353CA4-1FA3-4BA4-AAC5-983E724F1752}" sibTransId="{841F6E56-18C2-4FBB-8B1D-1762778BED02}"/>
    <dgm:cxn modelId="{E439E317-D4E7-4F88-9A00-D52E6D7BB3F5}" type="presParOf" srcId="{E5EB656D-95CC-4178-B65A-06B8E581D1B0}" destId="{50097553-B0B0-43BF-AE9E-C0F3513F153D}" srcOrd="0" destOrd="0" presId="urn:microsoft.com/office/officeart/2005/8/layout/default"/>
    <dgm:cxn modelId="{680BB06F-34D9-4B1B-A13F-7A6C0FCB26FF}" type="presParOf" srcId="{E5EB656D-95CC-4178-B65A-06B8E581D1B0}" destId="{685B6FDF-B40F-4299-A8EC-E84CCD0921EA}" srcOrd="1" destOrd="0" presId="urn:microsoft.com/office/officeart/2005/8/layout/default"/>
    <dgm:cxn modelId="{EE36B3B3-4281-409B-AD85-538782332133}" type="presParOf" srcId="{E5EB656D-95CC-4178-B65A-06B8E581D1B0}" destId="{03D365B8-31DA-4276-A3E1-877CA2DFDC22}" srcOrd="2" destOrd="0" presId="urn:microsoft.com/office/officeart/2005/8/layout/default"/>
    <dgm:cxn modelId="{49FA8EC4-B14B-47F0-8104-9E3765751829}" type="presParOf" srcId="{E5EB656D-95CC-4178-B65A-06B8E581D1B0}" destId="{D5AF3F00-2621-45D1-9D51-CA274090A635}" srcOrd="3" destOrd="0" presId="urn:microsoft.com/office/officeart/2005/8/layout/default"/>
    <dgm:cxn modelId="{C911BA2A-F745-4161-87FC-6190661A20EB}" type="presParOf" srcId="{E5EB656D-95CC-4178-B65A-06B8E581D1B0}" destId="{27C8AB5E-7CA6-47C2-AD53-D64FC2BF12DC}" srcOrd="4" destOrd="0" presId="urn:microsoft.com/office/officeart/2005/8/layout/default"/>
    <dgm:cxn modelId="{05C01B16-BF61-4825-B64A-24E39E836D8A}" type="presParOf" srcId="{E5EB656D-95CC-4178-B65A-06B8E581D1B0}" destId="{73D93BE9-55F0-49FF-81D7-8814079F9E0E}" srcOrd="5" destOrd="0" presId="urn:microsoft.com/office/officeart/2005/8/layout/default"/>
    <dgm:cxn modelId="{17E53961-8ECE-4697-A84B-516EB37D87FF}" type="presParOf" srcId="{E5EB656D-95CC-4178-B65A-06B8E581D1B0}" destId="{2F31AC5E-1880-42E5-B075-D8027835F07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6BD8B0-4B96-4F7E-9894-4EED6567DFC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7A02C0-89FD-46EA-80F2-C4DB6EA29ABA}">
      <dgm:prSet phldrT="[Текст]"/>
      <dgm:spPr/>
      <dgm:t>
        <a:bodyPr/>
        <a:lstStyle/>
        <a:p>
          <a:r>
            <a:rPr lang="ru-RU" dirty="0" smtClean="0"/>
            <a:t>Энтомология</a:t>
          </a:r>
          <a:endParaRPr lang="ru-RU" dirty="0"/>
        </a:p>
      </dgm:t>
    </dgm:pt>
    <dgm:pt modelId="{05312215-5C28-4F20-8009-51A6C8B46E77}" type="parTrans" cxnId="{EBD84562-4897-4C6F-A69A-EDF9AC8A65E9}">
      <dgm:prSet/>
      <dgm:spPr/>
      <dgm:t>
        <a:bodyPr/>
        <a:lstStyle/>
        <a:p>
          <a:endParaRPr lang="ru-RU"/>
        </a:p>
      </dgm:t>
    </dgm:pt>
    <dgm:pt modelId="{5AB20242-1477-49C4-A70C-643A1D992953}" type="sibTrans" cxnId="{EBD84562-4897-4C6F-A69A-EDF9AC8A65E9}">
      <dgm:prSet/>
      <dgm:spPr/>
      <dgm:t>
        <a:bodyPr/>
        <a:lstStyle/>
        <a:p>
          <a:endParaRPr lang="ru-RU"/>
        </a:p>
      </dgm:t>
    </dgm:pt>
    <dgm:pt modelId="{C3B9CDE7-5F0A-4AFB-A592-D84EDFFEA4CF}">
      <dgm:prSet phldrT="[Текст]"/>
      <dgm:spPr/>
      <dgm:t>
        <a:bodyPr/>
        <a:lstStyle/>
        <a:p>
          <a:r>
            <a:rPr lang="ru-RU" dirty="0" smtClean="0"/>
            <a:t>Орнитология</a:t>
          </a:r>
          <a:endParaRPr lang="ru-RU" dirty="0"/>
        </a:p>
      </dgm:t>
    </dgm:pt>
    <dgm:pt modelId="{AA73F541-92A3-4E2E-B744-5A6FF5918775}" type="parTrans" cxnId="{682DE8D8-5582-485E-8867-862D441DECB5}">
      <dgm:prSet/>
      <dgm:spPr/>
      <dgm:t>
        <a:bodyPr/>
        <a:lstStyle/>
        <a:p>
          <a:endParaRPr lang="ru-RU"/>
        </a:p>
      </dgm:t>
    </dgm:pt>
    <dgm:pt modelId="{5A436B53-F8B9-4A48-9C40-EAD87C72D624}" type="sibTrans" cxnId="{682DE8D8-5582-485E-8867-862D441DECB5}">
      <dgm:prSet/>
      <dgm:spPr/>
      <dgm:t>
        <a:bodyPr/>
        <a:lstStyle/>
        <a:p>
          <a:endParaRPr lang="ru-RU"/>
        </a:p>
      </dgm:t>
    </dgm:pt>
    <dgm:pt modelId="{657ECF51-741D-41DE-A126-F9D01D6A059F}">
      <dgm:prSet phldrT="[Текст]"/>
      <dgm:spPr/>
      <dgm:t>
        <a:bodyPr/>
        <a:lstStyle/>
        <a:p>
          <a:r>
            <a:rPr lang="ru-RU" dirty="0" smtClean="0"/>
            <a:t>Териология</a:t>
          </a:r>
          <a:endParaRPr lang="ru-RU" dirty="0"/>
        </a:p>
      </dgm:t>
    </dgm:pt>
    <dgm:pt modelId="{C516493F-4CEE-4193-9EBC-74399319D012}" type="parTrans" cxnId="{5EA58466-B611-45AF-AB36-0C20706BA12C}">
      <dgm:prSet/>
      <dgm:spPr/>
      <dgm:t>
        <a:bodyPr/>
        <a:lstStyle/>
        <a:p>
          <a:endParaRPr lang="ru-RU"/>
        </a:p>
      </dgm:t>
    </dgm:pt>
    <dgm:pt modelId="{F8F8A75A-E6DD-4A6D-B518-AD6C2F51BEE2}" type="sibTrans" cxnId="{5EA58466-B611-45AF-AB36-0C20706BA12C}">
      <dgm:prSet/>
      <dgm:spPr/>
      <dgm:t>
        <a:bodyPr/>
        <a:lstStyle/>
        <a:p>
          <a:endParaRPr lang="ru-RU"/>
        </a:p>
      </dgm:t>
    </dgm:pt>
    <dgm:pt modelId="{01C1984D-DF16-412A-97B0-425C423B4295}">
      <dgm:prSet phldrT="[Текст]"/>
      <dgm:spPr/>
      <dgm:t>
        <a:bodyPr/>
        <a:lstStyle/>
        <a:p>
          <a:r>
            <a:rPr lang="ru-RU" dirty="0" smtClean="0"/>
            <a:t>Герпетология</a:t>
          </a:r>
          <a:endParaRPr lang="ru-RU" dirty="0"/>
        </a:p>
      </dgm:t>
    </dgm:pt>
    <dgm:pt modelId="{FD2E118F-E5B9-4F5D-9826-9A2870B2D380}" type="parTrans" cxnId="{320C6EE5-0E0F-46F8-AB87-9667C1C1EE0D}">
      <dgm:prSet/>
      <dgm:spPr/>
      <dgm:t>
        <a:bodyPr/>
        <a:lstStyle/>
        <a:p>
          <a:endParaRPr lang="ru-RU"/>
        </a:p>
      </dgm:t>
    </dgm:pt>
    <dgm:pt modelId="{CA78F5E5-1397-48A9-A6EE-86EFF66AF330}" type="sibTrans" cxnId="{320C6EE5-0E0F-46F8-AB87-9667C1C1EE0D}">
      <dgm:prSet/>
      <dgm:spPr/>
      <dgm:t>
        <a:bodyPr/>
        <a:lstStyle/>
        <a:p>
          <a:endParaRPr lang="ru-RU"/>
        </a:p>
      </dgm:t>
    </dgm:pt>
    <dgm:pt modelId="{82CBCE00-D531-4A70-9286-0413FD3E0009}" type="pres">
      <dgm:prSet presAssocID="{686BD8B0-4B96-4F7E-9894-4EED6567DF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8EE881-B451-48E8-BCB1-3F839C4AE563}" type="pres">
      <dgm:prSet presAssocID="{C97A02C0-89FD-46EA-80F2-C4DB6EA29AB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67879-73F5-4DEB-ADEA-ADEC0FBF7CFB}" type="pres">
      <dgm:prSet presAssocID="{5AB20242-1477-49C4-A70C-643A1D992953}" presName="sibTrans" presStyleCnt="0"/>
      <dgm:spPr/>
    </dgm:pt>
    <dgm:pt modelId="{FB1D7EC1-ED9C-4156-9645-5AFA99C779E5}" type="pres">
      <dgm:prSet presAssocID="{C3B9CDE7-5F0A-4AFB-A592-D84EDFFEA4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2C731-3F54-4CFF-889F-61F541FD3BDE}" type="pres">
      <dgm:prSet presAssocID="{5A436B53-F8B9-4A48-9C40-EAD87C72D624}" presName="sibTrans" presStyleCnt="0"/>
      <dgm:spPr/>
    </dgm:pt>
    <dgm:pt modelId="{D8F5FF38-634A-4644-BBC1-B77E4B4AB98A}" type="pres">
      <dgm:prSet presAssocID="{657ECF51-741D-41DE-A126-F9D01D6A059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E0981-6267-479A-8277-2858327A3BD6}" type="pres">
      <dgm:prSet presAssocID="{F8F8A75A-E6DD-4A6D-B518-AD6C2F51BEE2}" presName="sibTrans" presStyleCnt="0"/>
      <dgm:spPr/>
    </dgm:pt>
    <dgm:pt modelId="{3481DD47-C5C0-4159-95DA-5B9785FBBCD5}" type="pres">
      <dgm:prSet presAssocID="{01C1984D-DF16-412A-97B0-425C423B429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556D55-30F6-4ECA-BAC1-582802806324}" type="presOf" srcId="{01C1984D-DF16-412A-97B0-425C423B4295}" destId="{3481DD47-C5C0-4159-95DA-5B9785FBBCD5}" srcOrd="0" destOrd="0" presId="urn:microsoft.com/office/officeart/2005/8/layout/default"/>
    <dgm:cxn modelId="{6980BD91-85B4-4C44-BBBF-F9EB269763FA}" type="presOf" srcId="{C3B9CDE7-5F0A-4AFB-A592-D84EDFFEA4CF}" destId="{FB1D7EC1-ED9C-4156-9645-5AFA99C779E5}" srcOrd="0" destOrd="0" presId="urn:microsoft.com/office/officeart/2005/8/layout/default"/>
    <dgm:cxn modelId="{682DE8D8-5582-485E-8867-862D441DECB5}" srcId="{686BD8B0-4B96-4F7E-9894-4EED6567DFCE}" destId="{C3B9CDE7-5F0A-4AFB-A592-D84EDFFEA4CF}" srcOrd="1" destOrd="0" parTransId="{AA73F541-92A3-4E2E-B744-5A6FF5918775}" sibTransId="{5A436B53-F8B9-4A48-9C40-EAD87C72D624}"/>
    <dgm:cxn modelId="{BBA67EDB-542D-4FAD-80E2-84D048BCF20B}" type="presOf" srcId="{686BD8B0-4B96-4F7E-9894-4EED6567DFCE}" destId="{82CBCE00-D531-4A70-9286-0413FD3E0009}" srcOrd="0" destOrd="0" presId="urn:microsoft.com/office/officeart/2005/8/layout/default"/>
    <dgm:cxn modelId="{679AC81C-461E-4DC9-A3E0-B676EEF6F995}" type="presOf" srcId="{C97A02C0-89FD-46EA-80F2-C4DB6EA29ABA}" destId="{0E8EE881-B451-48E8-BCB1-3F839C4AE563}" srcOrd="0" destOrd="0" presId="urn:microsoft.com/office/officeart/2005/8/layout/default"/>
    <dgm:cxn modelId="{5EA58466-B611-45AF-AB36-0C20706BA12C}" srcId="{686BD8B0-4B96-4F7E-9894-4EED6567DFCE}" destId="{657ECF51-741D-41DE-A126-F9D01D6A059F}" srcOrd="2" destOrd="0" parTransId="{C516493F-4CEE-4193-9EBC-74399319D012}" sibTransId="{F8F8A75A-E6DD-4A6D-B518-AD6C2F51BEE2}"/>
    <dgm:cxn modelId="{EBD84562-4897-4C6F-A69A-EDF9AC8A65E9}" srcId="{686BD8B0-4B96-4F7E-9894-4EED6567DFCE}" destId="{C97A02C0-89FD-46EA-80F2-C4DB6EA29ABA}" srcOrd="0" destOrd="0" parTransId="{05312215-5C28-4F20-8009-51A6C8B46E77}" sibTransId="{5AB20242-1477-49C4-A70C-643A1D992953}"/>
    <dgm:cxn modelId="{320C6EE5-0E0F-46F8-AB87-9667C1C1EE0D}" srcId="{686BD8B0-4B96-4F7E-9894-4EED6567DFCE}" destId="{01C1984D-DF16-412A-97B0-425C423B4295}" srcOrd="3" destOrd="0" parTransId="{FD2E118F-E5B9-4F5D-9826-9A2870B2D380}" sibTransId="{CA78F5E5-1397-48A9-A6EE-86EFF66AF330}"/>
    <dgm:cxn modelId="{B0838BC8-314A-4B9C-A86A-C5F2C5003E94}" type="presOf" srcId="{657ECF51-741D-41DE-A126-F9D01D6A059F}" destId="{D8F5FF38-634A-4644-BBC1-B77E4B4AB98A}" srcOrd="0" destOrd="0" presId="urn:microsoft.com/office/officeart/2005/8/layout/default"/>
    <dgm:cxn modelId="{A80811D7-709F-4503-A391-0A69E6FF4C27}" type="presParOf" srcId="{82CBCE00-D531-4A70-9286-0413FD3E0009}" destId="{0E8EE881-B451-48E8-BCB1-3F839C4AE563}" srcOrd="0" destOrd="0" presId="urn:microsoft.com/office/officeart/2005/8/layout/default"/>
    <dgm:cxn modelId="{7FAE27A6-B812-46A1-8DAA-D6CEA069B5F1}" type="presParOf" srcId="{82CBCE00-D531-4A70-9286-0413FD3E0009}" destId="{CD867879-73F5-4DEB-ADEA-ADEC0FBF7CFB}" srcOrd="1" destOrd="0" presId="urn:microsoft.com/office/officeart/2005/8/layout/default"/>
    <dgm:cxn modelId="{11411566-9CE2-4282-AC36-4FD74311CCBB}" type="presParOf" srcId="{82CBCE00-D531-4A70-9286-0413FD3E0009}" destId="{FB1D7EC1-ED9C-4156-9645-5AFA99C779E5}" srcOrd="2" destOrd="0" presId="urn:microsoft.com/office/officeart/2005/8/layout/default"/>
    <dgm:cxn modelId="{31635641-07BB-415A-8705-1DFA72F4BEE1}" type="presParOf" srcId="{82CBCE00-D531-4A70-9286-0413FD3E0009}" destId="{02C2C731-3F54-4CFF-889F-61F541FD3BDE}" srcOrd="3" destOrd="0" presId="urn:microsoft.com/office/officeart/2005/8/layout/default"/>
    <dgm:cxn modelId="{ECE3B5DF-21E6-4660-9889-84FC8E16ABE4}" type="presParOf" srcId="{82CBCE00-D531-4A70-9286-0413FD3E0009}" destId="{D8F5FF38-634A-4644-BBC1-B77E4B4AB98A}" srcOrd="4" destOrd="0" presId="urn:microsoft.com/office/officeart/2005/8/layout/default"/>
    <dgm:cxn modelId="{2F239D4B-6571-428F-8221-74C44E28BA71}" type="presParOf" srcId="{82CBCE00-D531-4A70-9286-0413FD3E0009}" destId="{E02E0981-6267-479A-8277-2858327A3BD6}" srcOrd="5" destOrd="0" presId="urn:microsoft.com/office/officeart/2005/8/layout/default"/>
    <dgm:cxn modelId="{1B9D39BD-29B1-4BA2-A624-2DF2C5DF0CF7}" type="presParOf" srcId="{82CBCE00-D531-4A70-9286-0413FD3E0009}" destId="{3481DD47-C5C0-4159-95DA-5B9785FBBCD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097553-B0B0-43BF-AE9E-C0F3513F153D}">
      <dsp:nvSpPr>
        <dsp:cNvPr id="0" name=""/>
        <dsp:cNvSpPr/>
      </dsp:nvSpPr>
      <dsp:spPr>
        <a:xfrm>
          <a:off x="637247" y="382"/>
          <a:ext cx="2080527" cy="1248316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rgbClr val="92D050"/>
              </a:solidFill>
            </a:rPr>
            <a:t>Бактерии</a:t>
          </a:r>
          <a:endParaRPr lang="ru-RU" sz="3100" kern="1200" dirty="0">
            <a:solidFill>
              <a:srgbClr val="92D050"/>
            </a:solidFill>
          </a:endParaRPr>
        </a:p>
      </dsp:txBody>
      <dsp:txXfrm>
        <a:off x="637247" y="382"/>
        <a:ext cx="2080527" cy="1248316"/>
      </dsp:txXfrm>
    </dsp:sp>
    <dsp:sp modelId="{03D365B8-31DA-4276-A3E1-877CA2DFDC22}">
      <dsp:nvSpPr>
        <dsp:cNvPr id="0" name=""/>
        <dsp:cNvSpPr/>
      </dsp:nvSpPr>
      <dsp:spPr>
        <a:xfrm>
          <a:off x="2925827" y="382"/>
          <a:ext cx="2080527" cy="1248316"/>
        </a:xfrm>
        <a:prstGeom prst="rect">
          <a:avLst/>
        </a:prstGeom>
        <a:solidFill>
          <a:schemeClr val="accent5">
            <a:shade val="50000"/>
            <a:hueOff val="-54716"/>
            <a:satOff val="-1166"/>
            <a:lumOff val="20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rgbClr val="92D050"/>
              </a:solidFill>
            </a:rPr>
            <a:t>Грибы</a:t>
          </a:r>
          <a:endParaRPr lang="ru-RU" sz="3100" kern="1200" dirty="0">
            <a:solidFill>
              <a:srgbClr val="92D050"/>
            </a:solidFill>
          </a:endParaRPr>
        </a:p>
      </dsp:txBody>
      <dsp:txXfrm>
        <a:off x="2925827" y="382"/>
        <a:ext cx="2080527" cy="1248316"/>
      </dsp:txXfrm>
    </dsp:sp>
    <dsp:sp modelId="{27C8AB5E-7CA6-47C2-AD53-D64FC2BF12DC}">
      <dsp:nvSpPr>
        <dsp:cNvPr id="0" name=""/>
        <dsp:cNvSpPr/>
      </dsp:nvSpPr>
      <dsp:spPr>
        <a:xfrm>
          <a:off x="588167" y="1532786"/>
          <a:ext cx="2080527" cy="1248316"/>
        </a:xfrm>
        <a:prstGeom prst="rect">
          <a:avLst/>
        </a:prstGeom>
        <a:solidFill>
          <a:schemeClr val="accent5">
            <a:shade val="50000"/>
            <a:hueOff val="-109432"/>
            <a:satOff val="-2332"/>
            <a:lumOff val="40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rgbClr val="92D050"/>
              </a:solidFill>
            </a:rPr>
            <a:t>Растения</a:t>
          </a:r>
          <a:endParaRPr lang="ru-RU" sz="3100" kern="1200" dirty="0">
            <a:solidFill>
              <a:srgbClr val="92D050"/>
            </a:solidFill>
          </a:endParaRPr>
        </a:p>
      </dsp:txBody>
      <dsp:txXfrm>
        <a:off x="588167" y="1532786"/>
        <a:ext cx="2080527" cy="1248316"/>
      </dsp:txXfrm>
    </dsp:sp>
    <dsp:sp modelId="{2F31AC5E-1880-42E5-B075-D8027835F074}">
      <dsp:nvSpPr>
        <dsp:cNvPr id="0" name=""/>
        <dsp:cNvSpPr/>
      </dsp:nvSpPr>
      <dsp:spPr>
        <a:xfrm>
          <a:off x="2876747" y="1456751"/>
          <a:ext cx="2178686" cy="1400386"/>
        </a:xfrm>
        <a:prstGeom prst="rect">
          <a:avLst/>
        </a:prstGeom>
        <a:solidFill>
          <a:schemeClr val="accent5">
            <a:shade val="50000"/>
            <a:hueOff val="-54716"/>
            <a:satOff val="-1166"/>
            <a:lumOff val="20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rgbClr val="92D050"/>
              </a:solidFill>
            </a:rPr>
            <a:t>Животные</a:t>
          </a:r>
          <a:endParaRPr lang="ru-RU" sz="3100" kern="1200" dirty="0">
            <a:solidFill>
              <a:srgbClr val="92D050"/>
            </a:solidFill>
          </a:endParaRPr>
        </a:p>
      </dsp:txBody>
      <dsp:txXfrm>
        <a:off x="2876747" y="1456751"/>
        <a:ext cx="2178686" cy="140038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8EE881-B451-48E8-BCB1-3F839C4AE563}">
      <dsp:nvSpPr>
        <dsp:cNvPr id="0" name=""/>
        <dsp:cNvSpPr/>
      </dsp:nvSpPr>
      <dsp:spPr>
        <a:xfrm>
          <a:off x="394543" y="457"/>
          <a:ext cx="2527101" cy="15162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Энтомология</a:t>
          </a:r>
          <a:endParaRPr lang="ru-RU" sz="2900" kern="1200" dirty="0"/>
        </a:p>
      </dsp:txBody>
      <dsp:txXfrm>
        <a:off x="394543" y="457"/>
        <a:ext cx="2527101" cy="1516260"/>
      </dsp:txXfrm>
    </dsp:sp>
    <dsp:sp modelId="{FB1D7EC1-ED9C-4156-9645-5AFA99C779E5}">
      <dsp:nvSpPr>
        <dsp:cNvPr id="0" name=""/>
        <dsp:cNvSpPr/>
      </dsp:nvSpPr>
      <dsp:spPr>
        <a:xfrm>
          <a:off x="3174355" y="457"/>
          <a:ext cx="2527101" cy="15162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Орнитология</a:t>
          </a:r>
          <a:endParaRPr lang="ru-RU" sz="2900" kern="1200" dirty="0"/>
        </a:p>
      </dsp:txBody>
      <dsp:txXfrm>
        <a:off x="3174355" y="457"/>
        <a:ext cx="2527101" cy="1516260"/>
      </dsp:txXfrm>
    </dsp:sp>
    <dsp:sp modelId="{D8F5FF38-634A-4644-BBC1-B77E4B4AB98A}">
      <dsp:nvSpPr>
        <dsp:cNvPr id="0" name=""/>
        <dsp:cNvSpPr/>
      </dsp:nvSpPr>
      <dsp:spPr>
        <a:xfrm>
          <a:off x="394543" y="1769429"/>
          <a:ext cx="2527101" cy="15162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Териология</a:t>
          </a:r>
          <a:endParaRPr lang="ru-RU" sz="2900" kern="1200" dirty="0"/>
        </a:p>
      </dsp:txBody>
      <dsp:txXfrm>
        <a:off x="394543" y="1769429"/>
        <a:ext cx="2527101" cy="1516260"/>
      </dsp:txXfrm>
    </dsp:sp>
    <dsp:sp modelId="{3481DD47-C5C0-4159-95DA-5B9785FBBCD5}">
      <dsp:nvSpPr>
        <dsp:cNvPr id="0" name=""/>
        <dsp:cNvSpPr/>
      </dsp:nvSpPr>
      <dsp:spPr>
        <a:xfrm>
          <a:off x="3174355" y="1769429"/>
          <a:ext cx="2527101" cy="15162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Герпетология</a:t>
          </a:r>
          <a:endParaRPr lang="ru-RU" sz="2900" kern="1200" dirty="0"/>
        </a:p>
      </dsp:txBody>
      <dsp:txXfrm>
        <a:off x="3174355" y="1769429"/>
        <a:ext cx="2527101" cy="1516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EB80-E483-4EBE-BF89-807058B748A2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BED57F2-6EF4-4623-A742-4C4B52461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EB80-E483-4EBE-BF89-807058B748A2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D57F2-6EF4-4623-A742-4C4B52461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EB80-E483-4EBE-BF89-807058B748A2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D57F2-6EF4-4623-A742-4C4B52461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EB80-E483-4EBE-BF89-807058B748A2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BED57F2-6EF4-4623-A742-4C4B52461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EB80-E483-4EBE-BF89-807058B748A2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D57F2-6EF4-4623-A742-4C4B52461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EB80-E483-4EBE-BF89-807058B748A2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D57F2-6EF4-4623-A742-4C4B52461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EB80-E483-4EBE-BF89-807058B748A2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BED57F2-6EF4-4623-A742-4C4B52461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EB80-E483-4EBE-BF89-807058B748A2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D57F2-6EF4-4623-A742-4C4B52461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EB80-E483-4EBE-BF89-807058B748A2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D57F2-6EF4-4623-A742-4C4B52461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EB80-E483-4EBE-BF89-807058B748A2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D57F2-6EF4-4623-A742-4C4B52461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EB80-E483-4EBE-BF89-807058B748A2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D57F2-6EF4-4623-A742-4C4B52461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54BEB80-E483-4EBE-BF89-807058B748A2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ED57F2-6EF4-4623-A742-4C4B52461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5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hyperlink" Target="http://upload.wikimedia.org/wikipedia/commons/3/32/EscherichiaColi_NIAID.jpg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0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8591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БИОЛОГИЯ ВВЕДЕНИЕ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2786058"/>
            <a:ext cx="4133848" cy="3294067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Материалы к уроку биологии 9 класс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Презентация выполнена </a:t>
            </a:r>
            <a:r>
              <a:rPr lang="ru-RU" dirty="0" err="1" smtClean="0"/>
              <a:t>Колодиевой</a:t>
            </a:r>
            <a:r>
              <a:rPr lang="ru-RU" dirty="0" smtClean="0"/>
              <a:t> С.Ю.</a:t>
            </a:r>
            <a:r>
              <a:rPr lang="en-US" dirty="0" smtClean="0"/>
              <a:t> – </a:t>
            </a:r>
            <a:r>
              <a:rPr lang="ru-RU" dirty="0" smtClean="0"/>
              <a:t>учителем МБОУ СОШ №9 города Карабанова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201</a:t>
            </a:r>
            <a:r>
              <a:rPr lang="en-US" dirty="0" smtClean="0"/>
              <a:t>2</a:t>
            </a:r>
            <a:r>
              <a:rPr lang="ru-RU" dirty="0" smtClean="0"/>
              <a:t> год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071678"/>
            <a:ext cx="335758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8148" y="5572140"/>
            <a:ext cx="1109568" cy="111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357167"/>
            <a:ext cx="85011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Возможности безграничны!!!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Ученые смогут создавать:</a:t>
            </a:r>
          </a:p>
          <a:p>
            <a:r>
              <a:rPr lang="ru-RU" dirty="0" err="1" smtClean="0"/>
              <a:t>наноматериалы</a:t>
            </a:r>
            <a:r>
              <a:rPr lang="ru-RU" dirty="0" smtClean="0"/>
              <a:t> с заданными свойствами – </a:t>
            </a:r>
            <a:r>
              <a:rPr lang="ru-RU" dirty="0" err="1" smtClean="0"/>
              <a:t>наночастицы</a:t>
            </a:r>
            <a:r>
              <a:rPr lang="ru-RU" dirty="0" smtClean="0"/>
              <a:t> (фуллерены и </a:t>
            </a:r>
            <a:r>
              <a:rPr lang="ru-RU" dirty="0" err="1" smtClean="0"/>
              <a:t>дендримеры</a:t>
            </a:r>
            <a:r>
              <a:rPr lang="ru-RU" dirty="0" smtClean="0"/>
              <a:t>)</a:t>
            </a:r>
          </a:p>
          <a:p>
            <a:r>
              <a:rPr lang="ru-RU" dirty="0" smtClean="0"/>
              <a:t>микро- и </a:t>
            </a:r>
            <a:r>
              <a:rPr lang="ru-RU" dirty="0" err="1" smtClean="0"/>
              <a:t>нанокапсулы</a:t>
            </a:r>
            <a:r>
              <a:rPr lang="ru-RU" dirty="0" smtClean="0"/>
              <a:t> (например, с лекарствами внутри)</a:t>
            </a:r>
          </a:p>
          <a:p>
            <a:r>
              <a:rPr lang="ru-RU" dirty="0" err="1" smtClean="0"/>
              <a:t>нанотехнологические</a:t>
            </a:r>
            <a:r>
              <a:rPr lang="ru-RU" dirty="0" smtClean="0"/>
              <a:t> сенсоры и анализаторы – </a:t>
            </a:r>
            <a:r>
              <a:rPr lang="ru-RU" dirty="0" err="1" smtClean="0"/>
              <a:t>наноинструменты</a:t>
            </a:r>
            <a:r>
              <a:rPr lang="ru-RU" dirty="0" smtClean="0"/>
              <a:t> и </a:t>
            </a:r>
            <a:r>
              <a:rPr lang="ru-RU" dirty="0" err="1" smtClean="0"/>
              <a:t>наноманипуляторы</a:t>
            </a:r>
            <a:endParaRPr lang="ru-RU" dirty="0" smtClean="0"/>
          </a:p>
          <a:p>
            <a:r>
              <a:rPr lang="ru-RU" dirty="0" smtClean="0"/>
              <a:t>автоматические </a:t>
            </a:r>
            <a:r>
              <a:rPr lang="ru-RU" dirty="0" err="1" smtClean="0"/>
              <a:t>наноустройства</a:t>
            </a:r>
            <a:r>
              <a:rPr lang="ru-RU" dirty="0" smtClean="0"/>
              <a:t> (помимо все тех же </a:t>
            </a:r>
            <a:r>
              <a:rPr lang="ru-RU" dirty="0" err="1" smtClean="0"/>
              <a:t>нанороботов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571480"/>
            <a:ext cx="4491038" cy="550864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Фуллерен – это пятая (кроме алмаза, графита, </a:t>
            </a:r>
            <a:r>
              <a:rPr lang="ru-RU" dirty="0" err="1" smtClean="0"/>
              <a:t>карбина</a:t>
            </a:r>
            <a:r>
              <a:rPr lang="ru-RU" dirty="0" smtClean="0"/>
              <a:t> и угля) форма углерода, которую сначала предсказали теоретически, а потом открыли в природе. По виду молекула фуллерена (С60) похожа на футбольный мяч, сшитый из пятиугольников и шестиугольников. Медицине же фуллерены интересны тем, что могут пролезать в молекулу ДНК, искривлять и даже «расплетать» ее.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357166"/>
            <a:ext cx="219075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714620"/>
            <a:ext cx="21669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0298" y="4357694"/>
            <a:ext cx="2095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928670"/>
            <a:ext cx="4276724" cy="5151455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Дендримеры</a:t>
            </a:r>
            <a:r>
              <a:rPr lang="ru-RU" dirty="0" smtClean="0"/>
              <a:t> – это древовидные полимеры (длинные молекулы, состоящие из повторяющихся одинаковых элементов). Они способны доставлять прицепленные к ним лекарства прямо в клетки, например, раковые.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928670"/>
            <a:ext cx="392909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600079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Современная биология </a:t>
            </a:r>
            <a:r>
              <a:rPr lang="ru-RU" dirty="0" smtClean="0"/>
              <a:t>– быстроразвивающаяся наука. </a:t>
            </a:r>
          </a:p>
          <a:p>
            <a:pPr algn="ctr">
              <a:defRPr/>
            </a:pPr>
            <a:r>
              <a:rPr lang="ru-RU" dirty="0" smtClean="0"/>
              <a:t>Сегодня она имеет совершенно иной облик.</a:t>
            </a:r>
          </a:p>
          <a:p>
            <a:pPr algn="ctr">
              <a:defRPr/>
            </a:pPr>
            <a:r>
              <a:rPr lang="ru-RU" dirty="0" smtClean="0"/>
              <a:t>По уровню биологических исследований ныне можно судить о материально – техническом развитии общества. </a:t>
            </a:r>
          </a:p>
          <a:p>
            <a:pPr algn="ctr">
              <a:defRPr/>
            </a:pPr>
            <a:r>
              <a:rPr lang="ru-RU" dirty="0" smtClean="0"/>
              <a:t>В связи с возросшим интересом к биологии в целом, она становится все более </a:t>
            </a:r>
            <a:r>
              <a:rPr lang="ru-RU" u="sng" dirty="0" smtClean="0"/>
              <a:t>дифференцированной и интегрированной</a:t>
            </a:r>
            <a:r>
              <a:rPr lang="ru-RU" dirty="0" smtClean="0"/>
              <a:t>. </a:t>
            </a:r>
          </a:p>
          <a:p>
            <a:pPr algn="ctr">
              <a:buNone/>
              <a:defRPr/>
            </a:pP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42852"/>
            <a:ext cx="1285868" cy="128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Биология  разделилась на большое количество  самостоятельных наук.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1357298"/>
            <a:ext cx="628654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БИОЛОГИЯ – КОМПЛЕКСНАЯ НАУКА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ДИФФЕРЕНЦИАЦИЯ(выделение новых научных дисциплин)</a:t>
            </a:r>
          </a:p>
          <a:p>
            <a:pPr algn="ctr">
              <a:buNone/>
            </a:pP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ЗООЛОГИЯ</a:t>
            </a:r>
          </a:p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524000" y="2857496"/>
          <a:ext cx="6096000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Documents and Settings\сергей\Рабочий стол\Оля работа\всякая всячина\Фото\насекомые\P1000813a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14282" y="1857364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сергей\Рабочий стол\Оля работа\всякая всячина\геккон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215206" y="5322106"/>
            <a:ext cx="1762124" cy="132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сергей\Рабочий стол\Оля работа\всякая всячина\Фото\птицы\чирки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072330" y="2000240"/>
            <a:ext cx="18542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Documents and Settings\сергей\Рабочий стол\Оля работа\всякая всячина\бобр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85720" y="5143512"/>
            <a:ext cx="185737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низ 9"/>
          <p:cNvSpPr/>
          <p:nvPr/>
        </p:nvSpPr>
        <p:spPr>
          <a:xfrm>
            <a:off x="3500430" y="2500306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715008" y="2500306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1428728" y="2428868"/>
            <a:ext cx="1857388" cy="41434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6072198" y="2357430"/>
            <a:ext cx="1714512" cy="4143404"/>
          </a:xfrm>
          <a:prstGeom prst="curvedLeftArrow">
            <a:avLst>
              <a:gd name="adj1" fmla="val 25000"/>
              <a:gd name="adj2" fmla="val 50000"/>
              <a:gd name="adj3" fmla="val 264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Семья биологических наук - ……..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ru-RU" dirty="0" smtClean="0"/>
              <a:t>бриология – мхи, 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/>
              <a:t>дендрология – деревья, 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/>
              <a:t>микология – грибы, 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/>
              <a:t>лихенология – лишайники, 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/>
              <a:t>биофизика, 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/>
              <a:t>биохимия, 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/>
              <a:t>биометрия, 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/>
              <a:t>цитология, 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/>
              <a:t>гистология, 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/>
              <a:t>генетика, 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/>
              <a:t>экология, 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/>
              <a:t>селекция и много других. </a:t>
            </a:r>
            <a:endParaRPr lang="ru-RU" smtClean="0"/>
          </a:p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БИОЛОГИЯ – КОМПЛЕКСНАЯ НАУКА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554162"/>
            <a:ext cx="5705484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ИНТЕГРАЦИЯ ((синтез знания, объединение ряда наук).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БИОФИЗИКА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БИОХИМИЯ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РАДИОБИОЛОГИЯ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КОСМИЧЕСКАЯ БИОЛОГИЯ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БИОНИКА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БИОТЕХНОЛОГИЯ</a:t>
            </a:r>
          </a:p>
          <a:p>
            <a:pPr algn="ctr"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571612"/>
            <a:ext cx="2857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500438"/>
            <a:ext cx="3690945" cy="245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БИОЛОГИЯ?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БИОЛОГИЯ</a:t>
            </a:r>
            <a:r>
              <a:rPr lang="ru-RU" b="1" dirty="0" smtClean="0"/>
              <a:t> – наука о жизни.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 Название ее возникло из сочетания двух греческих слов: </a:t>
            </a:r>
            <a:r>
              <a:rPr lang="ru-RU" b="1" dirty="0" smtClean="0">
                <a:solidFill>
                  <a:srgbClr val="FF0000"/>
                </a:solidFill>
              </a:rPr>
              <a:t>БИОС</a:t>
            </a:r>
            <a:r>
              <a:rPr lang="ru-RU" b="1" dirty="0" smtClean="0"/>
              <a:t> – жизнь, </a:t>
            </a:r>
            <a:r>
              <a:rPr lang="ru-RU" b="1" dirty="0" smtClean="0">
                <a:solidFill>
                  <a:srgbClr val="FF0000"/>
                </a:solidFill>
              </a:rPr>
              <a:t>ЛОГОС</a:t>
            </a:r>
            <a:r>
              <a:rPr lang="ru-RU" b="1" dirty="0" smtClean="0"/>
              <a:t> – учение. </a:t>
            </a:r>
          </a:p>
          <a:p>
            <a:endParaRPr lang="ru-RU" b="1" dirty="0" smtClean="0"/>
          </a:p>
          <a:p>
            <a:r>
              <a:rPr lang="ru-RU" b="1" dirty="0" smtClean="0"/>
              <a:t>Эта наука изучает все живые организмы.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43834" y="5357826"/>
            <a:ext cx="1285868" cy="128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Термин «БИОЛОГИЯ»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1779 год – впервые употребил термин «биология» немецкий профессор анатомии </a:t>
            </a:r>
            <a:r>
              <a:rPr lang="ru-RU" dirty="0" err="1" smtClean="0"/>
              <a:t>Т.Руз</a:t>
            </a:r>
            <a:endParaRPr lang="ru-RU" dirty="0" smtClean="0"/>
          </a:p>
          <a:p>
            <a:r>
              <a:rPr lang="ru-RU" dirty="0" smtClean="0"/>
              <a:t>1800 год – использует немецкий анатом и физиолог Фридрих </a:t>
            </a:r>
            <a:r>
              <a:rPr lang="ru-RU" dirty="0" err="1" smtClean="0"/>
              <a:t>Бурдах</a:t>
            </a:r>
            <a:endParaRPr lang="ru-RU" dirty="0" smtClean="0"/>
          </a:p>
          <a:p>
            <a:r>
              <a:rPr lang="ru-RU" dirty="0" smtClean="0"/>
              <a:t>1802 год -  предложили термин для обозначения науки о живых организмах, немецкий ботаник и врач </a:t>
            </a:r>
            <a:r>
              <a:rPr lang="ru-RU" dirty="0" err="1" smtClean="0"/>
              <a:t>Готтфилд</a:t>
            </a:r>
            <a:r>
              <a:rPr lang="ru-RU" dirty="0" smtClean="0"/>
              <a:t> </a:t>
            </a:r>
            <a:r>
              <a:rPr lang="ru-RU" dirty="0" err="1" smtClean="0"/>
              <a:t>РейнхолдТревиранус</a:t>
            </a:r>
            <a:r>
              <a:rPr lang="ru-RU" dirty="0" smtClean="0"/>
              <a:t>  и Жан Батист Ламарк.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214554"/>
            <a:ext cx="3571900" cy="435771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spcBef>
                <a:spcPct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первой эволюционной теории</a:t>
            </a:r>
          </a:p>
          <a:p>
            <a:pPr>
              <a:spcBef>
                <a:spcPct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Профессор кафедры зоологии насекомых, червей и микроскопических животных в Музее естественной истории</a:t>
            </a:r>
          </a:p>
          <a:p>
            <a:pPr>
              <a:spcBef>
                <a:spcPct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Ввел термин </a:t>
            </a:r>
            <a:r>
              <a:rPr lang="ru-RU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«биология».</a:t>
            </a:r>
            <a:endParaRPr lang="ru-RU" dirty="0"/>
          </a:p>
        </p:txBody>
      </p:sp>
      <p:pic>
        <p:nvPicPr>
          <p:cNvPr id="4" name="Picture 1" descr="http://upload.wikimedia.org/wikipedia/commons/thumb/f/f0/Jean-baptiste_lamarck2.jpg/250px-Jean-baptiste_lamarck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357686" y="571480"/>
            <a:ext cx="4643470" cy="58579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571480"/>
            <a:ext cx="371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B0F0"/>
                </a:solidFill>
              </a:rPr>
              <a:t>ЖАН БАТИСТ ПЬЕР АНТУАН  де МОНЕ ЛАМАРК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00B0F0"/>
                </a:solidFill>
              </a:rPr>
              <a:t>(1744 – 1829)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Царства живых организмов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28" y="2428869"/>
          <a:ext cx="5643602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Файл:EscherichiaColi NIAID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14282" y="1500174"/>
            <a:ext cx="1698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сергей\Рабочий стол\Оля работа\всякая всячина\Фото\растения\княжик7а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42844" y="5143498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Documents and Settings\сергей\Рабочий стол\Оля работа\всякая всячина\Фото\птицы\селезни кряквы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500826" y="4839850"/>
            <a:ext cx="2428872" cy="182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Documents and Settings\сергей\Рабочий стол\Оля работа\белые грибы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500826" y="1428736"/>
            <a:ext cx="2428872" cy="182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Биология – наука </a:t>
            </a:r>
            <a:r>
              <a:rPr lang="en-US" dirty="0" smtClean="0"/>
              <a:t>XXI </a:t>
            </a:r>
            <a:r>
              <a:rPr lang="ru-RU" dirty="0" smtClean="0"/>
              <a:t>века?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554162"/>
            <a:ext cx="5286412" cy="494667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err="1" smtClean="0">
                <a:solidFill>
                  <a:srgbClr val="00B0F0"/>
                </a:solidFill>
              </a:rPr>
              <a:t>Нанотехноло́гия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dirty="0" smtClean="0"/>
              <a:t>— междисциплинарная область фундаментальной и прикладной науки и техники, имеющая дело с совокупностью теоретического обоснования, практических методов исследования, анализа и синтеза, а также методов производства и применения продуктов с заданной атомной структурой путём контролируемого манипулирования отдельными атомами и молекулами.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4143380"/>
            <a:ext cx="168729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1500174"/>
            <a:ext cx="219075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придумал </a:t>
            </a:r>
            <a:r>
              <a:rPr lang="ru-RU" dirty="0" err="1" smtClean="0"/>
              <a:t>нанотехнологии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554162"/>
            <a:ext cx="4348162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Мысль о применении микроскопических устройств в медицине впервые была высказана в 1959 году знаменитым американским физиком Ричардом Фейнманом в нашумевшей лекции «Там, внизу, много места». Он описал </a:t>
            </a:r>
            <a:r>
              <a:rPr lang="ru-RU" dirty="0" err="1" smtClean="0"/>
              <a:t>микроробота</a:t>
            </a:r>
            <a:r>
              <a:rPr lang="ru-RU" dirty="0" smtClean="0"/>
              <a:t>, который сможет проникать через сосуд в сердце и выполнять там операцию по исправлению клапана.</a:t>
            </a:r>
          </a:p>
          <a:p>
            <a:endParaRPr lang="ru-RU" dirty="0" smtClean="0"/>
          </a:p>
          <a:p>
            <a:r>
              <a:rPr lang="ru-RU" dirty="0" smtClean="0"/>
              <a:t>История </a:t>
            </a:r>
            <a:r>
              <a:rPr lang="ru-RU" dirty="0" err="1" smtClean="0"/>
              <a:t>нанотехнологий</a:t>
            </a:r>
            <a:r>
              <a:rPr lang="ru-RU" dirty="0" smtClean="0"/>
              <a:t>  насчитывает более 20 лет.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558270"/>
            <a:ext cx="4071966" cy="472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Нанотехнологии</a:t>
            </a:r>
            <a:r>
              <a:rPr lang="ru-RU" dirty="0" smtClean="0"/>
              <a:t> российской науки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357298"/>
            <a:ext cx="5205418" cy="535785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Чип – это маленькая пластинка, на поверхности которой размещены рецепторы к различным веществам – белкам, токсинам, аминокислотам и т.п. Достаточно капнуть на чип крошечную каплю плазмы, крови или другой биологической жидкости, как «родственные» молекулы прикрепятся к рецепторам. А потом прибор-анализатор считает информацию.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Биочипы</a:t>
            </a:r>
            <a:r>
              <a:rPr lang="ru-RU" dirty="0" smtClean="0"/>
              <a:t>, созданные в Институте молекулярной биологии им. Энгельгардта РАН под руководством академика Андрея Мирзабекова, уже умеют практически мгновенно выявлять возбудителей туберкулеза, ВИЧ, особо опасных инфекций, многие яды, антитела к раку и т.п.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643050"/>
            <a:ext cx="321471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428604"/>
            <a:ext cx="8072494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233</TotalTime>
  <Words>615</Words>
  <Application>Microsoft Office PowerPoint</Application>
  <PresentationFormat>Экран (4:3)</PresentationFormat>
  <Paragraphs>83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БИОЛОГИЯ ВВЕДЕНИЕ</vt:lpstr>
      <vt:lpstr>Что такое БИОЛОГИЯ?</vt:lpstr>
      <vt:lpstr>Термин «БИОЛОГИЯ»</vt:lpstr>
      <vt:lpstr>Слайд 4</vt:lpstr>
      <vt:lpstr>Царства живых организмов</vt:lpstr>
      <vt:lpstr>Биология – наука XXI века?</vt:lpstr>
      <vt:lpstr>Кто придумал нанотехнологии?</vt:lpstr>
      <vt:lpstr>Нанотехнологии российской науки</vt:lpstr>
      <vt:lpstr>Слайд 9</vt:lpstr>
      <vt:lpstr>Слайд 10</vt:lpstr>
      <vt:lpstr>Возможности безграничны!!!</vt:lpstr>
      <vt:lpstr>Слайд 12</vt:lpstr>
      <vt:lpstr>Слайд 13</vt:lpstr>
      <vt:lpstr>Слайд 14</vt:lpstr>
      <vt:lpstr>Биология  разделилась на большое количество  самостоятельных наук. </vt:lpstr>
      <vt:lpstr>БИОЛОГИЯ – КОМПЛЕКСНАЯ НАУКА</vt:lpstr>
      <vt:lpstr>Семья биологических наук - …….. </vt:lpstr>
      <vt:lpstr>БИОЛОГИЯ – КОМПЛЕКСНАЯ НАУКА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Нано технологии</dc:title>
  <dc:creator>Admin</dc:creator>
  <cp:lastModifiedBy>Admin</cp:lastModifiedBy>
  <cp:revision>27</cp:revision>
  <dcterms:created xsi:type="dcterms:W3CDTF">2012-07-24T05:57:57Z</dcterms:created>
  <dcterms:modified xsi:type="dcterms:W3CDTF">2014-01-05T21:04:21Z</dcterms:modified>
</cp:coreProperties>
</file>