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9966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04.01.2014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571472" y="285728"/>
            <a:ext cx="8229600" cy="1785950"/>
          </a:xfrm>
        </p:spPr>
        <p:txBody>
          <a:bodyPr>
            <a:normAutofit/>
          </a:bodyPr>
          <a:lstStyle/>
          <a:p>
            <a:r>
              <a:rPr lang="ru-RU" sz="3600" b="1" i="1" dirty="0" smtClean="0">
                <a:solidFill>
                  <a:srgbClr val="996633"/>
                </a:solidFill>
              </a:rPr>
              <a:t>Профилактика </a:t>
            </a:r>
            <a:r>
              <a:rPr lang="ru-RU" sz="3600" b="1" i="1" dirty="0" smtClean="0">
                <a:solidFill>
                  <a:srgbClr val="996633"/>
                </a:solidFill>
              </a:rPr>
              <a:t>вредных привычек.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3600" b="1" dirty="0" smtClean="0">
                <a:solidFill>
                  <a:srgbClr val="008000"/>
                </a:solidFill>
              </a:rPr>
              <a:t>Давайте жить! Давайте жизнью дорожить!</a:t>
            </a:r>
            <a:endParaRPr lang="ru-RU" b="1" dirty="0">
              <a:solidFill>
                <a:srgbClr val="008000"/>
              </a:solidFill>
            </a:endParaRPr>
          </a:p>
        </p:txBody>
      </p:sp>
      <p:pic>
        <p:nvPicPr>
          <p:cNvPr id="9" name="Picture 4" descr="%CB%E5%F2%ED%E8%E9%20%EB%E0%E3%E5%F0%FC%2003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2382970"/>
            <a:ext cx="3786214" cy="31643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Прямоугольник 11"/>
          <p:cNvSpPr/>
          <p:nvPr/>
        </p:nvSpPr>
        <p:spPr>
          <a:xfrm>
            <a:off x="1142976" y="5786454"/>
            <a:ext cx="721523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2000" b="1" dirty="0" smtClean="0">
                <a:solidFill>
                  <a:srgbClr val="996633"/>
                </a:solidFill>
              </a:rPr>
              <a:t>Подготовила и провела учитель биологии МБОУ </a:t>
            </a:r>
          </a:p>
          <a:p>
            <a:pPr>
              <a:buNone/>
            </a:pPr>
            <a:r>
              <a:rPr lang="ru-RU" sz="2000" b="1" dirty="0" smtClean="0">
                <a:solidFill>
                  <a:srgbClr val="996633"/>
                </a:solidFill>
              </a:rPr>
              <a:t>        « Городецкая СОШ» Кабанова Татьяна Леонидовна</a:t>
            </a:r>
            <a:endParaRPr lang="ru-RU" sz="2000" b="1" dirty="0">
              <a:solidFill>
                <a:srgbClr val="996633"/>
              </a:solidFill>
            </a:endParaRPr>
          </a:p>
        </p:txBody>
      </p:sp>
      <p:pic>
        <p:nvPicPr>
          <p:cNvPr id="13" name="Рисунок 12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14942" y="2357430"/>
            <a:ext cx="2857520" cy="3143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74638"/>
            <a:ext cx="8401080" cy="1868478"/>
          </a:xfrm>
        </p:spPr>
        <p:txBody>
          <a:bodyPr>
            <a:normAutofit fontScale="90000"/>
          </a:bodyPr>
          <a:lstStyle/>
          <a:p>
            <a:r>
              <a:rPr lang="ru-RU" sz="2700" i="1" dirty="0" smtClean="0"/>
              <a:t/>
            </a:r>
            <a:br>
              <a:rPr lang="ru-RU" sz="2700" i="1" dirty="0" smtClean="0"/>
            </a:br>
            <a:r>
              <a:rPr lang="ru-RU" sz="2700" i="1" dirty="0" smtClean="0"/>
              <a:t/>
            </a:r>
            <a:br>
              <a:rPr lang="ru-RU" sz="2700" i="1" dirty="0" smtClean="0"/>
            </a:br>
            <a:r>
              <a:rPr lang="ru-RU" sz="2700" i="1" dirty="0" smtClean="0"/>
              <a:t/>
            </a:r>
            <a:br>
              <a:rPr lang="ru-RU" sz="2700" i="1" dirty="0" smtClean="0"/>
            </a:br>
            <a:r>
              <a:rPr lang="ru-RU" sz="2700" i="1" dirty="0" smtClean="0"/>
              <a:t/>
            </a:r>
            <a:br>
              <a:rPr lang="ru-RU" sz="2700" i="1" dirty="0" smtClean="0"/>
            </a:br>
            <a:r>
              <a:rPr lang="ru-RU" sz="2700" i="1" dirty="0" smtClean="0"/>
              <a:t/>
            </a:r>
            <a:br>
              <a:rPr lang="ru-RU" sz="2700" i="1" dirty="0" smtClean="0"/>
            </a:br>
            <a:r>
              <a:rPr lang="ru-RU" sz="2700" i="1" dirty="0" smtClean="0"/>
              <a:t/>
            </a:r>
            <a:br>
              <a:rPr lang="ru-RU" sz="2700" i="1" dirty="0" smtClean="0"/>
            </a:br>
            <a:r>
              <a:rPr lang="ru-RU" sz="2700" i="1" dirty="0" smtClean="0"/>
              <a:t/>
            </a:r>
            <a:br>
              <a:rPr lang="ru-RU" sz="2700" i="1" dirty="0" smtClean="0"/>
            </a:br>
            <a:r>
              <a:rPr lang="ru-RU" sz="2700" i="1" dirty="0" smtClean="0"/>
              <a:t/>
            </a:r>
            <a:br>
              <a:rPr lang="ru-RU" sz="2700" i="1" dirty="0" smtClean="0"/>
            </a:br>
            <a:r>
              <a:rPr lang="ru-RU" sz="2700" i="1" dirty="0" smtClean="0"/>
              <a:t/>
            </a:r>
            <a:br>
              <a:rPr lang="ru-RU" sz="2700" i="1" dirty="0" smtClean="0"/>
            </a:br>
            <a:r>
              <a:rPr lang="ru-RU" sz="2700" b="1" i="1" dirty="0" smtClean="0"/>
              <a:t>Здоровье</a:t>
            </a:r>
            <a:r>
              <a:rPr lang="ru-RU" sz="2700" b="1" dirty="0" smtClean="0"/>
              <a:t> </a:t>
            </a:r>
            <a:r>
              <a:rPr lang="ru-RU" sz="2700" dirty="0" smtClean="0"/>
              <a:t>- это состояние полного физического, душевного и социального благополучия, сопровождаемое фактическим отсутствием болезней и индивидуально </a:t>
            </a:r>
            <a:r>
              <a:rPr lang="ru-RU" sz="2700" dirty="0" err="1" smtClean="0"/>
              <a:t>фрустирующих</a:t>
            </a:r>
            <a:r>
              <a:rPr lang="ru-RU" sz="2700" dirty="0" smtClean="0"/>
              <a:t> (выводящих из состояния внутреннего спокойствия) недостатков</a:t>
            </a:r>
            <a:r>
              <a:rPr lang="ru-RU" sz="2700" dirty="0" smtClean="0"/>
              <a:t>.</a:t>
            </a:r>
            <a:br>
              <a:rPr lang="ru-RU" sz="2700" dirty="0" smtClean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3100" b="1" i="1" dirty="0" smtClean="0"/>
              <a:t>Быть </a:t>
            </a:r>
            <a:r>
              <a:rPr lang="ru-RU" sz="3100" b="1" i="1" dirty="0" smtClean="0"/>
              <a:t>здоровым</a:t>
            </a:r>
            <a:r>
              <a:rPr lang="ru-RU" sz="3100" b="1" dirty="0" smtClean="0"/>
              <a:t> </a:t>
            </a:r>
            <a:r>
              <a:rPr lang="ru-RU" sz="3100" dirty="0" smtClean="0"/>
              <a:t>- значит не иметь проблем с самочувствием, быть физически и духовно полноценным человеком.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Picture 9" descr="J023206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3922462"/>
            <a:ext cx="2428892" cy="221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6" descr="J023305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14876" y="4071942"/>
            <a:ext cx="2714625" cy="1960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571472" y="285728"/>
            <a:ext cx="8001056" cy="1470025"/>
          </a:xfrm>
        </p:spPr>
        <p:txBody>
          <a:bodyPr>
            <a:normAutofit fontScale="90000"/>
          </a:bodyPr>
          <a:lstStyle/>
          <a:p>
            <a:pPr algn="l"/>
            <a:r>
              <a:rPr lang="ru-RU" sz="3600" b="1" dirty="0" smtClean="0"/>
              <a:t>Сохранению </a:t>
            </a:r>
            <a:r>
              <a:rPr lang="ru-RU" sz="3600" b="1" dirty="0" smtClean="0"/>
              <a:t>и укреплению </a:t>
            </a:r>
            <a:r>
              <a:rPr lang="ru-RU" sz="3600" b="1" dirty="0" smtClean="0"/>
              <a:t>здоровья способствует 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500034" y="1357298"/>
            <a:ext cx="7858180" cy="5072098"/>
          </a:xfrm>
        </p:spPr>
        <p:txBody>
          <a:bodyPr/>
          <a:lstStyle/>
          <a:p>
            <a:pPr algn="l">
              <a:buFont typeface="Arial" pitchFamily="34" charset="0"/>
              <a:buChar char="•"/>
            </a:pPr>
            <a:r>
              <a:rPr lang="ru-RU" dirty="0" smtClean="0">
                <a:solidFill>
                  <a:schemeClr val="tx1"/>
                </a:solidFill>
              </a:rPr>
              <a:t>правильное питание</a:t>
            </a:r>
          </a:p>
          <a:p>
            <a:pPr algn="l">
              <a:buFont typeface="Arial" pitchFamily="34" charset="0"/>
              <a:buChar char="•"/>
            </a:pPr>
            <a:r>
              <a:rPr lang="ru-RU" dirty="0" smtClean="0">
                <a:solidFill>
                  <a:schemeClr val="tx1"/>
                </a:solidFill>
              </a:rPr>
              <a:t>соблюдение </a:t>
            </a:r>
            <a:r>
              <a:rPr lang="ru-RU" dirty="0" smtClean="0">
                <a:solidFill>
                  <a:schemeClr val="tx1"/>
                </a:solidFill>
              </a:rPr>
              <a:t>режима</a:t>
            </a:r>
          </a:p>
          <a:p>
            <a:pPr algn="l">
              <a:buFont typeface="Arial" pitchFamily="34" charset="0"/>
              <a:buChar char="•"/>
            </a:pPr>
            <a:r>
              <a:rPr lang="ru-RU" dirty="0" smtClean="0">
                <a:solidFill>
                  <a:schemeClr val="tx1"/>
                </a:solidFill>
              </a:rPr>
              <a:t>психическая и эмоциональная </a:t>
            </a:r>
            <a:r>
              <a:rPr lang="ru-RU" dirty="0" smtClean="0">
                <a:solidFill>
                  <a:schemeClr val="tx1"/>
                </a:solidFill>
              </a:rPr>
              <a:t>устойчивость</a:t>
            </a:r>
            <a:endParaRPr lang="ru-RU" dirty="0" smtClean="0">
              <a:solidFill>
                <a:schemeClr val="tx1"/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ru-RU" dirty="0" smtClean="0">
                <a:solidFill>
                  <a:schemeClr val="tx1"/>
                </a:solidFill>
              </a:rPr>
              <a:t>оптимальный уровень двигательной активности</a:t>
            </a:r>
          </a:p>
          <a:p>
            <a:pPr algn="l">
              <a:buFont typeface="Arial" pitchFamily="34" charset="0"/>
              <a:buChar char="•"/>
            </a:pPr>
            <a:r>
              <a:rPr lang="ru-RU" dirty="0" smtClean="0">
                <a:solidFill>
                  <a:schemeClr val="tx1"/>
                </a:solidFill>
              </a:rPr>
              <a:t>личная </a:t>
            </a:r>
            <a:r>
              <a:rPr lang="ru-RU" dirty="0" smtClean="0">
                <a:solidFill>
                  <a:schemeClr val="tx1"/>
                </a:solidFill>
              </a:rPr>
              <a:t>гигиена</a:t>
            </a:r>
          </a:p>
          <a:p>
            <a:pPr algn="l">
              <a:buFont typeface="Arial" pitchFamily="34" charset="0"/>
              <a:buChar char="•"/>
            </a:pPr>
            <a:r>
              <a:rPr lang="ru-RU" dirty="0" smtClean="0">
                <a:solidFill>
                  <a:schemeClr val="tx1"/>
                </a:solidFill>
              </a:rPr>
              <a:t>отказ от </a:t>
            </a:r>
            <a:r>
              <a:rPr lang="ru-RU" dirty="0" err="1" smtClean="0">
                <a:solidFill>
                  <a:schemeClr val="tx1"/>
                </a:solidFill>
              </a:rPr>
              <a:t>саморазрушающего</a:t>
            </a:r>
            <a:r>
              <a:rPr lang="ru-RU" dirty="0" smtClean="0">
                <a:solidFill>
                  <a:schemeClr val="tx1"/>
                </a:solidFill>
              </a:rPr>
              <a:t> поведения</a:t>
            </a:r>
          </a:p>
          <a:p>
            <a:pPr algn="l"/>
            <a:endParaRPr lang="ru-RU" dirty="0" smtClean="0"/>
          </a:p>
          <a:p>
            <a:pPr algn="l"/>
            <a:endParaRPr lang="ru-RU" dirty="0"/>
          </a:p>
        </p:txBody>
      </p:sp>
      <p:pic>
        <p:nvPicPr>
          <p:cNvPr id="6" name="Picture 4" descr="J023304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72198" y="1000108"/>
            <a:ext cx="2628900" cy="2278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99" name="Object 3"/>
          <p:cNvGraphicFramePr>
            <a:graphicFrameLocks noChangeAspect="1"/>
          </p:cNvGraphicFramePr>
          <p:nvPr/>
        </p:nvGraphicFramePr>
        <p:xfrm>
          <a:off x="-69149" y="785794"/>
          <a:ext cx="9213149" cy="1878007"/>
        </p:xfrm>
        <a:graphic>
          <a:graphicData uri="http://schemas.openxmlformats.org/presentationml/2006/ole">
            <p:oleObj spid="_x0000_s4099" name="MS Org Chart" r:id="rId3" imgW="7772400" imgH="1301400" progId="OrgPlusWOPX.4">
              <p:embed followColorScheme="full"/>
            </p:oleObj>
          </a:graphicData>
        </a:graphic>
      </p:graphicFrame>
      <p:pic>
        <p:nvPicPr>
          <p:cNvPr id="4100" name="Picture 15" descr="40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5721" y="3214686"/>
            <a:ext cx="2622646" cy="18065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603.jp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072198" y="4676234"/>
            <a:ext cx="2428892" cy="17718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" descr="C:\Documents and Settings\Администратор\Мои документы\Мои рисунки\-IMAGES-\NICE\FOOD\PG1FO008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214678" y="3929066"/>
            <a:ext cx="2568575" cy="171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-79653"/>
            <a:ext cx="8786842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dirty="0" smtClean="0"/>
              <a:t>            </a:t>
            </a:r>
            <a:r>
              <a:rPr lang="ru-RU" sz="3200" b="1" dirty="0" smtClean="0"/>
              <a:t>Влияние </a:t>
            </a:r>
            <a:r>
              <a:rPr lang="ru-RU" sz="3200" b="1" dirty="0" smtClean="0"/>
              <a:t>курения.</a:t>
            </a:r>
            <a:endParaRPr lang="ru-RU" b="1" dirty="0" smtClean="0"/>
          </a:p>
          <a:p>
            <a:r>
              <a:rPr lang="ru-RU" b="1" dirty="0" smtClean="0"/>
              <a:t>Курение </a:t>
            </a:r>
            <a:r>
              <a:rPr lang="ru-RU" dirty="0" smtClean="0"/>
              <a:t>– частая причина всех </a:t>
            </a:r>
            <a:r>
              <a:rPr lang="ru-RU" dirty="0" err="1" smtClean="0"/>
              <a:t>сердечно-сосудистых</a:t>
            </a:r>
            <a:r>
              <a:rPr lang="ru-RU" dirty="0" smtClean="0"/>
              <a:t> болезней сердца, которые включают атеросклероз, ишемические болезни </a:t>
            </a:r>
            <a:r>
              <a:rPr lang="ru-RU" dirty="0" err="1" smtClean="0"/>
              <a:t>сердца,различного</a:t>
            </a:r>
            <a:r>
              <a:rPr lang="ru-RU" dirty="0" smtClean="0"/>
              <a:t> рода аритмии, периферические сосудистые заболевания, высокое кровяное давление, высокие уровни холестерина и аневризмы аорты. </a:t>
            </a:r>
            <a:endParaRPr lang="ru-RU" dirty="0"/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71604" y="1837397"/>
            <a:ext cx="5286412" cy="49170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8929718" cy="2092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dirty="0" smtClean="0"/>
              <a:t>         </a:t>
            </a:r>
            <a:r>
              <a:rPr lang="ru-RU" sz="3200" b="1" dirty="0" smtClean="0"/>
              <a:t>Влияние </a:t>
            </a:r>
            <a:r>
              <a:rPr lang="ru-RU" sz="3200" b="1" dirty="0" smtClean="0"/>
              <a:t>алкоголя.</a:t>
            </a:r>
            <a:endParaRPr lang="ru-RU" sz="4000" b="1" dirty="0" smtClean="0"/>
          </a:p>
          <a:p>
            <a:r>
              <a:rPr lang="ru-RU" dirty="0" smtClean="0"/>
              <a:t> Хроническое злоупотребление алкоголем является причиной </a:t>
            </a:r>
            <a:r>
              <a:rPr lang="ru-RU" dirty="0" err="1" smtClean="0"/>
              <a:t>кардиомиопатии</a:t>
            </a:r>
            <a:r>
              <a:rPr lang="ru-RU" dirty="0" smtClean="0"/>
              <a:t>. Алкогольная </a:t>
            </a:r>
            <a:r>
              <a:rPr lang="ru-RU" dirty="0" err="1" smtClean="0"/>
              <a:t>кардиомиопатия</a:t>
            </a:r>
            <a:r>
              <a:rPr lang="ru-RU" dirty="0" smtClean="0"/>
              <a:t> чаще встречается у мужчин. Симптомы заболевания обычно проявляются при злоупотреблении алкоголем на протяжении более 10 лет. Распространенным первичным клиническим признаком является одышка, часто совпадающая с симптомами сердечной недостаточности. 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0100" y="2214554"/>
            <a:ext cx="6326181" cy="4214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2844" y="0"/>
            <a:ext cx="4572032" cy="69249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 smtClean="0"/>
              <a:t>           </a:t>
            </a:r>
            <a:r>
              <a:rPr lang="ru-RU" sz="2400" b="1" dirty="0" smtClean="0"/>
              <a:t>Влияние наркотиков на сердечнососудистую систему</a:t>
            </a:r>
            <a:r>
              <a:rPr lang="ru-RU" sz="2400" b="1" dirty="0" smtClean="0"/>
              <a:t>.</a:t>
            </a:r>
            <a:endParaRPr lang="ru-RU" dirty="0" smtClean="0"/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Значение сердца и сосудов всем хорошо известно. Эти органы обеспечивают доставку в ткани всех необходимых им веществ и удаление из тканей «отходов». Наркотики способствуют угнетению сосудодвигательного центра, а вследствие этого снижению кровяного давления и замедлению пульса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По этой причине в организме наркомана всегда возникает снижение функций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сердечно-сосудистой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системы, уменьшается снабжение клеток необходимыми им веществами, а также «очистка» клеток и тканей. Функции всех клеток слабеют, они и весь организм дряхлеют, как в глубокой старости. Наркоман уже не может развить достаточно больших усилий, справляться с привычным объемом работы. Старческие изменения в юном возрасте никак не добавляют радостей в жизни.</a:t>
            </a:r>
          </a:p>
          <a:p>
            <a:endParaRPr lang="ru-RU" dirty="0" smtClean="0"/>
          </a:p>
          <a:p>
            <a:endParaRPr lang="ru-RU" dirty="0" smtClean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57752" y="857232"/>
            <a:ext cx="3714776" cy="371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28794" y="571480"/>
            <a:ext cx="4572000" cy="483209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800" b="1" dirty="0" smtClean="0">
                <a:solidFill>
                  <a:srgbClr val="008000"/>
                </a:solidFill>
                <a:latin typeface="Franklin Gothic Book" pitchFamily="34" charset="0"/>
              </a:rPr>
              <a:t>Человек рождается на свет</a:t>
            </a:r>
            <a:br>
              <a:rPr lang="ru-RU" sz="2800" b="1" dirty="0" smtClean="0">
                <a:solidFill>
                  <a:srgbClr val="008000"/>
                </a:solidFill>
                <a:latin typeface="Franklin Gothic Book" pitchFamily="34" charset="0"/>
              </a:rPr>
            </a:br>
            <a:r>
              <a:rPr lang="ru-RU" sz="2800" b="1" dirty="0" smtClean="0">
                <a:solidFill>
                  <a:srgbClr val="008000"/>
                </a:solidFill>
                <a:latin typeface="Franklin Gothic Book" pitchFamily="34" charset="0"/>
              </a:rPr>
              <a:t>	Чтоб творить, дерзать – и не иначе</a:t>
            </a:r>
            <a:br>
              <a:rPr lang="ru-RU" sz="2800" b="1" dirty="0" smtClean="0">
                <a:solidFill>
                  <a:srgbClr val="008000"/>
                </a:solidFill>
                <a:latin typeface="Franklin Gothic Book" pitchFamily="34" charset="0"/>
              </a:rPr>
            </a:br>
            <a:r>
              <a:rPr lang="ru-RU" sz="2800" b="1" dirty="0" smtClean="0">
                <a:solidFill>
                  <a:srgbClr val="008000"/>
                </a:solidFill>
                <a:latin typeface="Franklin Gothic Book" pitchFamily="34" charset="0"/>
              </a:rPr>
              <a:t>	Чтоб оставить в жизни добрый след</a:t>
            </a:r>
            <a:br>
              <a:rPr lang="ru-RU" sz="2800" b="1" dirty="0" smtClean="0">
                <a:solidFill>
                  <a:srgbClr val="008000"/>
                </a:solidFill>
                <a:latin typeface="Franklin Gothic Book" pitchFamily="34" charset="0"/>
              </a:rPr>
            </a:br>
            <a:r>
              <a:rPr lang="ru-RU" sz="2800" b="1" dirty="0" smtClean="0">
                <a:solidFill>
                  <a:srgbClr val="008000"/>
                </a:solidFill>
                <a:latin typeface="Franklin Gothic Book" pitchFamily="34" charset="0"/>
              </a:rPr>
              <a:t>	И решить все трудные задачи.</a:t>
            </a:r>
            <a:br>
              <a:rPr lang="ru-RU" sz="2800" b="1" dirty="0" smtClean="0">
                <a:solidFill>
                  <a:srgbClr val="008000"/>
                </a:solidFill>
                <a:latin typeface="Franklin Gothic Book" pitchFamily="34" charset="0"/>
              </a:rPr>
            </a:br>
            <a:r>
              <a:rPr lang="ru-RU" sz="2800" b="1" dirty="0" smtClean="0">
                <a:solidFill>
                  <a:srgbClr val="008000"/>
                </a:solidFill>
                <a:latin typeface="Franklin Gothic Book" pitchFamily="34" charset="0"/>
              </a:rPr>
              <a:t>	Человек рождается на свет</a:t>
            </a:r>
            <a:br>
              <a:rPr lang="ru-RU" sz="2800" b="1" dirty="0" smtClean="0">
                <a:solidFill>
                  <a:srgbClr val="008000"/>
                </a:solidFill>
                <a:latin typeface="Franklin Gothic Book" pitchFamily="34" charset="0"/>
              </a:rPr>
            </a:br>
            <a:r>
              <a:rPr lang="ru-RU" sz="2800" b="1" dirty="0" smtClean="0">
                <a:solidFill>
                  <a:srgbClr val="008000"/>
                </a:solidFill>
                <a:latin typeface="Franklin Gothic Book" pitchFamily="34" charset="0"/>
              </a:rPr>
              <a:t>	Для чего? Ищите свой ответ.</a:t>
            </a:r>
            <a:endParaRPr lang="ru-RU" b="1" dirty="0">
              <a:solidFill>
                <a:srgbClr val="008000"/>
              </a:solidFill>
              <a:latin typeface="Franklin Gothic Book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252</Words>
  <PresentationFormat>Экран (4:3)</PresentationFormat>
  <Paragraphs>19</Paragraphs>
  <Slides>8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0" baseType="lpstr">
      <vt:lpstr>Тема Office</vt:lpstr>
      <vt:lpstr>MS Organization Chart 2.0</vt:lpstr>
      <vt:lpstr>Профилактика вредных привычек. Давайте жить! Давайте жизнью дорожить!</vt:lpstr>
      <vt:lpstr>         Здоровье - это состояние полного физического, душевного и социального благополучия, сопровождаемое фактическим отсутствием болезней и индивидуально фрустирующих (выводящих из состояния внутреннего спокойствия) недостатков.  Быть здоровым - значит не иметь проблем с самочувствием, быть физически и духовно полноценным человеком.   </vt:lpstr>
      <vt:lpstr>Сохранению и укреплению здоровья способствует : 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Профилактика  вредных привычек у детей. </dc:title>
  <cp:lastModifiedBy>iTs</cp:lastModifiedBy>
  <cp:revision>4</cp:revision>
  <dcterms:modified xsi:type="dcterms:W3CDTF">2014-01-04T14:07:47Z</dcterms:modified>
</cp:coreProperties>
</file>