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9" r:id="rId2"/>
    <p:sldId id="256" r:id="rId3"/>
    <p:sldId id="260" r:id="rId4"/>
    <p:sldId id="264" r:id="rId5"/>
    <p:sldId id="265" r:id="rId6"/>
    <p:sldId id="266" r:id="rId7"/>
    <p:sldId id="270" r:id="rId8"/>
    <p:sldId id="271" r:id="rId9"/>
    <p:sldId id="272" r:id="rId10"/>
    <p:sldId id="269" r:id="rId11"/>
    <p:sldId id="267" r:id="rId12"/>
    <p:sldId id="275" r:id="rId13"/>
    <p:sldId id="273" r:id="rId14"/>
    <p:sldId id="280" r:id="rId15"/>
    <p:sldId id="258" r:id="rId16"/>
    <p:sldId id="274" r:id="rId17"/>
    <p:sldId id="276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94660"/>
  </p:normalViewPr>
  <p:slideViewPr>
    <p:cSldViewPr>
      <p:cViewPr varScale="1">
        <p:scale>
          <a:sx n="106" d="100"/>
          <a:sy n="106" d="100"/>
        </p:scale>
        <p:origin x="-102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7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4C285-ECA1-40D0-9F2A-2EAEE2CF87CB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F3CB9-1C6E-442D-B70E-A3C2F45E80B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AFC6D-A488-4C5C-BF24-D976D6440883}" type="datetimeFigureOut">
              <a:rPr lang="ru-RU" smtClean="0"/>
              <a:pPr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9F48C-6732-4501-AFDF-F3283A9EC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1%80%D0%BE%D0%B3%D1%80%D0%B5%D1%81%D1%81" TargetMode="External"/><Relationship Id="rId7" Type="http://schemas.openxmlformats.org/officeDocument/2006/relationships/slide" Target="slide6.xml"/><Relationship Id="rId2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E%D1%80%D0%B3%D0%B0%D0%BD%D0%B8%D0%B7%D0%BC" TargetMode="External"/><Relationship Id="rId5" Type="http://schemas.openxmlformats.org/officeDocument/2006/relationships/hyperlink" Target="http://ru.wikipedia.org/wiki/%D0%A3%D1%80%D0%BE%D0%B2%D0%BD%D0%B8_%D0%BE%D1%80%D0%B3%D0%B0%D0%BD%D0%B8%D0%B7%D0%B0%D1%86%D0%B8%D0%B8_%D0%B6%D0%B8%D0%B7%D0%BD%D0%B8" TargetMode="External"/><Relationship Id="rId4" Type="http://schemas.openxmlformats.org/officeDocument/2006/relationships/hyperlink" Target="http://ru.wikipedia.org/wiki/%D0%AD%D0%B2%D0%BE%D0%BB%D1%8E%D1%86%D0%B8%D1%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4%D0%B0%D0%BF%D1%82%D0%B0%D1%86%D0%B8%D1%8F_(%D0%B1%D0%B8%D0%BE%D0%BB%D0%BE%D0%B3%D0%B8%D1%8F)" TargetMode="External"/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hyperlink" Target="http://ru.wikipedia.org/wiki/%D0%AD%D0%B2%D0%BE%D0%BB%D1%8E%D1%86%D0%B8%D1%8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1%D0%B8%D0%BE%D0%BB%D0%BE%D0%B3%D0%B8%D1%87%D0%B5%D1%81%D0%BA%D0%B8%D0%B9_%D0%BF%D1%80%D0%BE%D0%B3%D1%80%D0%B5%D1%81%D1%81&amp;action=edit&amp;redlink=1" TargetMode="External"/><Relationship Id="rId2" Type="http://schemas.openxmlformats.org/officeDocument/2006/relationships/hyperlink" Target="http://ru.wikipedia.org/wiki/%D0%A1%D0%B5%D0%B2%D0%B5%D1%80%D1%86%D0%BE%D0%B2,_%D0%90%D0%BB%D0%B5%D0%BA%D1%81%D0%B5%D0%B9_%D0%9D%D0%B8%D0%BA%D0%BE%D0%BB%D0%B0%D0%B5%D0%B2%D0%B8%D1%87" TargetMode="Externa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Эволюционное учение – это философия биологии, путеводная звезда биолога, «когда, отрывая свой взгляд от ближайших узких задач своего ежедневного  труда, он пожелает окинуть взором всю совокупность биологического целого»</a:t>
            </a:r>
            <a:br>
              <a:rPr lang="ru-RU" sz="3200" b="1" i="1" dirty="0" smtClean="0"/>
            </a:br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/>
              <a:t>К.А.Тимирязев</a:t>
            </a:r>
            <a:br>
              <a:rPr lang="ru-RU" sz="3600" b="1" i="1" dirty="0" smtClean="0"/>
            </a:br>
            <a:r>
              <a:rPr lang="ru-RU" sz="3600" b="1" i="1" dirty="0" smtClean="0"/>
              <a:t>                                     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Соотношение направлений эволюции</a:t>
            </a:r>
            <a:endParaRPr lang="ru-RU" b="1" i="1" dirty="0"/>
          </a:p>
        </p:txBody>
      </p:sp>
      <p:pic>
        <p:nvPicPr>
          <p:cNvPr id="4098" name="Picture 2" descr="C:\Users\user\Desktop\схема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179512" y="6453336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260648"/>
            <a:ext cx="46805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1"/>
                </a:solidFill>
              </a:rPr>
              <a:t>  Задание 2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Выполнить </a:t>
            </a:r>
            <a:r>
              <a:rPr lang="ru-RU" dirty="0" smtClean="0"/>
              <a:t>лабораторную работу (лист2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i="1" dirty="0" smtClean="0"/>
              <a:t>«Идиоадаптации у животных и растений»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Цель:</a:t>
            </a:r>
            <a:r>
              <a:rPr lang="ru-RU" sz="3200" dirty="0" smtClean="0"/>
              <a:t> </a:t>
            </a:r>
            <a:r>
              <a:rPr lang="ru-RU" sz="3200" i="1" dirty="0" smtClean="0"/>
              <a:t>выявить идиоадаптации у организмов и объяснить их значение</a:t>
            </a:r>
            <a:endParaRPr lang="ru-RU" sz="3200" i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1152127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1 вариант</a:t>
            </a:r>
          </a:p>
          <a:p>
            <a:pPr algn="ctr"/>
            <a:r>
              <a:rPr lang="ru-RU" sz="2800" dirty="0" smtClean="0"/>
              <a:t>на примере пингвинов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45025" y="1772817"/>
            <a:ext cx="4041775" cy="108012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2 вариант</a:t>
            </a:r>
          </a:p>
          <a:p>
            <a:pPr algn="ctr"/>
            <a:r>
              <a:rPr lang="ru-RU" sz="2800" dirty="0" smtClean="0"/>
              <a:t> на примере одуванчика</a:t>
            </a:r>
            <a:endParaRPr lang="ru-RU" sz="2800" dirty="0"/>
          </a:p>
        </p:txBody>
      </p:sp>
      <p:pic>
        <p:nvPicPr>
          <p:cNvPr id="1026" name="Picture 2" descr="C:\Users\user\Desktop\пингви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140968"/>
            <a:ext cx="4392488" cy="2952328"/>
          </a:xfrm>
          <a:prstGeom prst="rect">
            <a:avLst/>
          </a:prstGeom>
          <a:noFill/>
        </p:spPr>
      </p:pic>
      <p:pic>
        <p:nvPicPr>
          <p:cNvPr id="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12976"/>
            <a:ext cx="374441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Задание </a:t>
            </a:r>
            <a:r>
              <a:rPr lang="en-US" dirty="0" smtClean="0">
                <a:solidFill>
                  <a:schemeClr val="accent1"/>
                </a:solidFill>
              </a:rPr>
              <a:t>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507288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/>
              <a:t>Проставьте против каждого пункта буквенное обозначение соответствующего направления эволюции:</a:t>
            </a:r>
          </a:p>
          <a:p>
            <a:pPr>
              <a:buNone/>
            </a:pPr>
            <a:r>
              <a:rPr lang="ru-RU" sz="2400" b="1" i="1" dirty="0" smtClean="0"/>
              <a:t>А – ароморфоз  И – идиоадаптация  Д – дегенерация </a:t>
            </a:r>
            <a:r>
              <a:rPr lang="ru-RU" sz="2400" i="1" dirty="0" smtClean="0"/>
              <a:t>(лист 4)</a:t>
            </a:r>
          </a:p>
          <a:p>
            <a:pPr>
              <a:buNone/>
            </a:pPr>
            <a:r>
              <a:rPr lang="ru-RU" sz="2400" i="1" dirty="0" smtClean="0"/>
              <a:t>1. Возникновение </a:t>
            </a:r>
            <a:r>
              <a:rPr lang="ru-RU" sz="2400" i="1" dirty="0" err="1" smtClean="0"/>
              <a:t>многоклеточности</a:t>
            </a:r>
            <a:endParaRPr lang="ru-RU" sz="2400" i="1" dirty="0" smtClean="0"/>
          </a:p>
          <a:p>
            <a:pPr>
              <a:buNone/>
            </a:pPr>
            <a:r>
              <a:rPr lang="ru-RU" sz="2400" i="1" dirty="0" smtClean="0"/>
              <a:t>2. Возникновение фотосинтеза</a:t>
            </a:r>
          </a:p>
          <a:p>
            <a:pPr>
              <a:buNone/>
            </a:pPr>
            <a:r>
              <a:rPr lang="ru-RU" sz="2400" i="1" dirty="0" smtClean="0"/>
              <a:t>3.Образование пятипалых конечностей </a:t>
            </a:r>
          </a:p>
          <a:p>
            <a:pPr>
              <a:buNone/>
            </a:pPr>
            <a:r>
              <a:rPr lang="ru-RU" sz="2400" i="1" dirty="0" smtClean="0"/>
              <a:t>4. Образование ластов</a:t>
            </a:r>
          </a:p>
          <a:p>
            <a:pPr>
              <a:buNone/>
            </a:pPr>
            <a:r>
              <a:rPr lang="ru-RU" sz="2400" i="1" dirty="0" smtClean="0"/>
              <a:t>5. Образование у земноводных </a:t>
            </a:r>
            <a:r>
              <a:rPr lang="ru-RU" sz="2400" i="1" dirty="0" err="1" smtClean="0"/>
              <a:t>трехкамерного</a:t>
            </a:r>
            <a:r>
              <a:rPr lang="ru-RU" sz="2400" i="1" dirty="0" smtClean="0"/>
              <a:t> сердца</a:t>
            </a:r>
          </a:p>
          <a:p>
            <a:pPr>
              <a:buNone/>
            </a:pPr>
            <a:r>
              <a:rPr lang="ru-RU" sz="2400" i="1" dirty="0" smtClean="0"/>
              <a:t>6. Утрата четырех пальцев из пяти (у лошади)</a:t>
            </a:r>
          </a:p>
          <a:p>
            <a:pPr>
              <a:buNone/>
            </a:pPr>
            <a:r>
              <a:rPr lang="ru-RU" sz="2400" i="1" dirty="0" smtClean="0"/>
              <a:t>7. Удлинение шеи у жирафа</a:t>
            </a:r>
          </a:p>
          <a:p>
            <a:pPr>
              <a:buNone/>
            </a:pPr>
            <a:r>
              <a:rPr lang="ru-RU" sz="2400" i="1" dirty="0" smtClean="0"/>
              <a:t>8. Утрата органов кровообращения и пищеварения( у цепня)</a:t>
            </a:r>
          </a:p>
          <a:p>
            <a:pPr>
              <a:buNone/>
            </a:pPr>
            <a:r>
              <a:rPr lang="ru-RU" sz="2400" i="1" dirty="0" smtClean="0"/>
              <a:t>9. Возникновение </a:t>
            </a:r>
            <a:r>
              <a:rPr lang="ru-RU" sz="2400" i="1" dirty="0" err="1" smtClean="0"/>
              <a:t>теплокровности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Задание 4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294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Прочитать текст (лист 5) </a:t>
            </a:r>
          </a:p>
          <a:p>
            <a:pPr marL="514350" indent="-514350">
              <a:buAutoNum type="arabicPeriod"/>
            </a:pPr>
            <a:r>
              <a:rPr lang="ru-RU" dirty="0" smtClean="0"/>
              <a:t>Установить взаимосвязь главных направлений эволюции с ее движущими силами </a:t>
            </a:r>
          </a:p>
          <a:p>
            <a:pPr marL="514350" indent="-514350">
              <a:buAutoNum type="arabicPeriod"/>
            </a:pPr>
            <a:r>
              <a:rPr lang="ru-RU" dirty="0" smtClean="0"/>
              <a:t>Сделать вывод о роли направлений эволюции в развитии живой природы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3131840" y="2708920"/>
            <a:ext cx="11521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Борьба</a:t>
            </a:r>
            <a:endParaRPr lang="en-US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 за существование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1412776"/>
            <a:ext cx="8352928" cy="1079500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Логическая структура дарвинизма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2420888"/>
            <a:ext cx="2448272" cy="3240360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  </a:t>
            </a:r>
            <a:r>
              <a:rPr lang="ru-RU" sz="2900" b="1" dirty="0" smtClean="0"/>
              <a:t>Наследственность</a:t>
            </a:r>
          </a:p>
          <a:p>
            <a:endParaRPr lang="ru-RU" sz="2900" dirty="0"/>
          </a:p>
          <a:p>
            <a:pPr>
              <a:buFont typeface="Wingdings" pitchFamily="2" charset="2"/>
              <a:buChar char="Ø"/>
            </a:pPr>
            <a:r>
              <a:rPr lang="ru-RU" sz="2900" b="1" dirty="0" smtClean="0"/>
              <a:t>Изменчивость</a:t>
            </a:r>
          </a:p>
          <a:p>
            <a:pPr>
              <a:buFont typeface="Wingdings" pitchFamily="2" charset="2"/>
              <a:buChar char="Ø"/>
            </a:pPr>
            <a:r>
              <a:rPr lang="ru-RU" sz="2900" b="1" dirty="0" smtClean="0"/>
              <a:t>Способность к неограниченному размножению в геометрической прогрессии</a:t>
            </a:r>
          </a:p>
          <a:p>
            <a:pPr>
              <a:buFont typeface="Wingdings" pitchFamily="2" charset="2"/>
              <a:buChar char="Ø"/>
            </a:pPr>
            <a:r>
              <a:rPr lang="ru-RU" sz="2900" b="1" dirty="0" smtClean="0"/>
              <a:t>Ограниченность жизненных ресурсов</a:t>
            </a:r>
          </a:p>
          <a:p>
            <a:endParaRPr lang="ru-RU" sz="2400" dirty="0"/>
          </a:p>
          <a:p>
            <a:endParaRPr lang="ru-RU" sz="24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771800" y="3861048"/>
            <a:ext cx="2880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427984" y="3789040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flipV="1">
            <a:off x="6156176" y="2852936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555776" y="2492896"/>
            <a:ext cx="216024" cy="259228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ln w="28575">
                <a:solidFill>
                  <a:schemeClr val="tx1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6156176" y="3573016"/>
            <a:ext cx="432048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6156176" y="4149079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32040" y="2708920"/>
            <a:ext cx="1152128" cy="2304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Естественный отбор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32240" y="2636912"/>
            <a:ext cx="223224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Относительная приспособленность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284984"/>
            <a:ext cx="223224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Многообразие видов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2240" y="3861048"/>
            <a:ext cx="2232248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Разные направления эволюции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6156176" y="4869160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32240" y="4725144"/>
            <a:ext cx="2232248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Одновременное существование примитивных и высокоорганизованных форм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6824 L 0.00781 -0.1626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3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40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0"/>
                            </p:stCondLst>
                            <p:childTnLst>
                              <p:par>
                                <p:cTn id="8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6000"/>
                            </p:stCondLst>
                            <p:childTnLst>
                              <p:par>
                                <p:cTn id="9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/>
      <p:bldP spid="2" grpId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Задание 5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4857403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Способы достижения биологического прогресса</a:t>
            </a:r>
          </a:p>
          <a:p>
            <a:pPr>
              <a:buNone/>
            </a:pPr>
            <a:r>
              <a:rPr lang="ru-RU" i="1" dirty="0" smtClean="0"/>
              <a:t>1</a:t>
            </a:r>
            <a:r>
              <a:rPr lang="ru-RU" dirty="0" smtClean="0"/>
              <a:t>. Познакомиться по тексту ( лист 6) с отрывками работ И.И.Шмальгаузена.</a:t>
            </a:r>
          </a:p>
          <a:p>
            <a:pPr>
              <a:buNone/>
            </a:pPr>
            <a:r>
              <a:rPr lang="ru-RU" dirty="0" smtClean="0"/>
              <a:t>2. Выписать в тетрадь </a:t>
            </a:r>
          </a:p>
          <a:p>
            <a:pPr>
              <a:buNone/>
            </a:pPr>
            <a:r>
              <a:rPr lang="ru-RU" dirty="0" smtClean="0"/>
              <a:t>-определение способа, </a:t>
            </a:r>
          </a:p>
          <a:p>
            <a:pPr>
              <a:buNone/>
            </a:pPr>
            <a:r>
              <a:rPr lang="ru-RU" dirty="0" smtClean="0"/>
              <a:t>-его графическое изображение,</a:t>
            </a:r>
          </a:p>
          <a:p>
            <a:pPr>
              <a:buNone/>
            </a:pPr>
            <a:r>
              <a:rPr lang="ru-RU" dirty="0" smtClean="0"/>
              <a:t>-вывод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1"/>
                </a:solidFill>
              </a:rPr>
              <a:t>Выводы по теме урока</a:t>
            </a:r>
            <a:endParaRPr lang="ru-RU" sz="4000" b="1" i="1" dirty="0">
              <a:solidFill>
                <a:schemeClr val="accent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2800" dirty="0" smtClean="0"/>
              <a:t>Основными  направлениями эволюции являются биологический прогресс,</a:t>
            </a:r>
          </a:p>
          <a:p>
            <a:pPr>
              <a:buNone/>
            </a:pPr>
            <a:r>
              <a:rPr lang="ru-RU" sz="2800" dirty="0" smtClean="0"/>
              <a:t>    биологический регресс и</a:t>
            </a:r>
          </a:p>
          <a:p>
            <a:pPr>
              <a:buNone/>
            </a:pPr>
            <a:r>
              <a:rPr lang="ru-RU" sz="2800" dirty="0" smtClean="0"/>
              <a:t>    биологическая стабилизация. </a:t>
            </a:r>
          </a:p>
          <a:p>
            <a:pPr>
              <a:buNone/>
            </a:pPr>
            <a:r>
              <a:rPr lang="ru-RU" sz="2800" b="1" dirty="0" smtClean="0"/>
              <a:t>Главные пути </a:t>
            </a:r>
            <a:r>
              <a:rPr lang="ru-RU" sz="2800" dirty="0" smtClean="0"/>
              <a:t>эволюции: </a:t>
            </a:r>
          </a:p>
          <a:p>
            <a:pPr>
              <a:buNone/>
            </a:pPr>
            <a:r>
              <a:rPr lang="ru-RU" sz="2800" dirty="0" smtClean="0"/>
              <a:t>ароморфоз, </a:t>
            </a:r>
          </a:p>
          <a:p>
            <a:pPr>
              <a:buNone/>
            </a:pPr>
            <a:r>
              <a:rPr lang="ru-RU" sz="2800" dirty="0" smtClean="0"/>
              <a:t>идиоадаптация,</a:t>
            </a:r>
          </a:p>
          <a:p>
            <a:pPr>
              <a:buNone/>
            </a:pPr>
            <a:r>
              <a:rPr lang="ru-RU" sz="2800" dirty="0" smtClean="0"/>
              <a:t> общая дегенерация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accent1"/>
                </a:solidFill>
              </a:rPr>
              <a:t>Выводы по теме урока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2.  Направления эволюции органического мира, сочетаясь и сменяя друг друга, в целом приводят к усложнению прогрессивной направленности  развития живой природы, к возникновению целесообразности организмов – их соответствия условиям обитания и способности меняться по мере изменения этих условий.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987824" y="2708920"/>
            <a:ext cx="129614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Борьба</a:t>
            </a:r>
            <a:endParaRPr lang="en-US" sz="2000" b="1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 за существование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95536" y="1412776"/>
            <a:ext cx="8352928" cy="10795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Логическая структура дарвинизма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504" y="2564904"/>
            <a:ext cx="2376264" cy="3240360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 smtClean="0"/>
              <a:t>Наследственность</a:t>
            </a:r>
          </a:p>
          <a:p>
            <a:endParaRPr lang="ru-RU" sz="7200" dirty="0"/>
          </a:p>
          <a:p>
            <a:r>
              <a:rPr lang="ru-RU" sz="7200" b="1" dirty="0" smtClean="0"/>
              <a:t>Изменчивость</a:t>
            </a:r>
          </a:p>
          <a:p>
            <a:r>
              <a:rPr lang="ru-RU" sz="7200" b="1" dirty="0" smtClean="0"/>
              <a:t>Способность к неограниченному размножению в геометрической прогрессии</a:t>
            </a:r>
          </a:p>
          <a:p>
            <a:r>
              <a:rPr lang="ru-RU" sz="7200" b="1" dirty="0" smtClean="0"/>
              <a:t>Ограниченность жизненных ресурсов</a:t>
            </a:r>
          </a:p>
          <a:p>
            <a:endParaRPr lang="ru-RU" sz="8000" dirty="0"/>
          </a:p>
          <a:p>
            <a:endParaRPr lang="ru-RU" sz="8000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2627784" y="3933056"/>
            <a:ext cx="288032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355976" y="3933056"/>
            <a:ext cx="360040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6156176" y="2807216"/>
            <a:ext cx="432048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2339752" y="2636912"/>
            <a:ext cx="216024" cy="2592288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156176" y="3717032"/>
            <a:ext cx="432048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6156176" y="4581128"/>
            <a:ext cx="504056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708920"/>
            <a:ext cx="1296144" cy="22322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Естественный отбор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660232" y="2564904"/>
            <a:ext cx="237626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Относительная приспособленность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60232" y="3429000"/>
            <a:ext cx="237626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Многообразие видов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32240" y="4365104"/>
            <a:ext cx="2232248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?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876256" y="4437112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      </a:t>
            </a:r>
            <a:r>
              <a:rPr lang="ru-RU" sz="2000" b="1" dirty="0" smtClean="0">
                <a:solidFill>
                  <a:sysClr val="windowText" lastClr="000000"/>
                </a:solidFill>
              </a:rPr>
              <a:t>Разные направления эволюционного развития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0.06824 L 0.00781 -0.16261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2" grpId="0"/>
      <p:bldP spid="2" grpId="1"/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296144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Главные направления эволюционного процесса и пути их достижения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8863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Цель: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 </a:t>
            </a:r>
            <a:r>
              <a:rPr lang="ru-RU" sz="2800" b="1" i="1" dirty="0" smtClean="0"/>
              <a:t>Изучить главные направления эволюционного процесса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/>
                </a:solidFill>
              </a:rPr>
              <a:t>Задачи: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Знать</a:t>
            </a:r>
            <a:r>
              <a:rPr lang="ru-RU" b="1" i="1" dirty="0" smtClean="0">
                <a:solidFill>
                  <a:schemeClr val="accent1"/>
                </a:solidFill>
              </a:rPr>
              <a:t>  </a:t>
            </a:r>
            <a:r>
              <a:rPr lang="ru-RU" sz="2800" b="1" i="1" dirty="0" smtClean="0"/>
              <a:t>основные направления эволюции;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Понимать</a:t>
            </a:r>
            <a:r>
              <a:rPr lang="ru-RU" b="1" i="1" dirty="0" smtClean="0"/>
              <a:t> </a:t>
            </a:r>
            <a:r>
              <a:rPr lang="ru-RU" sz="2800" b="1" i="1" dirty="0" smtClean="0"/>
              <a:t>их взаимосвязь с факторами эволюции</a:t>
            </a:r>
            <a:r>
              <a:rPr lang="ru-RU" b="1" i="1" dirty="0" smtClean="0"/>
              <a:t>;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2"/>
                </a:solidFill>
              </a:rPr>
              <a:t>Уметь:</a:t>
            </a:r>
            <a:r>
              <a:rPr lang="ru-RU" b="1" i="1" dirty="0" smtClean="0"/>
              <a:t>- </a:t>
            </a:r>
            <a:r>
              <a:rPr lang="ru-RU" sz="2800" b="1" i="1" u="sng" dirty="0" smtClean="0"/>
              <a:t>отбирать</a:t>
            </a:r>
            <a:r>
              <a:rPr lang="ru-RU" sz="2800" b="1" i="1" dirty="0" smtClean="0"/>
              <a:t> нужную информацию из различных источников;</a:t>
            </a:r>
          </a:p>
          <a:p>
            <a:pPr>
              <a:buNone/>
            </a:pPr>
            <a:r>
              <a:rPr lang="ru-RU" b="1" i="1" dirty="0" smtClean="0"/>
              <a:t> -</a:t>
            </a:r>
            <a:r>
              <a:rPr lang="ru-RU" sz="2800" b="1" i="1" u="sng" dirty="0" smtClean="0"/>
              <a:t>анализировать</a:t>
            </a:r>
            <a:r>
              <a:rPr lang="ru-RU" sz="2800" b="1" i="1" dirty="0" smtClean="0"/>
              <a:t> информацию по теме;</a:t>
            </a:r>
          </a:p>
          <a:p>
            <a:pPr>
              <a:buNone/>
            </a:pPr>
            <a:r>
              <a:rPr lang="ru-RU" sz="2800" b="1" i="1" dirty="0" smtClean="0"/>
              <a:t> -</a:t>
            </a:r>
            <a:r>
              <a:rPr lang="ru-RU" sz="2800" b="1" i="1" u="sng" dirty="0" smtClean="0"/>
              <a:t>представлять</a:t>
            </a:r>
            <a:r>
              <a:rPr lang="ru-RU" sz="2800" b="1" i="1" dirty="0" smtClean="0"/>
              <a:t> результаты работы в                 структурированной форме;</a:t>
            </a:r>
          </a:p>
          <a:p>
            <a:pPr>
              <a:buNone/>
            </a:pPr>
            <a:r>
              <a:rPr lang="ru-RU" sz="2800" b="1" i="1" dirty="0" smtClean="0"/>
              <a:t>-</a:t>
            </a:r>
            <a:r>
              <a:rPr lang="ru-RU" sz="2800" b="1" i="1" u="sng" dirty="0" smtClean="0"/>
              <a:t>оценивать</a:t>
            </a:r>
            <a:r>
              <a:rPr lang="ru-RU" sz="2800" b="1" i="1" dirty="0" smtClean="0"/>
              <a:t> роль основных направлений  эволюции</a:t>
            </a:r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sz="2800" b="1" i="1" dirty="0" smtClean="0"/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13658 L 0 -0.2520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5085183"/>
            <a:ext cx="4040188" cy="151216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600" dirty="0" err="1" smtClean="0"/>
              <a:t>А.Н.Северцев</a:t>
            </a:r>
            <a:endParaRPr lang="ru-RU" sz="3600" dirty="0" smtClean="0"/>
          </a:p>
          <a:p>
            <a:pPr algn="ctr"/>
            <a:r>
              <a:rPr lang="ru-RU" sz="2800" dirty="0" smtClean="0"/>
              <a:t>1866 - 1936</a:t>
            </a:r>
          </a:p>
          <a:p>
            <a:pPr algn="ctr"/>
            <a:r>
              <a:rPr lang="ru-RU" sz="2800" dirty="0" smtClean="0"/>
              <a:t>Разработал теорию эволюционных преобразований органов, выявил основные направления эволюции</a:t>
            </a:r>
          </a:p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644008" y="4941168"/>
            <a:ext cx="4320480" cy="1656184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И.И.Шмальгаузен</a:t>
            </a:r>
          </a:p>
          <a:p>
            <a:pPr algn="ctr"/>
            <a:r>
              <a:rPr lang="ru-RU" sz="2000" dirty="0" smtClean="0"/>
              <a:t>1884 - 1963</a:t>
            </a:r>
          </a:p>
          <a:p>
            <a:pPr algn="ctr"/>
            <a:r>
              <a:rPr lang="ru-RU" sz="2000" dirty="0" smtClean="0"/>
              <a:t>Разработал теорию стабилизирующего отбора, творчески развил идеи </a:t>
            </a:r>
            <a:r>
              <a:rPr lang="ru-RU" sz="2000" dirty="0" err="1" smtClean="0"/>
              <a:t>А.А.Северцева</a:t>
            </a:r>
            <a:r>
              <a:rPr lang="ru-RU" sz="2000" dirty="0" smtClean="0"/>
              <a:t> об основных направлениях эволюции</a:t>
            </a:r>
            <a:endParaRPr lang="ru-RU" sz="2000" dirty="0"/>
          </a:p>
        </p:txBody>
      </p:sp>
      <p:pic>
        <p:nvPicPr>
          <p:cNvPr id="10" name="Picture 3" descr="C:\Users\user\Desktop\Северце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3744416" cy="4608512"/>
          </a:xfrm>
          <a:prstGeom prst="rect">
            <a:avLst/>
          </a:prstGeom>
          <a:noFill/>
        </p:spPr>
      </p:pic>
      <p:pic>
        <p:nvPicPr>
          <p:cNvPr id="11" name="Picture 2" descr="C:\Users\user\Desktop\Шмальгаузен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2656"/>
            <a:ext cx="388843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hlinkClick r:id="rId2" action="ppaction://hlinksldjump"/>
              </a:rPr>
              <a:t>Задание 1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/>
              <a:t>1.Познакомиться с определениями направлений эволюционного процесса в формулировке И.И.Шмальгаузена (лист 1)</a:t>
            </a:r>
          </a:p>
          <a:p>
            <a:pPr>
              <a:buNone/>
            </a:pPr>
            <a:r>
              <a:rPr lang="ru-RU" sz="2800" i="1" dirty="0" smtClean="0"/>
              <a:t>2.Выявить ( по тексту) основные критерии различий разных направлений эволюции</a:t>
            </a:r>
          </a:p>
          <a:p>
            <a:pPr>
              <a:buNone/>
            </a:pPr>
            <a:r>
              <a:rPr lang="ru-RU" sz="2800" i="1" dirty="0" smtClean="0"/>
              <a:t>3.Заполнить графическую схему</a:t>
            </a:r>
          </a:p>
          <a:p>
            <a:pPr>
              <a:buNone/>
            </a:pPr>
            <a:r>
              <a:rPr lang="ru-RU" sz="2800" i="1" dirty="0" smtClean="0">
                <a:hlinkClick r:id="rId3" action="ppaction://hlinksldjump"/>
              </a:rPr>
              <a:t>«Основные направления эволюционного процесса»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/>
              <a:t>Основные направления эволюционного процесса</a:t>
            </a:r>
            <a:endParaRPr lang="ru-RU" sz="28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259632" y="119675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1907704" y="62068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444208" y="476672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283968" y="54868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83568" y="980728"/>
            <a:ext cx="2088232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491880" y="1052736"/>
            <a:ext cx="2016224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516216" y="1052736"/>
            <a:ext cx="2016224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555776" y="1916832"/>
            <a:ext cx="4032448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131840" y="2276872"/>
            <a:ext cx="266429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2852936"/>
            <a:ext cx="1800200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131840" y="3717032"/>
            <a:ext cx="2664296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131840" y="4365104"/>
            <a:ext cx="2664296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2843808" y="5013176"/>
            <a:ext cx="3240360" cy="3600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1259632" y="55172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2411760" y="55172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6228184" y="544522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7812360" y="54452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8892480" y="544522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755576" y="6021288"/>
            <a:ext cx="1368152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2339752" y="6021288"/>
            <a:ext cx="165618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4139952" y="6021288"/>
            <a:ext cx="216024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516216" y="6021288"/>
            <a:ext cx="1440160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8028384" y="6021288"/>
            <a:ext cx="100811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>
            <a:hlinkClick r:id="rId2" action="ppaction://hlinksldjump"/>
          </p:cNvPr>
          <p:cNvSpPr/>
          <p:nvPr/>
        </p:nvSpPr>
        <p:spPr>
          <a:xfrm>
            <a:off x="4283968" y="6525344"/>
            <a:ext cx="14401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>
            <a:hlinkClick r:id="rId3" action="ppaction://hlinksldjump"/>
          </p:cNvPr>
          <p:cNvSpPr/>
          <p:nvPr/>
        </p:nvSpPr>
        <p:spPr>
          <a:xfrm>
            <a:off x="6660232" y="6525344"/>
            <a:ext cx="14401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>
            <a:hlinkClick r:id="rId4" action="ppaction://hlinksldjump"/>
          </p:cNvPr>
          <p:cNvSpPr/>
          <p:nvPr/>
        </p:nvSpPr>
        <p:spPr>
          <a:xfrm flipH="1">
            <a:off x="8100392" y="6525344"/>
            <a:ext cx="144016" cy="1440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>
            <a:hlinkClick r:id="rId5" action="ppaction://hlinksldjump"/>
          </p:cNvPr>
          <p:cNvSpPr/>
          <p:nvPr/>
        </p:nvSpPr>
        <p:spPr>
          <a:xfrm>
            <a:off x="2987824" y="5157192"/>
            <a:ext cx="144016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лево 34">
            <a:hlinkClick r:id="rId6" action="ppaction://hlinksldjump"/>
          </p:cNvPr>
          <p:cNvSpPr/>
          <p:nvPr/>
        </p:nvSpPr>
        <p:spPr>
          <a:xfrm>
            <a:off x="107504" y="6381328"/>
            <a:ext cx="360040" cy="288032"/>
          </a:xfrm>
          <a:prstGeom prst="leftArrow">
            <a:avLst>
              <a:gd name="adj1" fmla="val 6867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ru-RU" b="1" dirty="0" smtClean="0"/>
              <a:t>Ароморфоз</a:t>
            </a:r>
            <a:r>
              <a:rPr lang="ru-RU" dirty="0" smtClean="0"/>
              <a:t> (</a:t>
            </a:r>
            <a:r>
              <a:rPr lang="ru-RU" dirty="0" err="1" smtClean="0">
                <a:hlinkClick r:id="rId2" tooltip="Древнегреческий язык"/>
              </a:rPr>
              <a:t>др.-греч</a:t>
            </a:r>
            <a:r>
              <a:rPr lang="ru-RU" dirty="0" smtClean="0">
                <a:hlinkClick r:id="rId2" tooltip="Древнегреческий язык"/>
              </a:rPr>
              <a:t>.</a:t>
            </a:r>
            <a:r>
              <a:rPr lang="ru-RU" dirty="0" smtClean="0"/>
              <a:t> </a:t>
            </a:r>
            <a:r>
              <a:rPr lang="ru-RU" dirty="0" err="1" smtClean="0"/>
              <a:t>αἴρω </a:t>
            </a:r>
            <a:r>
              <a:rPr lang="ru-RU" dirty="0" smtClean="0"/>
              <a:t>«поднимаю» и </a:t>
            </a:r>
            <a:r>
              <a:rPr lang="ru-RU" dirty="0" err="1" smtClean="0"/>
              <a:t>μορφή </a:t>
            </a:r>
            <a:r>
              <a:rPr lang="ru-RU" dirty="0" smtClean="0"/>
              <a:t>«форма») — </a:t>
            </a:r>
            <a:r>
              <a:rPr lang="ru-RU" dirty="0" smtClean="0">
                <a:hlinkClick r:id="rId3" tooltip="Прогресс"/>
              </a:rPr>
              <a:t>прогрессивное</a:t>
            </a:r>
            <a:r>
              <a:rPr lang="ru-RU" dirty="0" smtClean="0"/>
              <a:t> </a:t>
            </a:r>
            <a:r>
              <a:rPr lang="ru-RU" dirty="0" smtClean="0">
                <a:hlinkClick r:id="rId4" tooltip="Эволюция"/>
              </a:rPr>
              <a:t>эволюционное</a:t>
            </a:r>
            <a:r>
              <a:rPr lang="ru-RU" dirty="0" smtClean="0"/>
              <a:t> изменение строения, приводящее к общему повышению </a:t>
            </a:r>
            <a:r>
              <a:rPr lang="ru-RU" dirty="0" smtClean="0">
                <a:hlinkClick r:id="rId5" tooltip="Уровни организации жизни"/>
              </a:rPr>
              <a:t>уровня организации</a:t>
            </a:r>
            <a:r>
              <a:rPr lang="ru-RU" dirty="0" smtClean="0"/>
              <a:t> </a:t>
            </a:r>
            <a:r>
              <a:rPr lang="ru-RU" dirty="0" smtClean="0">
                <a:hlinkClick r:id="rId6" tooltip="Организм"/>
              </a:rPr>
              <a:t>организмов</a:t>
            </a:r>
            <a:r>
              <a:rPr lang="ru-RU" dirty="0" smtClean="0"/>
              <a:t>. Ароморфоз — это расширение жизненных условий, связанное с усложнением организации и повышением жизнедеятельности.</a:t>
            </a:r>
            <a:endParaRPr lang="ru-RU" dirty="0"/>
          </a:p>
        </p:txBody>
      </p:sp>
      <p:sp>
        <p:nvSpPr>
          <p:cNvPr id="4" name="Стрелка влево 3">
            <a:hlinkClick r:id="rId7" action="ppaction://hlinksldjump"/>
          </p:cNvPr>
          <p:cNvSpPr/>
          <p:nvPr/>
        </p:nvSpPr>
        <p:spPr>
          <a:xfrm>
            <a:off x="827584" y="6453336"/>
            <a:ext cx="28803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ru-RU" b="1" dirty="0" smtClean="0"/>
              <a:t>Идиоадаптация</a:t>
            </a:r>
            <a:r>
              <a:rPr lang="ru-RU" dirty="0" smtClean="0"/>
              <a:t> (от </a:t>
            </a:r>
            <a:r>
              <a:rPr lang="ru-RU" dirty="0" smtClean="0">
                <a:hlinkClick r:id="rId2" tooltip="Греческий язык"/>
              </a:rPr>
              <a:t>греч.</a:t>
            </a:r>
            <a:r>
              <a:rPr lang="ru-RU" dirty="0" smtClean="0"/>
              <a:t> </a:t>
            </a:r>
            <a:r>
              <a:rPr lang="ru-RU" dirty="0" err="1" smtClean="0"/>
              <a:t>ίδιος </a:t>
            </a:r>
            <a:r>
              <a:rPr lang="ru-RU" dirty="0" smtClean="0"/>
              <a:t>— «свой, своеобразный, особый» и </a:t>
            </a:r>
            <a:r>
              <a:rPr lang="ru-RU" dirty="0" smtClean="0">
                <a:hlinkClick r:id="rId3" tooltip="Адаптация (биология)"/>
              </a:rPr>
              <a:t>адаптация</a:t>
            </a:r>
            <a:r>
              <a:rPr lang="ru-RU" dirty="0" smtClean="0"/>
              <a:t>), одно из главных направлений </a:t>
            </a:r>
            <a:r>
              <a:rPr lang="ru-RU" dirty="0" smtClean="0">
                <a:hlinkClick r:id="rId4" tooltip="Эволюция"/>
              </a:rPr>
              <a:t>эволюции</a:t>
            </a:r>
            <a:r>
              <a:rPr lang="ru-RU" dirty="0" smtClean="0"/>
              <a:t>, при котором возникают частные изменения строения и функций органов при сохранении в целом уровня организации предковых форм.</a:t>
            </a:r>
            <a:endParaRPr lang="ru-RU" dirty="0"/>
          </a:p>
        </p:txBody>
      </p:sp>
      <p:sp>
        <p:nvSpPr>
          <p:cNvPr id="4" name="Стрелка влево 3">
            <a:hlinkClick r:id="rId5" action="ppaction://hlinksldjump"/>
          </p:cNvPr>
          <p:cNvSpPr/>
          <p:nvPr/>
        </p:nvSpPr>
        <p:spPr>
          <a:xfrm>
            <a:off x="251520" y="6453336"/>
            <a:ext cx="28803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ru-RU" b="1" dirty="0" smtClean="0"/>
              <a:t>Общая дегенерация</a:t>
            </a:r>
            <a:r>
              <a:rPr lang="ru-RU" dirty="0" smtClean="0"/>
              <a:t> — одно из направлений эволюционного процесса, связанное с упрощением организации, в том числе утратой органов и их систем.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Термин предложен </a:t>
            </a:r>
            <a:r>
              <a:rPr lang="ru-RU" dirty="0" smtClean="0">
                <a:hlinkClick r:id="rId2" tooltip="Северцов, Алексей Николаевич"/>
              </a:rPr>
              <a:t>А. Н. </a:t>
            </a:r>
            <a:r>
              <a:rPr lang="ru-RU" dirty="0" err="1" smtClean="0">
                <a:hlinkClick r:id="rId2" tooltip="Северцов, Алексей Николаевич"/>
              </a:rPr>
              <a:t>Северцовым</a:t>
            </a:r>
            <a:r>
              <a:rPr lang="ru-RU" dirty="0" smtClean="0"/>
              <a:t>, считавшим общую дегенерацию одним из основных направлений эволюционного процесса и одним из способов достижения </a:t>
            </a:r>
            <a:r>
              <a:rPr lang="en-US" dirty="0" smtClean="0">
                <a:hlinkClick r:id="rId3" tooltip="Биологический прогресс (страница отсутствует)"/>
              </a:rPr>
              <a:t>   </a:t>
            </a:r>
            <a:r>
              <a:rPr lang="ru-RU" dirty="0" smtClean="0">
                <a:hlinkClick r:id="rId3" tooltip="Биологический прогресс (страница отсутствует)"/>
              </a:rPr>
              <a:t>биологического прогресса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251520" y="6453336"/>
            <a:ext cx="288032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820</TotalTime>
  <Words>550</Words>
  <Application>Microsoft Office PowerPoint</Application>
  <PresentationFormat>Экран (4:3)</PresentationFormat>
  <Paragraphs>97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Эволюционное учение – это философия биологии, путеводная звезда биолога, «когда, отрывая свой взгляд от ближайших узких задач своего ежедневного  труда, он пожелает окинуть взором всю совокупность биологического целого»  К.А.Тимирязев                                      </vt:lpstr>
      <vt:lpstr>Логическая структура дарвинизма</vt:lpstr>
      <vt:lpstr>Главные направления эволюционного процесса и пути их достижения</vt:lpstr>
      <vt:lpstr>Слайд 4</vt:lpstr>
      <vt:lpstr>Задание 1</vt:lpstr>
      <vt:lpstr>Слайд 6</vt:lpstr>
      <vt:lpstr>Слайд 7</vt:lpstr>
      <vt:lpstr>Слайд 8</vt:lpstr>
      <vt:lpstr>Слайд 9</vt:lpstr>
      <vt:lpstr>Соотношение направлений эволюции</vt:lpstr>
      <vt:lpstr>Слайд 11</vt:lpstr>
      <vt:lpstr>Цель: выявить идиоадаптации у организмов и объяснить их значение</vt:lpstr>
      <vt:lpstr>Задание 3</vt:lpstr>
      <vt:lpstr>Задание 4</vt:lpstr>
      <vt:lpstr>Логическая структура дарвинизма</vt:lpstr>
      <vt:lpstr>Задание 5</vt:lpstr>
      <vt:lpstr>Выводы по теме урока</vt:lpstr>
      <vt:lpstr>Выводы по теме урока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Логическая структура дарвинизма</dc:title>
  <dc:creator>user</dc:creator>
  <cp:lastModifiedBy>user</cp:lastModifiedBy>
  <cp:revision>87</cp:revision>
  <dcterms:created xsi:type="dcterms:W3CDTF">2013-11-12T17:59:24Z</dcterms:created>
  <dcterms:modified xsi:type="dcterms:W3CDTF">2013-11-19T09:42:21Z</dcterms:modified>
</cp:coreProperties>
</file>