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9" r:id="rId3"/>
    <p:sldId id="280" r:id="rId4"/>
    <p:sldId id="281" r:id="rId5"/>
    <p:sldId id="282" r:id="rId6"/>
    <p:sldId id="265" r:id="rId7"/>
    <p:sldId id="269" r:id="rId8"/>
    <p:sldId id="283" r:id="rId9"/>
    <p:sldId id="268" r:id="rId10"/>
    <p:sldId id="278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90" autoAdjust="0"/>
    <p:restoredTop sz="94718" autoAdjust="0"/>
  </p:normalViewPr>
  <p:slideViewPr>
    <p:cSldViewPr>
      <p:cViewPr varScale="1">
        <p:scale>
          <a:sx n="105" d="100"/>
          <a:sy n="105" d="100"/>
        </p:scale>
        <p:origin x="-8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BEF16-F777-40EF-A8F6-A334DF19D230}" type="datetimeFigureOut">
              <a:rPr lang="ru-RU" smtClean="0"/>
              <a:pPr/>
              <a:t>03.03.2011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60869-0D36-4B27-A772-FA84971316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60869-0D36-4B27-A772-FA8497131615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ssclub.caravan.ru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72400" cy="1470025"/>
          </a:xfrm>
        </p:spPr>
        <p:txBody>
          <a:bodyPr/>
          <a:lstStyle/>
          <a:p>
            <a:r>
              <a:rPr lang="ru-RU" b="1" dirty="0" smtClean="0"/>
              <a:t>Яркий миттельшпиль Ивана Ефимовича Кондина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4500570"/>
            <a:ext cx="6400800" cy="1285884"/>
          </a:xfrm>
        </p:spPr>
        <p:txBody>
          <a:bodyPr>
            <a:normAutofit fontScale="70000" lnSpcReduction="20000"/>
          </a:bodyPr>
          <a:lstStyle/>
          <a:p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Разработчики:</a:t>
            </a:r>
          </a:p>
          <a:p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Турьев Николай Николаевич, педагог дополнительного образования</a:t>
            </a:r>
          </a:p>
          <a:p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Турьева Галина Сергеевна педагог дополнительного образования</a:t>
            </a:r>
            <a:endParaRPr lang="ru-RU" sz="24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500042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bg2">
                    <a:lumMod val="75000"/>
                  </a:schemeClr>
                </a:solidFill>
              </a:rPr>
              <a:t>МОУДОД «Центр детского творчества» 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6000768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р.п.Большеречье 2011 год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Рисунок 5" descr="SS270BL.JPG"/>
          <p:cNvPicPr>
            <a:picLocks noChangeAspect="1"/>
          </p:cNvPicPr>
          <p:nvPr/>
        </p:nvPicPr>
        <p:blipFill>
          <a:blip r:embed="rId3"/>
          <a:srcRect t="30564" r="1254"/>
          <a:stretch>
            <a:fillRect/>
          </a:stretch>
        </p:blipFill>
        <p:spPr>
          <a:xfrm>
            <a:off x="214282" y="4270608"/>
            <a:ext cx="2286016" cy="24112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4414" y="2928934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Идея проведения данного турнира </a:t>
            </a:r>
          </a:p>
          <a:p>
            <a:pPr algn="ctr"/>
            <a:r>
              <a:rPr lang="ru-RU" sz="2400" dirty="0" smtClean="0"/>
              <a:t>принадлежит семье Кондиных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78634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</a:rPr>
              <a:t>7.  Подготовка помещения к соревнованиям.   Оснащение необходимым спортинвентарём. (с 13 января - 22 января)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</a:rPr>
              <a:t>8.  Турнир по шахматам. Непосредственно перед турниром выступления спонсоров турнира и бывших учеников И.Е.Кондина.(22 января с 9 00 – 19 45)</a:t>
            </a:r>
          </a:p>
          <a:p>
            <a:pPr lvl="0">
              <a:buNone/>
            </a:pP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</a:rPr>
              <a:t>9. Награждение победителей, участников игр  денежными и поощрительными призами.(22 января в 19 30)</a:t>
            </a:r>
          </a:p>
          <a:p>
            <a:pPr lvl="0">
              <a:buNone/>
            </a:pP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</a:rPr>
              <a:t>10. Освещение итогов шахматного турнира в местной газете и интернет-изданий.(с 22 декабря – 20 февраля)</a:t>
            </a:r>
          </a:p>
          <a:p>
            <a:pPr>
              <a:buNone/>
            </a:pPr>
            <a:endParaRPr lang="ru-RU" sz="28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>
              <a:buNone/>
            </a:pPr>
            <a:endParaRPr lang="ru-RU" sz="280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Стратегия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реализации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dirty="0" smtClean="0"/>
              <a:t>развить исследовательскую культуру  через   поиск информации о И.Е. Кондина, опрос шахматистов р. п. Большеречье</a:t>
            </a:r>
          </a:p>
        </p:txBody>
      </p:sp>
      <p:pic>
        <p:nvPicPr>
          <p:cNvPr id="5" name="Содержимое 4" descr="SDC12077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5000"/>
          </a:blip>
          <a:stretch>
            <a:fillRect/>
          </a:stretch>
        </p:blipFill>
        <p:spPr>
          <a:xfrm>
            <a:off x="5032760" y="1600200"/>
            <a:ext cx="3269480" cy="4472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распространить полную информацию о проводимом турнире для привлечения участников соревнования</a:t>
            </a:r>
            <a:endParaRPr lang="ru-RU" dirty="0"/>
          </a:p>
        </p:txBody>
      </p:sp>
      <p:pic>
        <p:nvPicPr>
          <p:cNvPr id="5" name="Содержимое 4" descr="SDC1192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714488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dirty="0" smtClean="0"/>
              <a:t>способствовать сохранению памяти о достойном человеке, хорошем примере для современной молодёжи;</a:t>
            </a:r>
          </a:p>
          <a:p>
            <a:endParaRPr lang="ru-RU" dirty="0"/>
          </a:p>
        </p:txBody>
      </p:sp>
      <p:pic>
        <p:nvPicPr>
          <p:cNvPr id="5" name="Содержимое 4" descr="SDC1192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714488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расширить круг социальных партнеров,</a:t>
            </a:r>
            <a:r>
              <a:rPr lang="en-US" dirty="0" smtClean="0"/>
              <a:t> </a:t>
            </a:r>
            <a:r>
              <a:rPr lang="ru-RU" dirty="0" smtClean="0"/>
              <a:t>привлечь спонсоров для создания призового фонда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929190" y="1071546"/>
            <a:ext cx="1428760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Турнир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4" idx="5"/>
            <a:endCxn id="33" idx="3"/>
          </p:cNvCxnSpPr>
          <p:nvPr/>
        </p:nvCxnSpPr>
        <p:spPr>
          <a:xfrm rot="16200000" flipH="1">
            <a:off x="5256240" y="2451827"/>
            <a:ext cx="3565818" cy="17808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3"/>
            <a:endCxn id="19" idx="3"/>
          </p:cNvCxnSpPr>
          <p:nvPr/>
        </p:nvCxnSpPr>
        <p:spPr>
          <a:xfrm rot="5400000">
            <a:off x="3006473" y="2731973"/>
            <a:ext cx="3304573" cy="9593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6"/>
            <a:endCxn id="34" idx="3"/>
          </p:cNvCxnSpPr>
          <p:nvPr/>
        </p:nvCxnSpPr>
        <p:spPr>
          <a:xfrm>
            <a:off x="6357950" y="1357298"/>
            <a:ext cx="1678793" cy="5613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4"/>
            <a:endCxn id="28" idx="3"/>
          </p:cNvCxnSpPr>
          <p:nvPr/>
        </p:nvCxnSpPr>
        <p:spPr>
          <a:xfrm rot="16200000" flipH="1">
            <a:off x="4906725" y="2379895"/>
            <a:ext cx="2116632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Облако 18"/>
          <p:cNvSpPr/>
          <p:nvPr/>
        </p:nvSpPr>
        <p:spPr>
          <a:xfrm>
            <a:off x="3000364" y="4786322"/>
            <a:ext cx="2357454" cy="135732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Молодёжная политика</a:t>
            </a:r>
            <a:endParaRPr lang="ru-RU" dirty="0"/>
          </a:p>
        </p:txBody>
      </p:sp>
      <p:sp>
        <p:nvSpPr>
          <p:cNvPr id="28" name="Облако 27"/>
          <p:cNvSpPr/>
          <p:nvPr/>
        </p:nvSpPr>
        <p:spPr>
          <a:xfrm>
            <a:off x="5572132" y="3714752"/>
            <a:ext cx="1428760" cy="78581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БСОШ №2</a:t>
            </a:r>
            <a:endParaRPr lang="ru-RU" dirty="0"/>
          </a:p>
        </p:txBody>
      </p:sp>
      <p:sp>
        <p:nvSpPr>
          <p:cNvPr id="33" name="Облако 32"/>
          <p:cNvSpPr/>
          <p:nvPr/>
        </p:nvSpPr>
        <p:spPr>
          <a:xfrm>
            <a:off x="7286644" y="5072074"/>
            <a:ext cx="1285884" cy="92869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БСОШ №1</a:t>
            </a:r>
            <a:endParaRPr lang="ru-RU" dirty="0"/>
          </a:p>
        </p:txBody>
      </p:sp>
      <p:sp>
        <p:nvSpPr>
          <p:cNvPr id="34" name="Облако 33"/>
          <p:cNvSpPr/>
          <p:nvPr/>
        </p:nvSpPr>
        <p:spPr>
          <a:xfrm>
            <a:off x="7143768" y="1857364"/>
            <a:ext cx="1785950" cy="107157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Спорт школа</a:t>
            </a:r>
            <a:endParaRPr lang="ru-RU" dirty="0"/>
          </a:p>
        </p:txBody>
      </p:sp>
      <p:sp>
        <p:nvSpPr>
          <p:cNvPr id="49" name="Облако 48"/>
          <p:cNvSpPr/>
          <p:nvPr/>
        </p:nvSpPr>
        <p:spPr>
          <a:xfrm>
            <a:off x="7286644" y="428604"/>
            <a:ext cx="1357322" cy="92869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ЦДТ</a:t>
            </a:r>
            <a:endParaRPr lang="ru-RU" dirty="0"/>
          </a:p>
        </p:txBody>
      </p:sp>
      <p:cxnSp>
        <p:nvCxnSpPr>
          <p:cNvPr id="51" name="Прямая со стрелкой 50"/>
          <p:cNvCxnSpPr>
            <a:stCxn id="4" idx="7"/>
            <a:endCxn id="49" idx="2"/>
          </p:cNvCxnSpPr>
          <p:nvPr/>
        </p:nvCxnSpPr>
        <p:spPr>
          <a:xfrm rot="5400000" flipH="1" flipV="1">
            <a:off x="6588638" y="453026"/>
            <a:ext cx="262290" cy="11421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организовать и провести шахматный турнир</a:t>
            </a:r>
            <a:endParaRPr lang="ru-RU" dirty="0"/>
          </a:p>
        </p:txBody>
      </p:sp>
      <p:pic>
        <p:nvPicPr>
          <p:cNvPr id="11" name="Содержимое 10" descr="SDC119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643050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8" descr="SDC120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3621862"/>
            <a:ext cx="4038600" cy="3236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осветить  итоги турнира  в средствах массовой информации</a:t>
            </a:r>
          </a:p>
          <a:p>
            <a:r>
              <a:rPr lang="en-US" dirty="0" smtClean="0">
                <a:hlinkClick r:id="rId3"/>
              </a:rPr>
              <a:t>http://www.chessclub.caravan.ru/</a:t>
            </a:r>
            <a:endParaRPr lang="ru-RU" dirty="0" smtClean="0"/>
          </a:p>
          <a:p>
            <a:r>
              <a:rPr lang="ru-RU" dirty="0" smtClean="0"/>
              <a:t>Газета «Иртышская правда»</a:t>
            </a:r>
            <a:endParaRPr lang="ru-RU" dirty="0"/>
          </a:p>
        </p:txBody>
      </p:sp>
      <p:pic>
        <p:nvPicPr>
          <p:cNvPr id="5" name="Содержимое 4" descr="сайт.bmp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14876" y="214290"/>
            <a:ext cx="4038600" cy="3230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357298"/>
            <a:ext cx="8258204" cy="507209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В силу освещения турнира в средствах массовой информации, а также предоставление спонсорской помощи, призовой фонд составил 10 000 </a:t>
            </a:r>
            <a:r>
              <a:rPr lang="ru-RU" dirty="0" err="1" smtClean="0"/>
              <a:t>руб</a:t>
            </a:r>
            <a:endParaRPr lang="ru-RU" dirty="0" smtClean="0"/>
          </a:p>
          <a:p>
            <a:r>
              <a:rPr lang="ru-RU" dirty="0" smtClean="0"/>
              <a:t>Уровень квалификации </a:t>
            </a:r>
            <a:r>
              <a:rPr lang="ru-RU" smtClean="0"/>
              <a:t>участников </a:t>
            </a:r>
            <a:r>
              <a:rPr lang="ru-RU" smtClean="0"/>
              <a:t>17человек</a:t>
            </a:r>
            <a:r>
              <a:rPr lang="ru-RU" dirty="0" smtClean="0"/>
              <a:t>: из них 1 кмс, 4 перворазрядника, </a:t>
            </a:r>
            <a:r>
              <a:rPr lang="ru-RU" i="1" dirty="0" smtClean="0"/>
              <a:t>10 второразрядников и 2 трёхразрядника</a:t>
            </a:r>
          </a:p>
          <a:p>
            <a:r>
              <a:rPr lang="ru-RU" dirty="0" smtClean="0"/>
              <a:t> Коэффициент турнира 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en-US" dirty="0" smtClean="0"/>
              <a:t>k</a:t>
            </a:r>
            <a:r>
              <a:rPr lang="ru-RU" dirty="0" smtClean="0"/>
              <a:t> = 1.9, с учётом того что минимальный </a:t>
            </a:r>
            <a:r>
              <a:rPr lang="en-US" dirty="0" smtClean="0"/>
              <a:t>k = 1.6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dirty="0" smtClean="0"/>
              <a:t>Информационная поддержка</a:t>
            </a:r>
          </a:p>
          <a:p>
            <a:pPr>
              <a:buNone/>
            </a:pPr>
            <a:r>
              <a:rPr lang="ru-RU" dirty="0" smtClean="0"/>
              <a:t>    Турнир освещён в 5 публикациях в средствах массовой информации и интернет издании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Дальнейшее развитие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ru-RU" dirty="0" smtClean="0"/>
              <a:t>Повышение шахматной культуры в Большереченском районе</a:t>
            </a:r>
          </a:p>
          <a:p>
            <a:r>
              <a:rPr lang="ru-RU" dirty="0" smtClean="0"/>
              <a:t>Переход детского шахматного кружка в районный шахматный клуб, как насущная потребность для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071546"/>
          </a:xfrm>
        </p:spPr>
        <p:txBody>
          <a:bodyPr>
            <a:noAutofit/>
          </a:bodyPr>
          <a:lstStyle/>
          <a:p>
            <a:r>
              <a:rPr lang="ru-RU" sz="3600" dirty="0" smtClean="0"/>
              <a:t>Актуальность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социальная значимость </a:t>
            </a:r>
          </a:p>
          <a:p>
            <a:pPr algn="ctr">
              <a:buNone/>
            </a:pPr>
            <a:endParaRPr lang="ru-RU" dirty="0" smtClean="0"/>
          </a:p>
          <a:p>
            <a:pPr algn="ctr"/>
            <a:r>
              <a:rPr lang="ru-RU" sz="2000" dirty="0" smtClean="0"/>
              <a:t>Интеллектуальная игра в шахматы развивает память, логическое мышление, пространственное воображение, вырабатывает усидчивость, внимательность, целеустремленность, а также способность принимать решения в условиях неопределенности и отвечать за них, а значит, и самостоятельность. Не менее важно умение длительное время концентрироваться на одном виде деятельности (что для гиперактивных ребят выполняет еще и коррекционную функцию).</a:t>
            </a:r>
          </a:p>
          <a:p>
            <a:pPr algn="ctr"/>
            <a:r>
              <a:rPr lang="ru-RU" sz="2000" dirty="0" smtClean="0"/>
              <a:t>В Венесуэле провели тестирование учащихся двух школ, в одной из которых шахматы были включены в школьную программу, общий уровень знаний по всем предметам у школьников-шахматистов оказался значительно выше. Подобные эксперименты, проводившиеся в других странах, показали такой же результат.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развитие личностных качеств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571744"/>
            <a:ext cx="84296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целеустремлённость, усидчивость, логическое мышление, психологическая устойчивость, самообладание, рациональность мышления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Падение интереса к игре в шахматы  у школьников Большереченского района в связи с компьютеризацией</a:t>
            </a:r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11222"/>
          </a:xfrm>
        </p:spPr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143536"/>
          </a:xfrm>
        </p:spPr>
        <p:txBody>
          <a:bodyPr>
            <a:normAutofit/>
          </a:bodyPr>
          <a:lstStyle/>
          <a:p>
            <a:r>
              <a:rPr lang="ru-RU" dirty="0" smtClean="0"/>
              <a:t>Создание условий для повышения интереса к игре в шахматы  у сельских   школьников через положительный образ первого тренера по шахматам  в Большереченском районе </a:t>
            </a:r>
            <a:r>
              <a:rPr lang="ru-RU" dirty="0" err="1" smtClean="0"/>
              <a:t>И.Е.Кондина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Выявление и поддержка талантливых шахматистов;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3900" dirty="0" smtClean="0"/>
              <a:t>развить исследовательскую культуру  через   поиск информации о И.Е. Кондине, опрос шахматистов р. п. Большеречье;</a:t>
            </a:r>
          </a:p>
          <a:p>
            <a:pPr lvl="0"/>
            <a:r>
              <a:rPr lang="ru-RU" sz="3900" dirty="0" smtClean="0"/>
              <a:t>распространить полную информацию о проводимом турнире для привлечения участников соревнования;</a:t>
            </a:r>
          </a:p>
          <a:p>
            <a:pPr lvl="0"/>
            <a:r>
              <a:rPr lang="ru-RU" sz="3900" dirty="0" smtClean="0"/>
              <a:t>способствовать сохранению памяти о достойном человеке, хорошем примере для современной молодёжи;</a:t>
            </a:r>
          </a:p>
          <a:p>
            <a:pPr lvl="0"/>
            <a:r>
              <a:rPr lang="ru-RU" sz="3900" dirty="0" smtClean="0"/>
              <a:t>расширить круг социальных партнеров</a:t>
            </a:r>
            <a:r>
              <a:rPr lang="en-US" sz="3900" dirty="0" smtClean="0"/>
              <a:t> </a:t>
            </a:r>
            <a:r>
              <a:rPr lang="ru-RU" sz="3900" dirty="0" smtClean="0"/>
              <a:t>привлечь спонсоров для создания призового фонда;</a:t>
            </a:r>
          </a:p>
          <a:p>
            <a:pPr lvl="0"/>
            <a:r>
              <a:rPr lang="ru-RU" sz="3900" dirty="0" smtClean="0"/>
              <a:t>организовать и провести шахматный турнир;</a:t>
            </a:r>
          </a:p>
          <a:p>
            <a:pPr lvl="0"/>
            <a:r>
              <a:rPr lang="ru-RU" sz="3900" dirty="0" smtClean="0"/>
              <a:t>осветить  итоги турнира  в средствах массовой информации.</a:t>
            </a:r>
          </a:p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4"/>
            <a:ext cx="76438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Сроки реализации: </a:t>
            </a:r>
          </a:p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с 22 декабря 2010г по 22 января 2011г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 smtClean="0"/>
          </a:p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 smtClean="0"/>
          </a:p>
          <a:p>
            <a:pPr algn="ctr"/>
            <a:r>
              <a:rPr lang="ru-RU" sz="3200" dirty="0" smtClean="0"/>
              <a:t>География проекта: </a:t>
            </a:r>
          </a:p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р.п.Большеречье и Большереченский район Омской области.</a:t>
            </a:r>
            <a:endParaRPr lang="ru-RU" sz="27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32258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/>
              <a:t>Целевая группа: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дети, подростки, взрослые - любители шахматной игры, </a:t>
            </a:r>
            <a:r>
              <a:rPr lang="ru-RU" sz="3100" dirty="0" smtClean="0"/>
              <a:t>не менее 10 человек.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8" name="Picture 4" descr="D:\foto\SDC11943.JPG"/>
          <p:cNvPicPr>
            <a:picLocks noChangeAspect="1" noChangeArrowheads="1"/>
          </p:cNvPicPr>
          <p:nvPr/>
        </p:nvPicPr>
        <p:blipFill>
          <a:blip r:embed="rId2" cstate="print"/>
          <a:srcRect l="11320" t="6557" r="21896" b="18033"/>
          <a:stretch>
            <a:fillRect/>
          </a:stretch>
        </p:blipFill>
        <p:spPr bwMode="auto">
          <a:xfrm>
            <a:off x="5286380" y="2500306"/>
            <a:ext cx="3643338" cy="2840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foto\SDC11934.JPG"/>
          <p:cNvPicPr>
            <a:picLocks noChangeAspect="1" noChangeArrowheads="1"/>
          </p:cNvPicPr>
          <p:nvPr/>
        </p:nvPicPr>
        <p:blipFill>
          <a:blip r:embed="rId3" cstate="print"/>
          <a:srcRect t="16656" r="285"/>
          <a:stretch>
            <a:fillRect/>
          </a:stretch>
        </p:blipFill>
        <p:spPr bwMode="auto">
          <a:xfrm>
            <a:off x="357158" y="3286124"/>
            <a:ext cx="4572000" cy="2866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Механизм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реализации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143536"/>
          </a:xfrm>
        </p:spPr>
        <p:txBody>
          <a:bodyPr>
            <a:normAutofit fontScale="85000"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</a:rPr>
              <a:t>Постановка проблемы. Разработка цели и задач проекта. (22 декабря – </a:t>
            </a:r>
            <a:r>
              <a:rPr lang="ru-RU" sz="2800" smtClean="0">
                <a:solidFill>
                  <a:schemeClr val="tx2">
                    <a:lumMod val="90000"/>
                  </a:schemeClr>
                </a:solidFill>
              </a:rPr>
              <a:t>28 декабря)</a:t>
            </a:r>
            <a:endParaRPr lang="en-US" sz="2800" i="1" dirty="0" smtClean="0">
              <a:solidFill>
                <a:srgbClr val="FF00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</a:rPr>
              <a:t>Создание команды проекта</a:t>
            </a: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</a:rPr>
              <a:t>.</a:t>
            </a: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</a:rPr>
              <a:t> (с 3 января – 14 января)</a:t>
            </a:r>
            <a:endParaRPr lang="en-US" sz="2800" dirty="0" smtClean="0">
              <a:solidFill>
                <a:schemeClr val="tx2">
                  <a:lumMod val="9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</a:rPr>
              <a:t>Опрос шахматистов Большереченского района о целесообразности проведения турнира. (с 22 декабря – 10 января)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</a:rPr>
              <a:t> Сбор информации о И.Е.Кондине.  Выпуск стенгазеты. (с 5 января – 20 января)</a:t>
            </a:r>
            <a:endParaRPr lang="en-US" sz="2800" dirty="0" smtClean="0">
              <a:solidFill>
                <a:schemeClr val="tx2">
                  <a:lumMod val="9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</a:rPr>
              <a:t>Привлечение спонсоров.(с 15 ноября по 20 января)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</a:rPr>
              <a:t>Разработка положения шахматного турнира, рекламных буклетов. Размещение информации о турнире в газете «Иртышская правда», расклейка объявлений в р.п. Большеречье. (с 22 декабря – 20 января )</a:t>
            </a:r>
          </a:p>
          <a:p>
            <a:pPr marL="457200" indent="-457200">
              <a:buFont typeface="+mj-lt"/>
              <a:buAutoNum type="arabicPeriod"/>
            </a:pPr>
            <a:endParaRPr lang="ru-RU" sz="2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sz="2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868</TotalTime>
  <Words>658</Words>
  <PresentationFormat>Экран (4:3)</PresentationFormat>
  <Paragraphs>75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Яркий миттельшпиль Ивана Ефимовича Кондина</vt:lpstr>
      <vt:lpstr>Актуальность</vt:lpstr>
      <vt:lpstr>Актуальность</vt:lpstr>
      <vt:lpstr>Проблема</vt:lpstr>
      <vt:lpstr>Цели:</vt:lpstr>
      <vt:lpstr>Задачи:</vt:lpstr>
      <vt:lpstr>Слайд 7</vt:lpstr>
      <vt:lpstr>  Целевая группа:     дети, подростки, взрослые - любители шахматной игры, не менее 10 человек.    </vt:lpstr>
      <vt:lpstr>Механизм реализации проекта</vt:lpstr>
      <vt:lpstr>Слайд 10</vt:lpstr>
      <vt:lpstr>Стратегия реализации проекта</vt:lpstr>
      <vt:lpstr>Слайд 12</vt:lpstr>
      <vt:lpstr>Слайд 13</vt:lpstr>
      <vt:lpstr>Слайд 14</vt:lpstr>
      <vt:lpstr>Слайд 15</vt:lpstr>
      <vt:lpstr>Слайд 16</vt:lpstr>
      <vt:lpstr>Результат</vt:lpstr>
      <vt:lpstr>Дальнейшее развитие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Яркий миттельшпиль Ивана Ефимовича Кондина</dc:title>
  <cp:lastModifiedBy>Турьевы</cp:lastModifiedBy>
  <cp:revision>126</cp:revision>
  <dcterms:modified xsi:type="dcterms:W3CDTF">2011-03-03T16:44:17Z</dcterms:modified>
</cp:coreProperties>
</file>