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020C2C-6F1A-4EAB-8ADA-CB3697BAED9F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F3F6A8-F0B9-457A-81B8-69D85044A9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4872" y="5085184"/>
            <a:ext cx="3619128" cy="259228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Работу выполнила обучающаяся 8 «В» класса </a:t>
            </a:r>
            <a:r>
              <a:rPr lang="ru-RU" sz="2000" b="1" dirty="0" err="1" smtClean="0"/>
              <a:t>Ивасько</a:t>
            </a:r>
            <a:r>
              <a:rPr lang="ru-RU" sz="2000" b="1" dirty="0" smtClean="0"/>
              <a:t> Анастасия </a:t>
            </a:r>
            <a:br>
              <a:rPr lang="ru-RU" sz="2000" b="1" dirty="0" smtClean="0"/>
            </a:br>
            <a:r>
              <a:rPr lang="ru-RU" sz="2000" b="1" dirty="0" smtClean="0"/>
              <a:t>Учитель: Л.И. </a:t>
            </a:r>
            <a:r>
              <a:rPr lang="ru-RU" sz="2000" b="1" dirty="0" err="1" smtClean="0"/>
              <a:t>Карнаущенкова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Первая помощь при кровотечениях.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ПРАВИЛА НАЛОЖЕНИЯ КРОВООСТАНАВЛИВАЮЩЕГО </a:t>
            </a:r>
            <a:r>
              <a:rPr lang="ru-RU" sz="2000" dirty="0" smtClean="0"/>
              <a:t>ЖГУТА: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4104456"/>
          </a:xfrm>
          <a:solidFill>
            <a:srgbClr val="C00000"/>
          </a:solidFill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4900" dirty="0" smtClean="0"/>
              <a:t>Жгут накладывают при повреждении крупных </a:t>
            </a:r>
            <a:r>
              <a:rPr lang="ru-RU" sz="4900" dirty="0" smtClean="0"/>
              <a:t>артериальных </a:t>
            </a:r>
            <a:r>
              <a:rPr lang="ru-RU" sz="4900" dirty="0" smtClean="0"/>
              <a:t>сосудов конечностей</a:t>
            </a:r>
            <a:r>
              <a:rPr lang="ru-RU" sz="4900" dirty="0" smtClean="0"/>
              <a:t>. 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49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sz="4900" dirty="0" smtClean="0"/>
              <a:t>При кровотечении из артерий верхней конечности жгут лучше расположить на верхней трети плеча; при кровотечении из артерий нижней конечности  –  на </a:t>
            </a:r>
            <a:r>
              <a:rPr lang="ru-RU" sz="4900" dirty="0" smtClean="0"/>
              <a:t>средней </a:t>
            </a:r>
            <a:r>
              <a:rPr lang="ru-RU" sz="4900" dirty="0" smtClean="0"/>
              <a:t>трети бедра</a:t>
            </a:r>
            <a:r>
              <a:rPr lang="ru-RU" sz="4900" dirty="0" smtClean="0"/>
              <a:t>.</a:t>
            </a:r>
            <a:endParaRPr lang="ru-RU" sz="49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sz="4900" dirty="0" smtClean="0"/>
              <a:t>Жгут накладывают на приподнятую конечность; подводят под место предполагаемого наложения, </a:t>
            </a:r>
            <a:r>
              <a:rPr lang="ru-RU" sz="4900" dirty="0" smtClean="0"/>
              <a:t>энергично </a:t>
            </a:r>
            <a:r>
              <a:rPr lang="ru-RU" sz="4900" dirty="0" smtClean="0"/>
              <a:t>растягивают </a:t>
            </a:r>
            <a:r>
              <a:rPr lang="ru-RU" sz="4900" dirty="0" smtClean="0"/>
              <a:t>и</a:t>
            </a:r>
            <a:r>
              <a:rPr lang="ru-RU" sz="4900" dirty="0" smtClean="0"/>
              <a:t>, подложив под него мягкую </a:t>
            </a:r>
            <a:r>
              <a:rPr lang="ru-RU" sz="4900" dirty="0" smtClean="0"/>
              <a:t>прокладку, накручивают </a:t>
            </a:r>
            <a:r>
              <a:rPr lang="ru-RU" sz="4900" dirty="0" smtClean="0"/>
              <a:t>несколько </a:t>
            </a:r>
            <a:r>
              <a:rPr lang="ru-RU" sz="4900" dirty="0" smtClean="0"/>
              <a:t>раз так</a:t>
            </a:r>
            <a:r>
              <a:rPr lang="ru-RU" sz="4900" dirty="0" smtClean="0"/>
              <a:t>, чтобы витки ложились вплотную один к другому и чтобы между ними не попали складки кожи. Концы </a:t>
            </a:r>
            <a:r>
              <a:rPr lang="ru-RU" sz="4900" dirty="0" smtClean="0"/>
              <a:t>жгута </a:t>
            </a:r>
            <a:r>
              <a:rPr lang="ru-RU" sz="4900" dirty="0" smtClean="0"/>
              <a:t>надежно завязывают или скрепляют с помощью </a:t>
            </a:r>
            <a:r>
              <a:rPr lang="ru-RU" sz="4900" dirty="0" smtClean="0"/>
              <a:t>цепочки </a:t>
            </a:r>
            <a:r>
              <a:rPr lang="ru-RU" sz="4900" dirty="0" smtClean="0"/>
              <a:t>и крючка</a:t>
            </a:r>
            <a:r>
              <a:rPr lang="ru-RU" sz="4900" dirty="0" smtClean="0"/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4900" dirty="0" smtClean="0"/>
              <a:t> Жгут должен быть наложен туго, но при этом не следует излишне сильно сдавливать ткани конечности, так как возможны очень тяжелые осложнения; к жгуту обязательно прикрепляется лист бумаги (картона) с указанием времени его наложения</a:t>
            </a:r>
            <a:r>
              <a:rPr lang="ru-RU" sz="4900" dirty="0" smtClean="0"/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4900" dirty="0" smtClean="0"/>
              <a:t> Нельзя держать жгут на конечности более 1½ ч.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Правильно примененный жгут остановит любое кровотечение из поврежденных сосудов конечности, а </a:t>
            </a:r>
            <a:r>
              <a:rPr lang="ru-RU" sz="1800" dirty="0" smtClean="0"/>
              <a:t>неумелые </a:t>
            </a:r>
            <a:r>
              <a:rPr lang="ru-RU" sz="1800" dirty="0" smtClean="0"/>
              <a:t>действия при наложении жгута могут стать </a:t>
            </a:r>
            <a:r>
              <a:rPr lang="ru-RU" sz="1800" dirty="0" smtClean="0"/>
              <a:t>причиной </a:t>
            </a:r>
            <a:r>
              <a:rPr lang="ru-RU" sz="1800" dirty="0" smtClean="0"/>
              <a:t>невритов, параличей, омертвения тканей, гангрены.</a:t>
            </a:r>
            <a:endParaRPr lang="ru-RU" sz="1800" dirty="0"/>
          </a:p>
        </p:txBody>
      </p:sp>
      <p:pic>
        <p:nvPicPr>
          <p:cNvPr id="4" name="Содержимое 3" descr="t___ae___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3025053" cy="2964552"/>
          </a:xfrm>
        </p:spPr>
      </p:pic>
      <p:pic>
        <p:nvPicPr>
          <p:cNvPr id="5" name="Рисунок 4" descr="Spastic_Cerebral_Pal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2664296" cy="3672408"/>
          </a:xfrm>
          <a:prstGeom prst="rect">
            <a:avLst/>
          </a:prstGeom>
        </p:spPr>
      </p:pic>
      <p:pic>
        <p:nvPicPr>
          <p:cNvPr id="6" name="Рисунок 5" descr="gland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340768"/>
            <a:ext cx="3024336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При угрожающем жизни кровотечении, если нельзя использовать жгут, нужно накрыть рану стерильной </a:t>
            </a:r>
            <a:r>
              <a:rPr lang="ru-RU" sz="1800" dirty="0" smtClean="0"/>
              <a:t>салфеткой</a:t>
            </a:r>
            <a:r>
              <a:rPr lang="ru-RU" sz="1800" dirty="0" smtClean="0"/>
              <a:t>, затем введенными в нее пальцами прижать </a:t>
            </a:r>
            <a:r>
              <a:rPr lang="ru-RU" sz="1800" dirty="0" smtClean="0"/>
              <a:t>кровоточащий </a:t>
            </a:r>
            <a:r>
              <a:rPr lang="ru-RU" sz="1800" dirty="0" smtClean="0"/>
              <a:t>сосуд. Однако нужно помнить, что безопаснее метод прижатия сосуда не в самой ране, а вне ее.</a:t>
            </a:r>
            <a:endParaRPr lang="ru-RU" sz="1800" dirty="0"/>
          </a:p>
        </p:txBody>
      </p:sp>
      <p:pic>
        <p:nvPicPr>
          <p:cNvPr id="6" name="Содержимое 5" descr="383406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736304" cy="4464496"/>
          </a:xfrm>
        </p:spPr>
      </p:pic>
      <p:pic>
        <p:nvPicPr>
          <p:cNvPr id="7" name="Рисунок 6" descr="امراض-القل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24744"/>
            <a:ext cx="4419600" cy="294132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2731740" cy="2515716"/>
          </a:xfrm>
          <a:prstGeom prst="rect">
            <a:avLst/>
          </a:prstGeom>
        </p:spPr>
      </p:pic>
      <p:pic>
        <p:nvPicPr>
          <p:cNvPr id="9" name="Рисунок 8" descr="vmdf70cb14601c084bb_800_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221088"/>
            <a:ext cx="2502387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9822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Кровь представляет собой биологическую ткань, обес­печивающую нормальное существование организма. </a:t>
            </a:r>
            <a:r>
              <a:rPr lang="ru-RU" sz="1800" dirty="0" smtClean="0"/>
              <a:t>Количество </a:t>
            </a:r>
            <a:r>
              <a:rPr lang="ru-RU" sz="1800" dirty="0" smtClean="0"/>
              <a:t>крови у мужчин в среднем около 5 л, у </a:t>
            </a:r>
            <a:r>
              <a:rPr lang="ru-RU" sz="1800" dirty="0" smtClean="0"/>
              <a:t>женщин </a:t>
            </a:r>
            <a:r>
              <a:rPr lang="ru-RU" sz="1800" dirty="0" smtClean="0"/>
              <a:t>–  4,5 </a:t>
            </a:r>
            <a:r>
              <a:rPr lang="ru-RU" sz="1800" dirty="0" smtClean="0"/>
              <a:t>л.</a:t>
            </a:r>
            <a:endParaRPr lang="ru-RU" sz="1800" dirty="0"/>
          </a:p>
        </p:txBody>
      </p:sp>
      <p:pic>
        <p:nvPicPr>
          <p:cNvPr id="4" name="Содержимое 3" descr="viruskr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04656" cy="36377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Кровь в организме человека выполняет сложные и многообразные функции. Она снабжает ткани и органы кислородом, питательными компонентами, уносит </a:t>
            </a:r>
            <a:r>
              <a:rPr lang="ru-RU" sz="1600" dirty="0" smtClean="0"/>
              <a:t>образующиеся </a:t>
            </a:r>
            <a:r>
              <a:rPr lang="ru-RU" sz="1600" dirty="0" smtClean="0"/>
              <a:t>в них углекислоту и продукты обмена, </a:t>
            </a:r>
            <a:r>
              <a:rPr lang="ru-RU" sz="1600" dirty="0" smtClean="0"/>
              <a:t>доставляет </a:t>
            </a:r>
            <a:r>
              <a:rPr lang="ru-RU" sz="1600" dirty="0" smtClean="0"/>
              <a:t>их к почкам и коже, через которые эти токсические вещества удаляются из организма.</a:t>
            </a:r>
            <a:endParaRPr lang="ru-RU" sz="1600" dirty="0"/>
          </a:p>
        </p:txBody>
      </p:sp>
      <p:pic>
        <p:nvPicPr>
          <p:cNvPr id="4" name="Содержимое 3" descr="57411730_1270498246_35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192688" cy="44644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Организм человека без особых последствий переносит утрату только 500 мл крови. Истечение 1000 мл крови уже становится опасным, а потеря более 1000 мл крови угрожает жизни человека. Если утрачено более 2000 мл крови, сохранить жизнь обескровленному можно лишь при условия немедленного и быстрого восполнения кровопотери. </a:t>
            </a:r>
            <a:endParaRPr lang="ru-RU" sz="1600" dirty="0"/>
          </a:p>
        </p:txBody>
      </p:sp>
      <p:pic>
        <p:nvPicPr>
          <p:cNvPr id="4" name="Содержимое 3" descr="b874eeb00b4i02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4032448" cy="3024336"/>
          </a:xfrm>
        </p:spPr>
      </p:pic>
      <p:pic>
        <p:nvPicPr>
          <p:cNvPr id="5" name="Рисунок 4" descr="1-cancer-127992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714108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Наиболее  опасно   </a:t>
            </a:r>
            <a:r>
              <a:rPr lang="ru-RU" sz="1800" b="1" dirty="0" smtClean="0"/>
              <a:t>артериальное   кровотечение</a:t>
            </a:r>
            <a:r>
              <a:rPr lang="ru-RU" sz="1800" dirty="0" smtClean="0"/>
              <a:t>. Оно возникает при повреждении артериального со­суда, изливающаяся при этом кровь ярко-красного цвета и выбивается из раны   сильной  пульсирующей   струей (иногда фонтаном).</a:t>
            </a:r>
            <a:endParaRPr lang="ru-RU" sz="1800" dirty="0"/>
          </a:p>
        </p:txBody>
      </p:sp>
      <p:pic>
        <p:nvPicPr>
          <p:cNvPr id="4" name="Содержимое 3" descr="nor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3762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При   </a:t>
            </a:r>
            <a:r>
              <a:rPr lang="ru-RU" sz="1800" b="1" dirty="0" smtClean="0"/>
              <a:t>венозном   кровотечении</a:t>
            </a:r>
            <a:r>
              <a:rPr lang="ru-RU" sz="1800" dirty="0" smtClean="0"/>
              <a:t>   кровь   темно-красная, течет медленно, непрерывно. Венозное кровоте­чение менее интенсивное, чем артериальное, и поэтому реже носит угрожающий характер, однако при ранении вен шеи и грудной клетки</a:t>
            </a:r>
            <a:endParaRPr lang="ru-RU" sz="1800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3"/>
            <a:ext cx="6696744" cy="41632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Кровотечение бывает </a:t>
            </a:r>
            <a:r>
              <a:rPr lang="ru-RU" sz="1800" b="1" dirty="0" smtClean="0"/>
              <a:t>наружным</a:t>
            </a:r>
            <a:r>
              <a:rPr lang="ru-RU" sz="1800" dirty="0" smtClean="0"/>
              <a:t> (из ран или естест­венных отверстий тела) и </a:t>
            </a:r>
            <a:r>
              <a:rPr lang="ru-RU" sz="1800" b="1" dirty="0" smtClean="0"/>
              <a:t>внутренним</a:t>
            </a:r>
            <a:r>
              <a:rPr lang="ru-RU" sz="1800" dirty="0" smtClean="0"/>
              <a:t> (кровь скапливается в полостях тела  –  черепе, груди, животе или каком-либо органе).</a:t>
            </a:r>
            <a:endParaRPr lang="ru-RU" sz="1800" dirty="0"/>
          </a:p>
        </p:txBody>
      </p:sp>
      <p:pic>
        <p:nvPicPr>
          <p:cNvPr id="6" name="Содержимое 5" descr="burn in flam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672408" cy="3024336"/>
          </a:xfrm>
        </p:spPr>
      </p:pic>
      <p:pic>
        <p:nvPicPr>
          <p:cNvPr id="7" name="Рисунок 6" descr="п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3964546" cy="26639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При любом кровотечении оказывающий помощь должен действовать быстро, решительно и осторожно. Его задача состоит в том, чтобы как можно скорее, проще и надежнее остановить кровотечение, не усугубив при этом состояния пострадавшего.</a:t>
            </a:r>
            <a:endParaRPr lang="ru-RU" sz="1800" dirty="0"/>
          </a:p>
        </p:txBody>
      </p:sp>
      <p:pic>
        <p:nvPicPr>
          <p:cNvPr id="4" name="Содержимое 3" descr="4583_html_3b768e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8150352" cy="27363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787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необходимо </a:t>
            </a:r>
            <a:r>
              <a:rPr lang="ru-RU" sz="1800" dirty="0" smtClean="0"/>
              <a:t>придать кровоточащей части тела возвышенное </a:t>
            </a:r>
            <a:r>
              <a:rPr lang="ru-RU" sz="1800" dirty="0" smtClean="0"/>
              <a:t>положение</a:t>
            </a:r>
            <a:r>
              <a:rPr lang="ru-RU" sz="1800" dirty="0" smtClean="0"/>
              <a:t>, наложить давящую повязку или жгут (выше места повреждения); при небольшом артериальном </a:t>
            </a:r>
            <a:r>
              <a:rPr lang="ru-RU" sz="1800" dirty="0" smtClean="0"/>
              <a:t>кровотечении </a:t>
            </a:r>
            <a:r>
              <a:rPr lang="ru-RU" sz="1800" dirty="0" smtClean="0"/>
              <a:t>достаточно применить плотную давящую </a:t>
            </a:r>
            <a:r>
              <a:rPr lang="ru-RU" sz="1800" dirty="0" smtClean="0"/>
              <a:t>повязку. нужно </a:t>
            </a:r>
            <a:r>
              <a:rPr lang="ru-RU" sz="1800" dirty="0" smtClean="0"/>
              <a:t>без промедления наложить кровоостанавливающий </a:t>
            </a:r>
            <a:r>
              <a:rPr lang="ru-RU" sz="1800" dirty="0" smtClean="0"/>
              <a:t>жгут.</a:t>
            </a:r>
            <a:endParaRPr lang="ru-RU" sz="1800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272808" cy="482716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316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Работу выполнила обучающаяся 8 «В» класса Ивасько Анастасия  Учитель: Л.И. Карнаущенкова.</vt:lpstr>
      <vt:lpstr>Кровь представляет собой биологическую ткань, обес­печивающую нормальное существование организма. Количество крови у мужчин в среднем около 5 л, у женщин –  4,5 л.</vt:lpstr>
      <vt:lpstr>Кровь в организме человека выполняет сложные и многообразные функции. Она снабжает ткани и органы кислородом, питательными компонентами, уносит образующиеся в них углекислоту и продукты обмена, доставляет их к почкам и коже, через которые эти токсические вещества удаляются из организма.</vt:lpstr>
      <vt:lpstr>Организм человека без особых последствий переносит утрату только 500 мл крови. Истечение 1000 мл крови уже становится опасным, а потеря более 1000 мл крови угрожает жизни человека. Если утрачено более 2000 мл крови, сохранить жизнь обескровленному можно лишь при условия немедленного и быстрого восполнения кровопотери. </vt:lpstr>
      <vt:lpstr>Наиболее  опасно   артериальное   кровотечение. Оно возникает при повреждении артериального со­суда, изливающаяся при этом кровь ярко-красного цвета и выбивается из раны   сильной  пульсирующей   струей (иногда фонтаном).</vt:lpstr>
      <vt:lpstr>При   венозном   кровотечении   кровь   темно-красная, течет медленно, непрерывно. Венозное кровоте­чение менее интенсивное, чем артериальное, и поэтому реже носит угрожающий характер, однако при ранении вен шеи и грудной клетки</vt:lpstr>
      <vt:lpstr>Кровотечение бывает наружным (из ран или естест­венных отверстий тела) и внутренним (кровь скапливается в полостях тела  –  черепе, груди, животе или каком-либо органе).</vt:lpstr>
      <vt:lpstr>При любом кровотечении оказывающий помощь должен действовать быстро, решительно и осторожно. Его задача состоит в том, чтобы как можно скорее, проще и надежнее остановить кровотечение, не усугубив при этом состояния пострадавшего.</vt:lpstr>
      <vt:lpstr>необходимо придать кровоточащей части тела возвышенное положение, наложить давящую повязку или жгут (выше места повреждения); при небольшом артериальном кровотечении достаточно применить плотную давящую повязку. нужно без промедления наложить кровоостанавливающий жгут.</vt:lpstr>
      <vt:lpstr>ПРАВИЛА НАЛОЖЕНИЯ КРОВООСТАНАВЛИВАЮЩЕГО ЖГУТА:</vt:lpstr>
      <vt:lpstr>Правильно примененный жгут остановит любое кровотечение из поврежденных сосудов конечности, а неумелые действия при наложении жгута могут стать причиной невритов, параличей, омертвения тканей, гангрены.</vt:lpstr>
      <vt:lpstr>При угрожающем жизни кровотечении, если нельзя использовать жгут, нужно накрыть рану стерильной салфеткой, затем введенными в нее пальцами прижать кровоточащий сосуд. Однако нужно помнить, что безопаснее метод прижатия сосуда не в самой ране, а вне ее.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выполнила обучающаяся 8 «В» класса Ивасько Анастасия  Учитель: Л.И. Карнаущенкова.</dc:title>
  <dc:creator>1</dc:creator>
  <cp:lastModifiedBy>1</cp:lastModifiedBy>
  <cp:revision>7</cp:revision>
  <dcterms:created xsi:type="dcterms:W3CDTF">2013-11-30T12:10:49Z</dcterms:created>
  <dcterms:modified xsi:type="dcterms:W3CDTF">2013-11-30T13:12:54Z</dcterms:modified>
</cp:coreProperties>
</file>