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1" r:id="rId4"/>
    <p:sldId id="262" r:id="rId5"/>
    <p:sldId id="263" r:id="rId6"/>
    <p:sldId id="264" r:id="rId7"/>
    <p:sldId id="259" r:id="rId8"/>
    <p:sldId id="260" r:id="rId9"/>
    <p:sldId id="266" r:id="rId10"/>
    <p:sldId id="267" r:id="rId11"/>
    <p:sldId id="265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6" autoAdjust="0"/>
    <p:restoredTop sz="94660"/>
  </p:normalViewPr>
  <p:slideViewPr>
    <p:cSldViewPr>
      <p:cViewPr varScale="1">
        <p:scale>
          <a:sx n="91" d="100"/>
          <a:sy n="91" d="100"/>
        </p:scale>
        <p:origin x="-9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7.gif"/><Relationship Id="rId7" Type="http://schemas.openxmlformats.org/officeDocument/2006/relationships/image" Target="../media/image21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6.png"/><Relationship Id="rId4" Type="http://schemas.openxmlformats.org/officeDocument/2006/relationships/image" Target="../media/image21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www.koipkro.kostroma.ru/Kostroma_EDU/Licey17/ekozerova/DocLib20/&#1088;&#1077;&#1073;&#1091;&#1089;%20&#1092;&#1086;&#1090;&#1086;&#1089;&#1080;&#1085;&#1090;&#1077;&#1079;.jpg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5.gif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jpeg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.png"/><Relationship Id="rId3" Type="http://schemas.openxmlformats.org/officeDocument/2006/relationships/image" Target="../media/image5.gif"/><Relationship Id="rId7" Type="http://schemas.openxmlformats.org/officeDocument/2006/relationships/oleObject" Target="../embeddings/oleObject4.bin"/><Relationship Id="rId12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slide" Target="slide1.xml"/><Relationship Id="rId11" Type="http://schemas.openxmlformats.org/officeDocument/2006/relationships/image" Target="../media/image9.png"/><Relationship Id="rId5" Type="http://schemas.openxmlformats.org/officeDocument/2006/relationships/oleObject" Target="../embeddings/oleObject3.bin"/><Relationship Id="rId10" Type="http://schemas.openxmlformats.org/officeDocument/2006/relationships/slide" Target="slide6.xml"/><Relationship Id="rId4" Type="http://schemas.openxmlformats.org/officeDocument/2006/relationships/slide" Target="slide12.xml"/><Relationship Id="rId9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oleObject" Target="../embeddings/oleObject5.bin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gif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png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.png"/><Relationship Id="rId4" Type="http://schemas.openxmlformats.org/officeDocument/2006/relationships/oleObject" Target="../embeddings/oleObject7.bin"/><Relationship Id="rId9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gif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img0.liveinternet.ru/images/attach/c/4/78/742/78742448_0a1844f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266499">
            <a:off x="7738674" y="5941304"/>
            <a:ext cx="1154325" cy="1214446"/>
          </a:xfrm>
          <a:prstGeom prst="rect">
            <a:avLst/>
          </a:prstGeom>
          <a:noFill/>
        </p:spPr>
      </p:pic>
      <p:pic>
        <p:nvPicPr>
          <p:cNvPr id="3" name="Picture 2" descr="http://t1.gstatic.com/images?q=tbn:ANd9GcRhqk_3-eg5qoExXF3nQQRN3Bh0yXVTG6yEEpLzioDOgapmXWiv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4733565">
            <a:off x="4829322" y="-662992"/>
            <a:ext cx="3863844" cy="5093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5429264"/>
            <a:ext cx="1000132" cy="860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Овал 29"/>
          <p:cNvSpPr/>
          <p:nvPr/>
        </p:nvSpPr>
        <p:spPr>
          <a:xfrm>
            <a:off x="500034" y="2714620"/>
            <a:ext cx="357190" cy="285752"/>
          </a:xfrm>
          <a:prstGeom prst="ellipse">
            <a:avLst/>
          </a:prstGeom>
          <a:solidFill>
            <a:srgbClr val="006600">
              <a:alpha val="8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8" name="Picture 4" descr="Солнце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071678"/>
            <a:ext cx="628640" cy="628640"/>
          </a:xfrm>
          <a:prstGeom prst="rect">
            <a:avLst/>
          </a:prstGeom>
          <a:noFill/>
        </p:spPr>
      </p:pic>
      <p:sp>
        <p:nvSpPr>
          <p:cNvPr id="24" name="Овал 23"/>
          <p:cNvSpPr/>
          <p:nvPr/>
        </p:nvSpPr>
        <p:spPr>
          <a:xfrm>
            <a:off x="500034" y="1357298"/>
            <a:ext cx="357190" cy="357190"/>
          </a:xfrm>
          <a:prstGeom prst="ellipse">
            <a:avLst/>
          </a:prstGeom>
          <a:solidFill>
            <a:schemeClr val="accent6">
              <a:lumMod val="75000"/>
              <a:alpha val="8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500034" y="928670"/>
            <a:ext cx="357190" cy="357190"/>
          </a:xfrm>
          <a:prstGeom prst="ellipse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071802" y="857232"/>
            <a:ext cx="5286412" cy="5786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5" descr="Изображение 00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0" y="928670"/>
            <a:ext cx="5143536" cy="56436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Овал 5"/>
          <p:cNvSpPr/>
          <p:nvPr/>
        </p:nvSpPr>
        <p:spPr>
          <a:xfrm>
            <a:off x="4214810" y="614364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86710" y="6143644"/>
            <a:ext cx="476253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Овал 7"/>
          <p:cNvSpPr/>
          <p:nvPr/>
        </p:nvSpPr>
        <p:spPr>
          <a:xfrm>
            <a:off x="4572000" y="6286520"/>
            <a:ext cx="214314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5929322" y="628652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4724400" y="6438920"/>
            <a:ext cx="214314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4857752" y="6072206"/>
            <a:ext cx="214314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8286776" y="2071678"/>
            <a:ext cx="214314" cy="21431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8286776" y="1928802"/>
            <a:ext cx="214314" cy="21431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8286776" y="1714488"/>
            <a:ext cx="214314" cy="21431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2786058"/>
            <a:ext cx="808075" cy="69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2899030"/>
            <a:ext cx="852482" cy="733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1285860"/>
            <a:ext cx="841355" cy="621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/>
        </p:nvSpPr>
        <p:spPr>
          <a:xfrm>
            <a:off x="500034" y="857232"/>
            <a:ext cx="233249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/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.Вода</a:t>
            </a:r>
          </a:p>
          <a:p>
            <a:pPr marL="514350" indent="-514350"/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Углекислый</a:t>
            </a:r>
          </a:p>
          <a:p>
            <a:pPr marL="514350" indent="-514350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газ</a:t>
            </a:r>
          </a:p>
          <a:p>
            <a:pPr marL="514350" indent="-514350"/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Свет</a:t>
            </a:r>
          </a:p>
          <a:p>
            <a:pPr marL="514350" indent="-514350"/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Хлорофилл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4" descr="Солнце"/>
          <p:cNvPicPr>
            <a:picLocks noChangeAspect="1" noChangeArrowheads="1" noCrop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785794"/>
            <a:ext cx="1547810" cy="1547810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357158" y="4786322"/>
            <a:ext cx="2331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1.Углеводы</a:t>
            </a:r>
          </a:p>
          <a:p>
            <a:pPr algn="ctr"/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органические</a:t>
            </a:r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вещества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0034" y="6143644"/>
            <a:ext cx="1907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2.Кислород</a:t>
            </a:r>
            <a:endParaRPr lang="ru-RU" sz="2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" name="Picture 6" descr="http://img0.liveinternet.ru/images/attach/c/4/78/742/78742448_0a1844f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2266499">
            <a:off x="7894836" y="5869865"/>
            <a:ext cx="1154325" cy="1214446"/>
          </a:xfrm>
          <a:prstGeom prst="rect">
            <a:avLst/>
          </a:prstGeom>
          <a:noFill/>
        </p:spPr>
      </p:pic>
      <p:pic>
        <p:nvPicPr>
          <p:cNvPr id="36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236414"/>
            <a:ext cx="841355" cy="621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666 -0.00023 0.03333 -0.00046 0.03941 -0.01318 C 0.04548 -0.0259 0.03368 -0.05688 0.03611 -0.07653 C 0.03854 -0.09618 0.05034 -0.11584 0.05416 -0.1311 C 0.05798 -0.14636 0.06007 -0.15468 0.05903 -0.16809 C 0.05798 -0.1815 0.04618 -0.19329 0.04757 -0.21179 C 0.04896 -0.23029 0.04948 -0.24139 0.06719 -0.27954 C 0.08489 -0.31769 0.13403 -0.41248 0.15416 -0.44116 C 0.1743 -0.46983 0.17413 -0.44832 0.18854 -0.45202 C 0.20295 -0.45572 0.22153 -0.46266 0.24097 -0.46289 C 0.26041 -0.46312 0.29305 -0.4541 0.30486 -0.4541 " pathEditMode="relative" ptsTypes="aaaaaaaaa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37 -0.00346 C -0.01823 -0.01503 -0.02691 -0.02659 -0.03732 -0.05133 C -0.04774 -0.07607 -0.06354 -0.12208 -0.0717 -0.1519 C -0.07986 -0.18173 -0.08073 -0.20994 -0.08646 -0.23052 C -0.09218 -0.25109 -0.0967 -0.25202 -0.10625 -0.2763 C -0.1158 -0.30057 -0.13732 -0.35005 -0.14392 -0.37664 C -0.15052 -0.40323 -0.14705 -0.41711 -0.14548 -0.4356 C -0.14392 -0.4541 -0.13403 -0.47792 -0.13403 -0.48809 C -0.13403 -0.49826 -0.13403 -0.50497 -0.14548 -0.49687 C -0.15694 -0.48878 -0.1934 -0.44948 -0.20295 -0.44 " pathEditMode="relative" ptsTypes="aaaaaaaaa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6.12717E-6 C -0.00972 -0.00462 -0.01944 -0.00924 -0.02951 -0.01317 C -0.03958 -0.0171 -0.05069 -0.02103 -0.06076 -0.02404 C -0.07083 -0.02704 -0.08489 -0.0208 -0.09027 -0.03051 C -0.09566 -0.04022 -0.0934 -0.06126 -0.0934 -0.083 C -0.0934 -0.10473 -0.09079 -0.14843 -0.09027 -0.16161 " pathEditMode="relative" ptsTypes="aaaa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666 -0.00023 0.03333 -0.00046 0.03941 -0.01318 C 0.04548 -0.0259 0.03368 -0.05688 0.03611 -0.07653 C 0.03854 -0.09618 0.05034 -0.11584 0.05416 -0.1311 C 0.05798 -0.14636 0.06007 -0.15468 0.05903 -0.16809 C 0.05798 -0.1815 0.04618 -0.19329 0.04757 -0.21179 C 0.04896 -0.23029 0.04948 -0.24139 0.06719 -0.27954 C 0.08489 -0.31769 0.13403 -0.41248 0.15416 -0.44116 C 0.1743 -0.46983 0.17413 -0.44832 0.18854 -0.45202 C 0.20295 -0.45572 0.22153 -0.46266 0.24097 -0.46289 C 0.26041 -0.46312 0.29305 -0.4541 0.30486 -0.4541 " pathEditMode="relative" ptsTypes="aaaaaaaaa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48 0.01041 C -0.00381 0.01018 0.01285 0.00995 0.01893 -0.00277 C 0.025 -0.01549 0.0132 -0.04647 0.01563 -0.06612 C 0.01806 -0.08578 0.02987 -0.10543 0.03369 -0.12069 C 0.0375 -0.13595 0.03959 -0.14427 0.03855 -0.15768 C 0.0375 -0.17109 0.0257 -0.18289 0.02709 -0.20138 C 0.02848 -0.21988 0.029 -0.23098 0.04671 -0.26913 C 0.06441 -0.30728 0.11355 -0.40208 0.13369 -0.43075 C 0.15382 -0.45942 0.15365 -0.43792 0.16806 -0.44161 C 0.18247 -0.44531 0.20105 -0.45225 0.22049 -0.45248 C 0.23994 -0.45271 0.27257 -0.4437 0.28438 -0.4437 " pathEditMode="relative" rAng="0" ptsTypes="aaaaaaaaa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" y="-2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15 0.00069 C -0.03125 0.00023 -0.05017 -0.00023 -0.07274 -0.00162 C -0.09531 -0.00301 -0.13038 -0.00671 -0.14809 -0.00809 C -0.16579 -0.00948 -0.17743 -0.03168 -0.17934 -0.01018 C -0.18125 0.01133 -0.16284 0.09341 -0.15954 0.12069 C -0.15625 0.14797 -0.16475 0.14728 -0.15954 0.15352 C -0.15434 0.15977 -0.13333 0.15838 -0.12847 0.15792 " pathEditMode="relative" ptsTypes="aaa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15 0.00069 C -0.03125 0.00023 -0.05017 -0.00023 -0.07274 -0.00162 C -0.09531 -0.00301 -0.13038 -0.00671 -0.14809 -0.00809 C -0.16579 -0.00948 -0.17743 -0.03168 -0.17934 -0.01018 C -0.18125 0.01133 -0.16284 0.09341 -0.15954 0.12069 C -0.15625 0.14797 -0.16475 0.14728 -0.15954 0.15352 C -0.15434 0.15977 -0.13333 0.15838 -0.12847 0.15792 " pathEditMode="relative" ptsTypes="aaaaaaA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15 0.00255 C -0.06024 0.00486 -0.10833 0.00717 -0.1809 0.03746 C -0.25347 0.06775 -0.40347 0.15931 -0.44809 0.18359 " pathEditMode="relative" ptsTypes="aaA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7 0.03006 C -0.01928 0.02844 -0.03386 0.02682 -0.04237 0.03445 C -0.05088 0.04208 -0.04358 0.05618 -0.05556 0.07584 C -0.06754 0.09549 -0.10018 0.13087 -0.11459 0.15237 C -0.129 0.17387 -0.1323 0.1815 -0.14237 0.20462 C -0.15244 0.22775 -0.17431 0.26659 -0.17518 0.29202 C -0.17605 0.31746 -0.15296 0.33017 -0.14723 0.35746 C -0.1415 0.38474 -0.14185 0.43931 -0.14081 0.45572 " pathEditMode="relative" ptsTypes="aaaaaaaA">
                                      <p:cBhvr>
                                        <p:cTn id="5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56069E-6 C 0.0151 -0.03722 0.03038 -0.07445 0.03767 -0.06543 C 0.04496 -0.05642 0.03628 0.01387 0.04427 0.05457 C 0.05225 0.09526 0.07482 0.1452 0.08524 0.17896 C 0.09566 0.21272 0.10416 0.23168 0.10659 0.25757 C 0.10902 0.28347 0.10104 0.32139 0.1 0.3341 " pathEditMode="relative" ptsTypes="aaaaaA">
                                      <p:cBhvr>
                                        <p:cTn id="5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4104E-6 L 0.19861 -0.04832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" y="-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9" grpId="0"/>
      <p:bldP spid="25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img0.liveinternet.ru/images/attach/c/4/78/742/78742448_0a1844f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266499">
            <a:off x="7738674" y="5941304"/>
            <a:ext cx="1154325" cy="1214446"/>
          </a:xfrm>
          <a:prstGeom prst="rect">
            <a:avLst/>
          </a:prstGeom>
          <a:noFill/>
        </p:spPr>
      </p:pic>
      <p:pic>
        <p:nvPicPr>
          <p:cNvPr id="3" name="Picture 2" descr="http://t1.gstatic.com/images?q=tbn:ANd9GcRhqk_3-eg5qoExXF3nQQRN3Bh0yXVTG6yEEpLzioDOgapmXWiv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4733565">
            <a:off x="4829322" y="-662992"/>
            <a:ext cx="3863844" cy="509365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285720" y="500042"/>
            <a:ext cx="3571900" cy="1285884"/>
          </a:xfrm>
          <a:prstGeom prst="round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Какие органы участвуют в процессе?</a:t>
            </a:r>
            <a:endParaRPr lang="ru-RU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1714488"/>
            <a:ext cx="3571900" cy="1285884"/>
          </a:xfrm>
          <a:prstGeom prst="round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Какие вещества участвуют в процессе?</a:t>
            </a:r>
            <a:endParaRPr lang="ru-RU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20" y="3000372"/>
            <a:ext cx="3857652" cy="1285884"/>
          </a:xfrm>
          <a:prstGeom prst="round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Какие условия  обеспечивают   процесс?</a:t>
            </a:r>
            <a:endParaRPr lang="ru-RU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20" y="4214818"/>
            <a:ext cx="3857652" cy="1143008"/>
          </a:xfrm>
          <a:prstGeom prst="round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образуется  в процессе фотосинтеза ?</a:t>
            </a:r>
            <a:endParaRPr lang="ru-RU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4" descr="Солнце"/>
          <p:cNvPicPr>
            <a:picLocks noChangeAspect="1" noChangeArrowheads="1" noCrop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3143248"/>
            <a:ext cx="1547810" cy="1547810"/>
          </a:xfrm>
          <a:prstGeom prst="rect">
            <a:avLst/>
          </a:prstGeom>
          <a:noFill/>
        </p:spPr>
      </p:pic>
      <p:sp>
        <p:nvSpPr>
          <p:cNvPr id="12" name="Овал 11"/>
          <p:cNvSpPr/>
          <p:nvPr/>
        </p:nvSpPr>
        <p:spPr>
          <a:xfrm>
            <a:off x="3643306" y="2000240"/>
            <a:ext cx="785818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</a:t>
            </a:r>
            <a:r>
              <a:rPr lang="ru-RU" sz="1200" dirty="0" smtClean="0"/>
              <a:t>2</a:t>
            </a:r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3714744" y="2500306"/>
            <a:ext cx="1214446" cy="571504"/>
          </a:xfrm>
          <a:prstGeom prst="ellips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>
                <a:solidFill>
                  <a:schemeClr val="tx1"/>
                </a:solidFill>
              </a:rPr>
              <a:t>хлорофилл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357686" y="1785926"/>
            <a:ext cx="785818" cy="64294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</a:t>
            </a:r>
            <a:r>
              <a:rPr lang="ru-RU" sz="1100" dirty="0" smtClean="0"/>
              <a:t>2</a:t>
            </a:r>
            <a:endParaRPr lang="ru-RU" dirty="0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4786322"/>
            <a:ext cx="1000132" cy="860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4572008"/>
            <a:ext cx="841355" cy="621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2" grpId="0" animBg="1"/>
      <p:bldP spid="14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img0.liveinternet.ru/images/attach/c/4/78/742/78742448_0a1844f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266499">
            <a:off x="7738674" y="5941304"/>
            <a:ext cx="1154325" cy="1214446"/>
          </a:xfrm>
          <a:prstGeom prst="rect">
            <a:avLst/>
          </a:prstGeom>
          <a:noFill/>
        </p:spPr>
      </p:pic>
      <p:pic>
        <p:nvPicPr>
          <p:cNvPr id="3" name="Picture 2" descr="http://t1.gstatic.com/images?q=tbn:ANd9GcRhqk_3-eg5qoExXF3nQQRN3Bh0yXVTG6yEEpLzioDOgapmXWiv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4733565">
            <a:off x="4900759" y="-305801"/>
            <a:ext cx="3863844" cy="50936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85720" y="571480"/>
            <a:ext cx="500066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Значение фотосинтеза</a:t>
            </a:r>
            <a:endParaRPr lang="ru-RU" sz="40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http://t1.gstatic.com/images?q=tbn:ANd9GcRhqk_3-eg5qoExXF3nQQRN3Bh0yXVTG6yEEpLzioDOgapmXWiv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4755580">
            <a:off x="4862079" y="-315457"/>
            <a:ext cx="3955872" cy="5235117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57158" y="1928802"/>
            <a:ext cx="4143404" cy="12858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 80 -81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Выпишите  из текста значение фотосинтеза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85786" y="714356"/>
            <a:ext cx="7572375" cy="78581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Отгадайте ребус</a:t>
            </a:r>
            <a:endParaRPr kumimoji="0" lang="ru-RU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3" name="Picture 2" descr="Рисунок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143116"/>
            <a:ext cx="8715435" cy="171451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643042" y="4143380"/>
            <a:ext cx="5857916" cy="2414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Фотосинтез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Сложный, важный, космический 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Использует , образует, выделяет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Интересный 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Атмосфера 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img0.liveinternet.ru/images/attach/c/4/78/742/78742448_0a1844f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266499">
            <a:off x="7738674" y="5941304"/>
            <a:ext cx="1154325" cy="1214446"/>
          </a:xfrm>
          <a:prstGeom prst="rect">
            <a:avLst/>
          </a:prstGeom>
          <a:noFill/>
        </p:spPr>
      </p:pic>
      <p:pic>
        <p:nvPicPr>
          <p:cNvPr id="3" name="Picture 2" descr="http://t1.gstatic.com/images?q=tbn:ANd9GcRhqk_3-eg5qoExXF3nQQRN3Bh0yXVTG6yEEpLzioDOgapmXWiv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4733565">
            <a:off x="4900759" y="-305801"/>
            <a:ext cx="3863844" cy="50936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85720" y="571480"/>
            <a:ext cx="500066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http://t1.gstatic.com/images?q=tbn:ANd9GcRhqk_3-eg5qoExXF3nQQRN3Bh0yXVTG6yEEpLzioDOgapmXWiv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4755580">
            <a:off x="4862079" y="-315457"/>
            <a:ext cx="3955872" cy="5235117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57158" y="1928802"/>
            <a:ext cx="4143404" cy="12858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 14,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составьте  рисунок- схему «Фотосинтез»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http://biolgra.ucoz.ru/Paint/Botanika/Photosintez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3357562"/>
            <a:ext cx="3929090" cy="31563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113184"/>
            <a:ext cx="22794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85728"/>
            <a:ext cx="85725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Какие вещества образуются в процессе фотосинтеза?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кислород   б) вода   в) углекислый газ   г) сахар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В </a:t>
            </a: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каких клеточных органоидах протекает фотосинтез?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в ядре   б)  в хлоропластах   в)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вакуолях   г) в лейкопластах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Как </a:t>
            </a: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доказать, что органические вещества в листьях растений образуются в процессе фотосинтеза только на свету?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поставить растение на свет, а затем с помощью йодной пробы определить содержание в нем крахмала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одно растение надо поставить на свет, а другое в темное помещение. Затем проверить йодной пробой содержание крахмала в растениях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поставить растение в темное место и проверить содержание в нем крахмала йодной пробой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г) срезать лист у любого растения в природе и с помощью йодной пробы определить наличие в нем крахмала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Какой </a:t>
            </a: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ученый первым обнаружил способность растений выделять на свету кислород?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Джозеф Пристли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К.А.Тимирязев  в)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Лавуазье , г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Юдиус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Сакс  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Что </a:t>
            </a: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произойдет с растением картофеля, листья которого объел колорадский жук: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погибнет  б) не образует клубни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начнет лучше куститься  г) ничего не произойдет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2" descr="http://t1.gstatic.com/images?q=tbn:ANd9GcRhqk_3-eg5qoExXF3nQQRN3Bh0yXVTG6yEEpLzioDOgapmXWiv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4733565">
            <a:off x="4829322" y="-662992"/>
            <a:ext cx="3863844" cy="509365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4143372" y="228599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28860" y="100010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185736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28860" y="142873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28860" y="228599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28860" y="314324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271462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28860" y="357187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400050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00232" y="142873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71604" y="142873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57488" y="142873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86116" y="142873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00232" y="271462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143372" y="142873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714744" y="142873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57488" y="271462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4348" y="271462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142976" y="271462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71604" y="271462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714744" y="271462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286116" y="271462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143372" y="271462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286116" y="185736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000232" y="185736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571604" y="228599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000232" y="228599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142976" y="142873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857488" y="185736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714744" y="185736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143372" y="1857364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714744" y="228599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286116" y="228599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857488" y="2285992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286116" y="314324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428860" y="571480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857488" y="314324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000232" y="3143248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142976" y="357187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571604" y="357187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000232" y="3571876"/>
            <a:ext cx="42862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286380" y="1357298"/>
            <a:ext cx="2928958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Кроссворд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46" name="Picture 6" descr="http://img0.liveinternet.ru/images/attach/c/4/78/742/78742448_0a1844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266499">
            <a:off x="7738674" y="5941304"/>
            <a:ext cx="1154325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8" dur="2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3B1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3B1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3B1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3B1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3B1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0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3B1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2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3B1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4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3B1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8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3B1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:\Users\All\Pictures\анимация\Анимашки\mouse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4357694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0" y="2500313"/>
          <a:ext cx="3643306" cy="2525712"/>
        </p:xfrm>
        <a:graphic>
          <a:graphicData uri="http://schemas.openxmlformats.org/presentationml/2006/ole">
            <p:oleObj spid="_x0000_s1026" name="Точечный рисунок" r:id="rId4" imgW="2647619" imgH="2114845" progId="PBrush">
              <p:embed/>
            </p:oleObj>
          </a:graphicData>
        </a:graphic>
      </p:graphicFrame>
      <p:graphicFrame>
        <p:nvGraphicFramePr>
          <p:cNvPr id="6" name="Object 7"/>
          <p:cNvGraphicFramePr>
            <a:graphicFrameLocks noChangeAspect="1"/>
          </p:cNvGraphicFramePr>
          <p:nvPr/>
        </p:nvGraphicFramePr>
        <p:xfrm>
          <a:off x="5143500" y="2357430"/>
          <a:ext cx="4000500" cy="2241550"/>
        </p:xfrm>
        <a:graphic>
          <a:graphicData uri="http://schemas.openxmlformats.org/presentationml/2006/ole">
            <p:oleObj spid="_x0000_s1027" name="Точечный рисунок" r:id="rId5" imgW="2647619" imgH="1876190" progId="PBrush">
              <p:embed/>
            </p:oleObj>
          </a:graphicData>
        </a:graphic>
      </p:graphicFrame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428596" y="1285860"/>
            <a:ext cx="81438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Возьмем двух мышек и накроем их колпаками, с одной мышкой поставим растение.</a:t>
            </a:r>
          </a:p>
        </p:txBody>
      </p:sp>
      <p:pic>
        <p:nvPicPr>
          <p:cNvPr id="10" name="Picture 11" descr="C:\Users\All\Pictures\анимация\Анимашки\mouse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4357694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 descr="http://t1.gstatic.com/images?q=tbn:ANd9GcRGafqMnl8SFtGj5sPdfTggPq-8hoxP1q93hjChmGb7ikKcNa0f_A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4143380"/>
            <a:ext cx="1890709" cy="1514074"/>
          </a:xfrm>
          <a:prstGeom prst="rect">
            <a:avLst/>
          </a:prstGeom>
          <a:noFill/>
        </p:spPr>
      </p:pic>
      <p:sp>
        <p:nvSpPr>
          <p:cNvPr id="13" name="Скругленный прямоугольник 12"/>
          <p:cNvSpPr/>
          <p:nvPr/>
        </p:nvSpPr>
        <p:spPr>
          <a:xfrm>
            <a:off x="1500166" y="5500702"/>
            <a:ext cx="6715172" cy="500066"/>
          </a:xfrm>
          <a:prstGeom prst="roundRect">
            <a:avLst/>
          </a:prstGeom>
          <a:blipFill>
            <a:blip r:embed="rId7" cstate="print"/>
            <a:tile tx="0" ty="0" sx="100000" sy="100000" flip="none" algn="tl"/>
          </a:blipFill>
          <a:ln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5" name="Picture 6" descr="http://img0.liveinternet.ru/images/attach/c/4/78/742/78742448_0a1844f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2266499">
            <a:off x="7738674" y="5941304"/>
            <a:ext cx="1154325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0.00532 C 0.05851 -0.02035 0.11736 -0.03445 0.14601 -0.00717 C 0.17483 0.02057 0.16719 0.13271 0.17153 0.16115 " pathEditMode="relative" rAng="0" ptsTypes="aaA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858 -0.04046 C 0.00503 -0.05017 -0.05833 -0.05942 -0.08715 -0.02427 C -0.1158 0.0111 -0.10069 0.13989 -0.10365 0.17133 " pathEditMode="relative" rAng="0" ptsTypes="aaA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" y="96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14282" y="5929330"/>
            <a:ext cx="7215238" cy="642942"/>
          </a:xfrm>
          <a:prstGeom prst="rect">
            <a:avLst/>
          </a:prstGeom>
          <a:gradFill flip="none" rotWithShape="1">
            <a:gsLst>
              <a:gs pos="50000">
                <a:srgbClr val="0070C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Одна из мышек может погибнуть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11" descr="C:\Users\All\Pictures\анимация\Анимашки\mouse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4000504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Object 4">
            <a:hlinkClick r:id="rId4" action="ppaction://hlinksldjump"/>
          </p:cNvPr>
          <p:cNvGraphicFramePr>
            <a:graphicFrameLocks noChangeAspect="1"/>
          </p:cNvGraphicFramePr>
          <p:nvPr/>
        </p:nvGraphicFramePr>
        <p:xfrm>
          <a:off x="4786314" y="2500306"/>
          <a:ext cx="3677584" cy="2714644"/>
        </p:xfrm>
        <a:graphic>
          <a:graphicData uri="http://schemas.openxmlformats.org/presentationml/2006/ole">
            <p:oleObj spid="_x0000_s2050" name="Точечный рисунок" r:id="rId5" imgW="2647619" imgH="1876190" progId="PBrush">
              <p:embed/>
            </p:oleObj>
          </a:graphicData>
        </a:graphic>
      </p:graphicFrame>
      <p:graphicFrame>
        <p:nvGraphicFramePr>
          <p:cNvPr id="10" name="Object 7">
            <a:hlinkClick r:id="rId6" action="ppaction://hlinksldjump"/>
          </p:cNvPr>
          <p:cNvGraphicFramePr>
            <a:graphicFrameLocks noChangeAspect="1"/>
          </p:cNvGraphicFramePr>
          <p:nvPr/>
        </p:nvGraphicFramePr>
        <p:xfrm>
          <a:off x="1428728" y="2643182"/>
          <a:ext cx="3792018" cy="2598736"/>
        </p:xfrm>
        <a:graphic>
          <a:graphicData uri="http://schemas.openxmlformats.org/presentationml/2006/ole">
            <p:oleObj spid="_x0000_s2051" name="Точечный рисунок BMP" r:id="rId7" imgW="2647619" imgH="1876190" progId="PBrush">
              <p:embed/>
            </p:oleObj>
          </a:graphicData>
        </a:graphic>
      </p:graphicFrame>
      <p:pic>
        <p:nvPicPr>
          <p:cNvPr id="14" name="Picture 11" descr="C:\Users\All\Pictures\анимация\Анимашки\mouse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4000504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" descr="http://t1.gstatic.com/images?q=tbn:ANd9GcRGafqMnl8SFtGj5sPdfTggPq-8hoxP1q93hjChmGb7ikKcNa0f_A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3714752"/>
            <a:ext cx="1890709" cy="1514074"/>
          </a:xfrm>
          <a:prstGeom prst="rect">
            <a:avLst/>
          </a:prstGeom>
          <a:noFill/>
        </p:spPr>
      </p:pic>
      <p:sp>
        <p:nvSpPr>
          <p:cNvPr id="16" name="Управляющая кнопка: далее 15">
            <a:hlinkClick r:id="rId9" action="ppaction://hlinksldjump" highlightClick="1"/>
          </p:cNvPr>
          <p:cNvSpPr/>
          <p:nvPr/>
        </p:nvSpPr>
        <p:spPr>
          <a:xfrm>
            <a:off x="3286116" y="2214554"/>
            <a:ext cx="642942" cy="428628"/>
          </a:xfrm>
          <a:prstGeom prst="actionButtonForwardNext">
            <a:avLst/>
          </a:prstGeom>
          <a:gradFill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Управляющая кнопка: далее 16">
            <a:hlinkClick r:id="rId10" action="ppaction://hlinksldjump" highlightClick="1"/>
          </p:cNvPr>
          <p:cNvSpPr/>
          <p:nvPr/>
        </p:nvSpPr>
        <p:spPr>
          <a:xfrm>
            <a:off x="6429388" y="2143116"/>
            <a:ext cx="642942" cy="428628"/>
          </a:xfrm>
          <a:prstGeom prst="actionButtonForwardNext">
            <a:avLst/>
          </a:prstGeom>
          <a:gradFill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357686" y="1714488"/>
            <a:ext cx="1083851" cy="8953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Скругленный прямоугольник 18"/>
          <p:cNvSpPr/>
          <p:nvPr/>
        </p:nvSpPr>
        <p:spPr>
          <a:xfrm>
            <a:off x="1643042" y="5143512"/>
            <a:ext cx="6715172" cy="500066"/>
          </a:xfrm>
          <a:prstGeom prst="roundRect">
            <a:avLst/>
          </a:prstGeom>
          <a:blipFill>
            <a:blip r:embed="rId12" cstate="print"/>
            <a:tile tx="0" ty="0" sx="100000" sy="100000" flip="none" algn="tl"/>
          </a:blipFill>
          <a:ln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8" name="Picture 6" descr="http://img0.liveinternet.ru/images/attach/c/4/78/742/78742448_0a1844fe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2266499">
            <a:off x="7738674" y="5941304"/>
            <a:ext cx="1154325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00125" y="2786063"/>
          <a:ext cx="3657600" cy="2884487"/>
        </p:xfrm>
        <a:graphic>
          <a:graphicData uri="http://schemas.openxmlformats.org/presentationml/2006/ole">
            <p:oleObj spid="_x0000_s3074" name="Точечный рисунок BMP" r:id="rId3" imgW="2647619" imgH="1876190" progId="PBrush">
              <p:embed/>
            </p:oleObj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4500562" y="2285992"/>
          <a:ext cx="4214812" cy="2986087"/>
        </p:xfrm>
        <a:graphic>
          <a:graphicData uri="http://schemas.openxmlformats.org/presentationml/2006/ole">
            <p:oleObj spid="_x0000_s3075" name="Точечный рисунок BMP" r:id="rId4" imgW="2647619" imgH="1876190" progId="PBrush">
              <p:embed/>
            </p:oleObj>
          </a:graphicData>
        </a:graphic>
      </p:graphicFrame>
      <p:pic>
        <p:nvPicPr>
          <p:cNvPr id="9" name="Picture 11" descr="C:\Users\All\Pictures\анимация\Анимашки\mouse1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75" y="4143375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1" descr="C:\Users\All\Pictures\анимация\Анимашки\mouse1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28875" y="3929063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 descr="http://t1.gstatic.com/images?q=tbn:ANd9GcRGafqMnl8SFtGj5sPdfTggPq-8hoxP1q93hjChmGb7ikKcNa0f_A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3714752"/>
            <a:ext cx="1890709" cy="1514074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285720" y="5929330"/>
            <a:ext cx="7215238" cy="642942"/>
          </a:xfrm>
          <a:prstGeom prst="rect">
            <a:avLst/>
          </a:prstGeom>
          <a:gradFill flip="none" rotWithShape="1">
            <a:gsLst>
              <a:gs pos="50000">
                <a:srgbClr val="0070C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Вы спасли мышку!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57686" y="1714488"/>
            <a:ext cx="1083851" cy="8953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Скругленный прямоугольник 14"/>
          <p:cNvSpPr/>
          <p:nvPr/>
        </p:nvSpPr>
        <p:spPr>
          <a:xfrm>
            <a:off x="1500166" y="5214950"/>
            <a:ext cx="7000924" cy="500066"/>
          </a:xfrm>
          <a:prstGeom prst="roundRect">
            <a:avLst/>
          </a:prstGeom>
          <a:blipFill>
            <a:blip r:embed="rId8" cstate="print"/>
            <a:tile tx="0" ty="0" sx="100000" sy="100000" flip="none" algn="tl"/>
          </a:blipFill>
          <a:ln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Управляющая кнопка: домой 12">
            <a:hlinkClick r:id="" action="ppaction://hlinkshowjump?jump=previousslide" highlightClick="1"/>
          </p:cNvPr>
          <p:cNvSpPr/>
          <p:nvPr/>
        </p:nvSpPr>
        <p:spPr>
          <a:xfrm>
            <a:off x="8429652" y="2000240"/>
            <a:ext cx="500066" cy="5715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Picture 6" descr="http://img0.liveinternet.ru/images/attach/c/4/78/742/78742448_0a1844f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2266499">
            <a:off x="7738674" y="5798426"/>
            <a:ext cx="1154325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6.93889E-18 L -0.08664 -0.20995 " pathEditMode="relative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:\Users\All\Pictures\анимация\Анимашки\mouse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13" y="3857625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00100" y="2500306"/>
          <a:ext cx="3657600" cy="2813056"/>
        </p:xfrm>
        <a:graphic>
          <a:graphicData uri="http://schemas.openxmlformats.org/presentationml/2006/ole">
            <p:oleObj spid="_x0000_s4098" name="Точечный рисунок BMP" r:id="rId4" imgW="2647619" imgH="1876190" progId="PBrush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00562" y="2428868"/>
          <a:ext cx="3657600" cy="2914650"/>
        </p:xfrm>
        <a:graphic>
          <a:graphicData uri="http://schemas.openxmlformats.org/presentationml/2006/ole">
            <p:oleObj spid="_x0000_s4099" name="Точечный рисунок" r:id="rId5" imgW="2647619" imgH="1876190" progId="PBrush">
              <p:embed/>
            </p:oleObj>
          </a:graphicData>
        </a:graphic>
      </p:graphicFrame>
      <p:pic>
        <p:nvPicPr>
          <p:cNvPr id="7" name="Picture 8" descr="mouse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134" t="38092" r="19348" b="26515"/>
          <a:stretch>
            <a:fillRect/>
          </a:stretch>
        </p:blipFill>
        <p:spPr bwMode="auto">
          <a:xfrm>
            <a:off x="1835150" y="4437063"/>
            <a:ext cx="19431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1" descr="C:\Users\All\Pictures\анимация\Анимашки\mouse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0" y="3786188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 descr="http://t1.gstatic.com/images?q=tbn:ANd9GcRGafqMnl8SFtGj5sPdfTggPq-8hoxP1q93hjChmGb7ikKcNa0f_A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3643314"/>
            <a:ext cx="1890709" cy="1514074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928662" y="571480"/>
            <a:ext cx="7000924" cy="642942"/>
          </a:xfrm>
          <a:prstGeom prst="rect">
            <a:avLst/>
          </a:prstGeom>
          <a:gradFill flip="none" rotWithShape="1">
            <a:gsLst>
              <a:gs pos="50000">
                <a:srgbClr val="0070C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Почему погибла мышка?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71934" y="1500174"/>
            <a:ext cx="1083851" cy="8953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Скругленный прямоугольник 15"/>
          <p:cNvSpPr/>
          <p:nvPr/>
        </p:nvSpPr>
        <p:spPr>
          <a:xfrm>
            <a:off x="1500166" y="5072074"/>
            <a:ext cx="7000924" cy="428628"/>
          </a:xfrm>
          <a:prstGeom prst="roundRect">
            <a:avLst/>
          </a:prstGeom>
          <a:blipFill>
            <a:blip r:embed="rId9" cstate="print"/>
            <a:tile tx="0" ty="0" sx="100000" sy="100000" flip="none" algn="tl"/>
          </a:blipFill>
          <a:ln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5" name="Picture 6" descr="http://img0.liveinternet.ru/images/attach/c/4/78/742/78742448_0a1844f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2266499">
            <a:off x="7738673" y="5869866"/>
            <a:ext cx="1154325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85185E-6 C -0.02934 -0.09283 -0.05851 -0.18565 -0.07188 -0.22616 C -0.08525 -0.26667 -0.07917 -0.24051 -0.08056 -0.24352 " pathEditMode="relative" ptsTypes="a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img0.liveinternet.ru/images/attach/c/4/78/742/78742448_0a1844f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266499">
            <a:off x="7738674" y="5941304"/>
            <a:ext cx="1154325" cy="1214446"/>
          </a:xfrm>
          <a:prstGeom prst="rect">
            <a:avLst/>
          </a:prstGeom>
          <a:noFill/>
        </p:spPr>
      </p:pic>
      <p:pic>
        <p:nvPicPr>
          <p:cNvPr id="3" name="Picture 2" descr="http://t1.gstatic.com/images?q=tbn:ANd9GcRhqk_3-eg5qoExXF3nQQRN3Bh0yXVTG6yEEpLzioDOgapmXWiv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4733565">
            <a:off x="4829322" y="-662992"/>
            <a:ext cx="3863844" cy="50936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14282" y="2714620"/>
            <a:ext cx="4357718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ФОТОСИНТЕЗ</a:t>
            </a:r>
            <a:endParaRPr lang="ru-RU" sz="36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img0.liveinternet.ru/images/attach/c/4/78/742/78742448_0a1844f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266499">
            <a:off x="7738674" y="5941304"/>
            <a:ext cx="1154325" cy="1214446"/>
          </a:xfrm>
          <a:prstGeom prst="rect">
            <a:avLst/>
          </a:prstGeom>
          <a:noFill/>
        </p:spPr>
      </p:pic>
      <p:pic>
        <p:nvPicPr>
          <p:cNvPr id="3" name="Picture 2" descr="http://t1.gstatic.com/images?q=tbn:ANd9GcRhqk_3-eg5qoExXF3nQQRN3Bh0yXVTG6yEEpLzioDOgapmXWiv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4733565">
            <a:off x="4829322" y="-662992"/>
            <a:ext cx="3863844" cy="5093650"/>
          </a:xfrm>
          <a:prstGeom prst="rect">
            <a:avLst/>
          </a:prstGeom>
          <a:noFill/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1357298"/>
            <a:ext cx="3357586" cy="440031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85720" y="571480"/>
            <a:ext cx="5857916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История открытия фотосинтеза</a:t>
            </a:r>
            <a:endParaRPr lang="ru-RU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57620" y="1285860"/>
            <a:ext cx="50006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Фотосинтез был открыт в конце 18 столетия. В изучение этого процесса внесли свой вклад многие ученые. Одним из них был    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Д. Пристли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который в 1771г.  показал, что зелёные растения улучшают воздух, «испорченный» дыханием.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img0.liveinternet.ru/images/attach/c/4/78/742/78742448_0a1844f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266499">
            <a:off x="7738674" y="5941304"/>
            <a:ext cx="1154325" cy="1214446"/>
          </a:xfrm>
          <a:prstGeom prst="rect">
            <a:avLst/>
          </a:prstGeom>
          <a:noFill/>
        </p:spPr>
      </p:pic>
      <p:pic>
        <p:nvPicPr>
          <p:cNvPr id="3" name="Picture 2" descr="http://t1.gstatic.com/images?q=tbn:ANd9GcRhqk_3-eg5qoExXF3nQQRN3Bh0yXVTG6yEEpLzioDOgapmXWiv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4733565">
            <a:off x="4829322" y="-662992"/>
            <a:ext cx="3863844" cy="50936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000496" y="285728"/>
            <a:ext cx="485776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 1817 г. два французских химика, Пельтье и Каванту, выделили из  листьев зеленое вещество и назвали его </a:t>
            </a:r>
            <a:r>
              <a:rPr lang="ru-RU" sz="2000" u="sng" dirty="0" smtClean="0">
                <a:solidFill>
                  <a:srgbClr val="009900"/>
                </a:solidFill>
              </a:rPr>
              <a:t>хлорофиллом.</a:t>
            </a:r>
          </a:p>
          <a:p>
            <a:endParaRPr lang="ru-RU" sz="2000" dirty="0" smtClean="0"/>
          </a:p>
          <a:p>
            <a:r>
              <a:rPr lang="ru-RU" sz="2000" dirty="0" smtClean="0"/>
              <a:t>В 1845 г. немецкий физик Роберт Майер утверждал о том, что зеленые растения преобразуют энергию  солнечного света.</a:t>
            </a:r>
          </a:p>
          <a:p>
            <a:endParaRPr lang="ru-RU" sz="2000" dirty="0" smtClean="0"/>
          </a:p>
          <a:p>
            <a:r>
              <a:rPr lang="ru-RU" sz="2000" dirty="0" smtClean="0"/>
              <a:t>К.А.Тимирязев высказал мнение о космической роли растений.</a:t>
            </a:r>
          </a:p>
          <a:p>
            <a:r>
              <a:rPr lang="ru-RU" sz="2000" dirty="0" smtClean="0"/>
              <a:t> </a:t>
            </a:r>
          </a:p>
          <a:p>
            <a:r>
              <a:rPr lang="ru-RU" sz="2000" dirty="0" smtClean="0"/>
              <a:t>В 1941 американский биохимик Мелвин Калвин показал, что  процесс фотосинтеза заключается в распаде молекул воды, в результате чего образуются кислород и водород, идущий на  образование   органических веществ.</a:t>
            </a:r>
            <a:endParaRPr lang="ru-RU" sz="2000" dirty="0"/>
          </a:p>
        </p:txBody>
      </p:sp>
      <p:pic>
        <p:nvPicPr>
          <p:cNvPr id="5124" name="Picture 4" descr="http://eltamiz.com/images/2013/09/caventou-pelleti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357166"/>
            <a:ext cx="3655514" cy="2714644"/>
          </a:xfrm>
          <a:prstGeom prst="rect">
            <a:avLst/>
          </a:prstGeom>
          <a:noFill/>
        </p:spPr>
      </p:pic>
      <p:pic>
        <p:nvPicPr>
          <p:cNvPr id="5126" name="Picture 6" descr="http://www.chemteam.info/Gallery/Mayer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1000108"/>
            <a:ext cx="2786082" cy="3592581"/>
          </a:xfrm>
          <a:prstGeom prst="rect">
            <a:avLst/>
          </a:prstGeom>
          <a:noFill/>
        </p:spPr>
      </p:pic>
      <p:pic>
        <p:nvPicPr>
          <p:cNvPr id="5128" name="Picture 8" descr="http://scirus.benran.ru/files/timirjazev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85852" y="1785926"/>
            <a:ext cx="2562225" cy="3810000"/>
          </a:xfrm>
          <a:prstGeom prst="rect">
            <a:avLst/>
          </a:prstGeom>
          <a:noFill/>
        </p:spPr>
      </p:pic>
      <p:pic>
        <p:nvPicPr>
          <p:cNvPr id="5130" name="Picture 10" descr="http://media.snl.no/system/images/15505/standard_mcalvi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034" y="2571744"/>
            <a:ext cx="2857500" cy="3800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415</Words>
  <Application>Microsoft Office PowerPoint</Application>
  <PresentationFormat>Экран (4:3)</PresentationFormat>
  <Paragraphs>99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Тема Office</vt:lpstr>
      <vt:lpstr>Точечный рисунок</vt:lpstr>
      <vt:lpstr>Точечный рисунок BMP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Анна</cp:lastModifiedBy>
  <cp:revision>17</cp:revision>
  <dcterms:modified xsi:type="dcterms:W3CDTF">2013-12-24T18:00:52Z</dcterms:modified>
</cp:coreProperties>
</file>