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BA68410-1D6F-4371-B53A-83CB186F5CC0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4B281A-E340-4FAE-B9DB-0B2EFA8460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УМК по предмету        </a:t>
            </a:r>
            <a:br>
              <a:rPr lang="ru-RU" b="1" dirty="0" smtClean="0"/>
            </a:br>
            <a:r>
              <a:rPr lang="ru-RU" b="1" dirty="0" smtClean="0"/>
              <a:t>«Счёт и конструирование» и дидактический материал по данной теме, для подготовительного класса.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643446"/>
            <a:ext cx="5114778" cy="1785950"/>
          </a:xfrm>
        </p:spPr>
        <p:txBody>
          <a:bodyPr/>
          <a:lstStyle/>
          <a:p>
            <a:r>
              <a:rPr lang="ru-RU" dirty="0" smtClean="0"/>
              <a:t>Составители: Учитель: </a:t>
            </a:r>
            <a:r>
              <a:rPr lang="ru-RU" dirty="0" err="1" smtClean="0"/>
              <a:t>Пыринец</a:t>
            </a:r>
            <a:r>
              <a:rPr lang="ru-RU" dirty="0" smtClean="0"/>
              <a:t> Л.В.</a:t>
            </a:r>
          </a:p>
          <a:p>
            <a:r>
              <a:rPr lang="ru-RU" dirty="0" smtClean="0"/>
              <a:t>Воспитатель: Рожкова О.П.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20040"/>
            <a:ext cx="6481786" cy="608630"/>
          </a:xfrm>
        </p:spPr>
        <p:txBody>
          <a:bodyPr/>
          <a:lstStyle/>
          <a:p>
            <a:pPr algn="ctr"/>
            <a:r>
              <a:rPr lang="ru-RU" dirty="0" smtClean="0"/>
              <a:t>Форма предмета</a:t>
            </a:r>
            <a:endParaRPr lang="ru-RU" dirty="0"/>
          </a:p>
        </p:txBody>
      </p:sp>
      <p:pic>
        <p:nvPicPr>
          <p:cNvPr id="5122" name="Picture 2" descr="C:\Users\user\Documents\Опорные листы\Математика\Опорные листы к УМК по сч\геометрические фигуры.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5286412" cy="57864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481918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Понятие: много - мало</a:t>
            </a:r>
            <a:endParaRPr lang="ru-RU" dirty="0"/>
          </a:p>
        </p:txBody>
      </p:sp>
      <p:pic>
        <p:nvPicPr>
          <p:cNvPr id="6146" name="Picture 2" descr="C:\Users\user\Documents\Опорные листы\Математика\Опорные листы к УМК по сч\много - мало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5572164" cy="55721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20040"/>
            <a:ext cx="6553224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понятие: лево - право</a:t>
            </a:r>
            <a:endParaRPr lang="ru-RU" dirty="0"/>
          </a:p>
        </p:txBody>
      </p:sp>
      <p:pic>
        <p:nvPicPr>
          <p:cNvPr id="7170" name="Picture 2" descr="C:\Users\user\Documents\Опорные листы\Математика\Опорные листы к УМК по сч\Справа - сле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5286412" cy="58579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Д/И «найди цветок для стрекозы»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Цель: </a:t>
            </a:r>
            <a:r>
              <a:rPr lang="ru-RU" sz="1200" dirty="0" smtClean="0"/>
              <a:t>Учить различать цвета, используя приемы приложения и наложения; обозначать результат словами «такой же», «одинаковые»; Действовать по подражанию. Познакомить с названием цветов (красный, синий, желтый, зеленый, белый).</a:t>
            </a:r>
          </a:p>
          <a:p>
            <a:pPr>
              <a:buNone/>
            </a:pPr>
            <a:r>
              <a:rPr lang="ru-RU" sz="1400" dirty="0" smtClean="0"/>
              <a:t>Оборудование:</a:t>
            </a:r>
            <a:r>
              <a:rPr lang="ru-RU" sz="1600" dirty="0" smtClean="0"/>
              <a:t> </a:t>
            </a:r>
            <a:r>
              <a:rPr lang="ru-RU" sz="1200" dirty="0" smtClean="0"/>
              <a:t>Пять крупных цветков (красный, синий, желтый, зеленый, белый), пять стрекоз соответствующих цветов.</a:t>
            </a:r>
          </a:p>
          <a:p>
            <a:pPr>
              <a:buNone/>
            </a:pPr>
            <a:r>
              <a:rPr lang="ru-RU" sz="1400" dirty="0" smtClean="0"/>
              <a:t>Ход игры:</a:t>
            </a:r>
          </a:p>
          <a:p>
            <a:pPr>
              <a:buNone/>
            </a:pPr>
            <a:r>
              <a:rPr lang="ru-RU" sz="1200" dirty="0" smtClean="0"/>
              <a:t>1уровень: Педагог расставляет на столе цветы (красный и белый) и предлагает ребенку рассмотреть их, проговаривая название цвета. Затем, на стол кладутся две стрекозы (красная и белая). Совместно с педагогом, ребенок рассматривает стрекоз. Педагог предлагает ребенку посадить стрекозу  на цветок, соответствующего цвета. Используя прием приложения, с проговариванием слов «такой же».</a:t>
            </a:r>
          </a:p>
          <a:p>
            <a:pPr>
              <a:buNone/>
            </a:pPr>
            <a:r>
              <a:rPr lang="ru-RU" sz="1200" dirty="0" smtClean="0"/>
              <a:t>2уровень: Педагог расставляет на столе цветы (красный, синий и белый) и предлагает ребенку рассмотреть их, называя цвет. Затем, на стол кладутся три стрекозы (красная, синяя и белая). Ребенок рассматривает стрекоз и называет (показывает) их цвета. Педагог предлагает ребенку посадить стрекозу  на цветок, соответствующего цвета. Используя прием приложения, с называнием (показыванием) цвета.</a:t>
            </a:r>
          </a:p>
          <a:p>
            <a:pPr>
              <a:buNone/>
            </a:pPr>
            <a:r>
              <a:rPr lang="ru-RU" sz="1200" dirty="0" smtClean="0"/>
              <a:t>3уровень: Педагог расставляет на столе цветы (красный, синий, желтый, зеленый , белый) и предлагает ребенку рассмотреть их, называя цвета. Затем, на стол кладутся пять  стрекоз (красная, синяя, желтая, зеленая,  белая). Ребенок рассматривает стрекоз и называет  их цвета. Педагог предлагает ребенку посадить стрекозу  на цветок, соответствующего цвета. Используя прием приложения, с называнием цвета, с использованием слов «такой же», «одинаковые».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7515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Д/И «У кого такое 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Цель: </a:t>
            </a:r>
            <a:r>
              <a:rPr lang="ru-RU" sz="1200" dirty="0" smtClean="0"/>
              <a:t>Закреплять  знания названий геометрических фигур предусмотренных программой, </a:t>
            </a:r>
          </a:p>
          <a:p>
            <a:pPr>
              <a:buNone/>
            </a:pPr>
            <a:r>
              <a:rPr lang="ru-RU" sz="1200" dirty="0" smtClean="0"/>
              <a:t>           осуществлять выбор форм по ее названию.</a:t>
            </a:r>
          </a:p>
          <a:p>
            <a:pPr>
              <a:buNone/>
            </a:pPr>
            <a:r>
              <a:rPr lang="ru-RU" sz="1400" dirty="0" smtClean="0"/>
              <a:t>Оборудование:</a:t>
            </a:r>
            <a:r>
              <a:rPr lang="ru-RU" sz="1200" dirty="0" smtClean="0"/>
              <a:t> Карточки с изображением  двух – четырёх одноцветных геометрических фигур,</a:t>
            </a:r>
          </a:p>
          <a:p>
            <a:pPr>
              <a:buNone/>
            </a:pPr>
            <a:r>
              <a:rPr lang="ru-RU" sz="1200" dirty="0" smtClean="0"/>
              <a:t>                            набор карточек с изображением одной геометрической фигурой для</a:t>
            </a:r>
          </a:p>
          <a:p>
            <a:pPr>
              <a:buNone/>
            </a:pPr>
            <a:r>
              <a:rPr lang="ru-RU" sz="1200" dirty="0" smtClean="0"/>
              <a:t>                            наложения на большие карточки.</a:t>
            </a:r>
          </a:p>
          <a:p>
            <a:pPr>
              <a:buNone/>
            </a:pPr>
            <a:r>
              <a:rPr lang="ru-RU" sz="1400" dirty="0" smtClean="0"/>
              <a:t>Ход игры:</a:t>
            </a:r>
          </a:p>
          <a:p>
            <a:pPr>
              <a:buNone/>
            </a:pPr>
            <a:r>
              <a:rPr lang="ru-RU" sz="1200" dirty="0" smtClean="0"/>
              <a:t>1 уровень: Педагог раздаёт детям карты с изображением двух геометрических фигур (круг,   </a:t>
            </a:r>
          </a:p>
          <a:p>
            <a:pPr>
              <a:buNone/>
            </a:pPr>
            <a:r>
              <a:rPr lang="ru-RU" sz="1200" dirty="0" smtClean="0"/>
              <a:t>                квадрат). Педагог  показывает карточку с геометрической фигурой, ребёнок </a:t>
            </a:r>
          </a:p>
          <a:p>
            <a:pPr>
              <a:buNone/>
            </a:pPr>
            <a:r>
              <a:rPr lang="ru-RU" sz="1200" dirty="0" smtClean="0"/>
              <a:t>                рассматривает карточку и совместно с педагогом используя прием наложения ставит</a:t>
            </a:r>
          </a:p>
          <a:p>
            <a:pPr>
              <a:buNone/>
            </a:pPr>
            <a:r>
              <a:rPr lang="ru-RU" sz="1200" dirty="0" smtClean="0"/>
              <a:t>                карточку на предъявленный образец.</a:t>
            </a:r>
          </a:p>
          <a:p>
            <a:pPr>
              <a:buNone/>
            </a:pPr>
            <a:r>
              <a:rPr lang="ru-RU" sz="1200" dirty="0" smtClean="0"/>
              <a:t>2 уровень:  Педагог раздаёт детям карты с изображением трёх геометрических фигур (круг,   </a:t>
            </a:r>
          </a:p>
          <a:p>
            <a:pPr>
              <a:buNone/>
            </a:pPr>
            <a:r>
              <a:rPr lang="ru-RU" sz="1200" dirty="0" smtClean="0"/>
              <a:t>                  квадрат, треугольник). Педагог  называет карточку с геометрической фигурой, </a:t>
            </a:r>
          </a:p>
          <a:p>
            <a:pPr>
              <a:buNone/>
            </a:pPr>
            <a:r>
              <a:rPr lang="ru-RU" sz="1200" dirty="0" smtClean="0"/>
              <a:t>                  ребёнок рассматривает карточку и называет(показывает) изображённую фигуру ,  </a:t>
            </a:r>
          </a:p>
          <a:p>
            <a:pPr>
              <a:buNone/>
            </a:pPr>
            <a:r>
              <a:rPr lang="ru-RU" sz="1200" dirty="0" smtClean="0"/>
              <a:t>                  используя прием наложения ставит карточку на предъявленный образец.</a:t>
            </a:r>
          </a:p>
          <a:p>
            <a:pPr>
              <a:buNone/>
            </a:pPr>
            <a:r>
              <a:rPr lang="ru-RU" sz="1200" dirty="0" smtClean="0"/>
              <a:t>3 уровень: Педагог раздаёт детям карты с изображением четырёх геометрических фигур (круг,   </a:t>
            </a:r>
          </a:p>
          <a:p>
            <a:pPr>
              <a:buNone/>
            </a:pPr>
            <a:r>
              <a:rPr lang="ru-RU" sz="1200" dirty="0" smtClean="0"/>
              <a:t>                  квадрат, треугольник, прямоугольник) и раздаточный материал( те же</a:t>
            </a:r>
          </a:p>
          <a:p>
            <a:pPr>
              <a:buNone/>
            </a:pPr>
            <a:r>
              <a:rPr lang="ru-RU" sz="1200" dirty="0" smtClean="0"/>
              <a:t>                  геометрические фигуры). Педагог называет геометрическую фигуру , а ребёнок </a:t>
            </a:r>
          </a:p>
          <a:p>
            <a:pPr>
              <a:buNone/>
            </a:pPr>
            <a:r>
              <a:rPr lang="ru-RU" sz="1200" dirty="0" smtClean="0"/>
              <a:t>                  должен найти геометрическую фигуру среди раздаточного материала и</a:t>
            </a:r>
          </a:p>
          <a:p>
            <a:pPr>
              <a:buNone/>
            </a:pPr>
            <a:r>
              <a:rPr lang="ru-RU" sz="1200" dirty="0" smtClean="0"/>
              <a:t>                  используя прием наложения ставит карточку на предъявленный образец.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     Дидактические игры</a:t>
            </a:r>
            <a:endParaRPr lang="ru-RU" dirty="0"/>
          </a:p>
        </p:txBody>
      </p:sp>
      <p:pic>
        <p:nvPicPr>
          <p:cNvPr id="4" name="Содержимое 3" descr="IMG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3583516" cy="25003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857628"/>
            <a:ext cx="4500594" cy="27860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     Дидактические игры</a:t>
            </a:r>
            <a:endParaRPr lang="ru-RU" dirty="0"/>
          </a:p>
        </p:txBody>
      </p:sp>
      <p:pic>
        <p:nvPicPr>
          <p:cNvPr id="8" name="Содержимое 7" descr="IMG_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42985"/>
            <a:ext cx="3297764" cy="22860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857628"/>
            <a:ext cx="3571900" cy="278605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     Дидактические игры</a:t>
            </a:r>
            <a:endParaRPr lang="ru-RU" dirty="0"/>
          </a:p>
        </p:txBody>
      </p:sp>
      <p:pic>
        <p:nvPicPr>
          <p:cNvPr id="6" name="Содержимое 5" descr="IMG_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5"/>
            <a:ext cx="3226326" cy="22860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571876"/>
            <a:ext cx="3786214" cy="31432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     Дидактические игры</a:t>
            </a:r>
            <a:endParaRPr lang="ru-RU" dirty="0"/>
          </a:p>
        </p:txBody>
      </p:sp>
      <p:pic>
        <p:nvPicPr>
          <p:cNvPr id="8" name="Содержимое 7" descr="IMG_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3226326" cy="24622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714752"/>
            <a:ext cx="3429024" cy="26431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     Дидактические игры</a:t>
            </a:r>
            <a:endParaRPr lang="ru-RU" dirty="0"/>
          </a:p>
        </p:txBody>
      </p:sp>
      <p:pic>
        <p:nvPicPr>
          <p:cNvPr id="6" name="Содержимое 5" descr="IMG_0036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3500462" cy="27860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003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071942"/>
            <a:ext cx="3929090" cy="264320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Актуальность темы.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1800" dirty="0" smtClean="0"/>
              <a:t>Не достаточное освещение проблемы в литературе. 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Необходимость корректировки существующих методик.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Необходимость поиска новых методик обучения.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Необходимость модернизации процесса обучения.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Корректировка существующих дидактических игр.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Разработка новых дидактических игр с учетом уровней развития детей.</a:t>
            </a:r>
          </a:p>
          <a:p>
            <a:pPr>
              <a:lnSpc>
                <a:spcPct val="200000"/>
              </a:lnSpc>
            </a:pP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7242048" cy="121444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Главные принципы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267604" cy="524131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Доступность изучаемого материала.</a:t>
            </a:r>
          </a:p>
          <a:p>
            <a:r>
              <a:rPr lang="ru-RU" sz="1800" dirty="0" smtClean="0"/>
              <a:t>Наглядность.</a:t>
            </a:r>
          </a:p>
          <a:p>
            <a:r>
              <a:rPr lang="ru-RU" sz="1800" dirty="0" smtClean="0"/>
              <a:t>Дифференцированный подход, с учетом индивидуальных особенностей развития ребенка.</a:t>
            </a:r>
          </a:p>
          <a:p>
            <a:r>
              <a:rPr lang="ru-RU" sz="1800" dirty="0" smtClean="0"/>
              <a:t>Комплексный подход к обучению.</a:t>
            </a:r>
          </a:p>
          <a:p>
            <a:r>
              <a:rPr lang="ru-RU" sz="1800" dirty="0" smtClean="0"/>
              <a:t>Деятельный подход (формирование психических функций в процессе деятельности детей).</a:t>
            </a:r>
          </a:p>
          <a:p>
            <a:r>
              <a:rPr lang="ru-RU" sz="1800" dirty="0" smtClean="0"/>
              <a:t>Вариативность заданий.</a:t>
            </a:r>
          </a:p>
          <a:p>
            <a:r>
              <a:rPr lang="ru-RU" sz="1800" dirty="0" smtClean="0"/>
              <a:t>Принцип постепенного усложнения заданий.</a:t>
            </a:r>
          </a:p>
          <a:p>
            <a:r>
              <a:rPr lang="ru-RU" sz="1800" dirty="0" smtClean="0"/>
              <a:t>Включение в процесс обучения компьютерных технологий.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000924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План работы по                       методической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48463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Изучение литературы по данной проблеме.</a:t>
            </a:r>
          </a:p>
          <a:p>
            <a:r>
              <a:rPr lang="ru-RU" sz="1800" dirty="0" smtClean="0"/>
              <a:t>Изучение существующих методик.</a:t>
            </a:r>
          </a:p>
          <a:p>
            <a:r>
              <a:rPr lang="ru-RU" sz="1800" dirty="0" smtClean="0"/>
              <a:t>Адаптация этих методик для обучения детей подготовительного класса «Особый ребенок».</a:t>
            </a:r>
          </a:p>
          <a:p>
            <a:r>
              <a:rPr lang="ru-RU" sz="1800" dirty="0" smtClean="0"/>
              <a:t>Планирование уроков, с учетом индивидуального уровня развития (по 3 уровням сложности).</a:t>
            </a:r>
          </a:p>
          <a:p>
            <a:r>
              <a:rPr lang="ru-RU" sz="1800" dirty="0" smtClean="0"/>
              <a:t>Разработка опорных листов по каждой теме (по 3 уровням развития).</a:t>
            </a:r>
          </a:p>
          <a:p>
            <a:r>
              <a:rPr lang="ru-RU" sz="1800" dirty="0" smtClean="0"/>
              <a:t>Корректировка уже существующих Д/И, с учетом уровней развития.</a:t>
            </a:r>
          </a:p>
          <a:p>
            <a:r>
              <a:rPr lang="ru-RU" sz="1800" dirty="0" smtClean="0"/>
              <a:t>Разработка новых Д/И, по 3 уровням развития.</a:t>
            </a:r>
          </a:p>
          <a:p>
            <a:r>
              <a:rPr lang="ru-RU" sz="1800" dirty="0" smtClean="0"/>
              <a:t>Подбор демонстрационного материала.</a:t>
            </a:r>
          </a:p>
          <a:p>
            <a:r>
              <a:rPr lang="ru-RU" sz="1800" dirty="0" smtClean="0"/>
              <a:t>Разработка презентаций по каждой теме.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501090" cy="50006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Карточки поурочного планирования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7786742" cy="566994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Раздел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 Понятие о цвете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Соотнесение предметов по цвету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Формировать умения соотносить предметы по цвету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	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1уровень: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1.Учить детей соотносить предметы по цвету (зеленый, синий,) по подражанию взрослому (совместные действия).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2уровень: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1.Учить детей соотносить предметы по цвету (зеленый, синий) по показу, по словесной инструкции.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3уровень: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1.Учить детей соотносить предметы по цвету (зеленый, синий), по словесной инструкции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кубики (2 цветов), цветные тарелочки (2 цветов), цветные прищепки, опорные листы, компьютер, диски с презентациями, дидактические игры – лото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Задания: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1уровень: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1.Рассмотри цветные прищепки и цветные тарелочки.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2.Разложи цветные прищепки в цветные тарелочки (2 цвета) с помощью педагога.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3.Разложи цветные кубики по цветам (лучше начинать с двух цветов) совместно с педагогом.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4.В опорном листе соедини предметы одного цвета сплошной линией (с помощью педагога).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2уровень: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1.Разложи цветные прищепки по цветным тарелочкам, по показу педагога, по словесной инструкции.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2.Разложи цветные кубики по цветам, по показу педагога, по словесной инструкции.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3.Д/И «Найди такой же» - на соотнесение предметов по цвету.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4.В опорном листе соедини предметы одного цвета сплошной линией.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3уровень: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1.Разложи цветные прищепки по цветным тарелочкам по цветам по словесной инструкции.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Составь пирамидки из цветных кубиков по цветам по словесной инструкции.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Д/И «Подбери по цвету»; «Посади бабочку на цветок».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В опорном листе соедини предметы одного цвета сплошной линией того же цвета, что и сами предметы.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5.Просмотр презентации «Цвета».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86808" cy="500066"/>
          </a:xfrm>
        </p:spPr>
        <p:txBody>
          <a:bodyPr>
            <a:noAutofit/>
          </a:bodyPr>
          <a:lstStyle/>
          <a:p>
            <a:r>
              <a:rPr lang="ru-RU" sz="3000" dirty="0" smtClean="0"/>
              <a:t>Карточки поурочного планирования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001056" cy="6000792"/>
          </a:xfrm>
        </p:spPr>
        <p:txBody>
          <a:bodyPr>
            <a:normAutofit fontScale="25000" lnSpcReduction="20000"/>
          </a:bodyPr>
          <a:lstStyle/>
          <a:p>
            <a:r>
              <a:rPr lang="ru-RU" sz="4000" b="1" dirty="0" smtClean="0"/>
              <a:t>Раздел: Понятие о форме предмета.</a:t>
            </a:r>
            <a:endParaRPr lang="ru-RU" sz="4000" dirty="0" smtClean="0"/>
          </a:p>
          <a:p>
            <a:r>
              <a:rPr lang="ru-RU" sz="4000" b="1" dirty="0" smtClean="0"/>
              <a:t>Тема: </a:t>
            </a:r>
            <a:r>
              <a:rPr lang="ru-RU" sz="4000" dirty="0" smtClean="0"/>
              <a:t>Знакомство с выбором геометрических форм и фигур по образцу.</a:t>
            </a:r>
          </a:p>
          <a:p>
            <a:r>
              <a:rPr lang="ru-RU" sz="4000" b="1" dirty="0" smtClean="0"/>
              <a:t>Цель: </a:t>
            </a:r>
            <a:r>
              <a:rPr lang="ru-RU" sz="4000" dirty="0" smtClean="0"/>
              <a:t>Дать представление о разнообразии геометрических форм и фигур.</a:t>
            </a:r>
          </a:p>
          <a:p>
            <a:r>
              <a:rPr lang="ru-RU" sz="4000" b="1" dirty="0" smtClean="0"/>
              <a:t>Задачи: </a:t>
            </a:r>
            <a:endParaRPr lang="ru-RU" sz="4000" dirty="0" smtClean="0"/>
          </a:p>
          <a:p>
            <a:r>
              <a:rPr lang="ru-RU" sz="4000" b="1" dirty="0" smtClean="0"/>
              <a:t>1уровень: </a:t>
            </a:r>
            <a:endParaRPr lang="ru-RU" sz="4000" dirty="0" smtClean="0"/>
          </a:p>
          <a:p>
            <a:r>
              <a:rPr lang="ru-RU" sz="4000" dirty="0" smtClean="0"/>
              <a:t>1.Познакомить детей с основными геометрическими фигурами: круг, треугольник, квадрат.</a:t>
            </a:r>
          </a:p>
          <a:p>
            <a:r>
              <a:rPr lang="ru-RU" sz="4000" b="1" dirty="0" smtClean="0"/>
              <a:t>2уровень: </a:t>
            </a:r>
            <a:endParaRPr lang="ru-RU" sz="4000" dirty="0" smtClean="0"/>
          </a:p>
          <a:p>
            <a:r>
              <a:rPr lang="ru-RU" sz="4000" dirty="0" smtClean="0"/>
              <a:t>1.Познакомить детей с основными геометрическими фигурами: круг, треугольник, квадрат, прямоугольник. </a:t>
            </a:r>
          </a:p>
          <a:p>
            <a:r>
              <a:rPr lang="ru-RU" sz="4000" dirty="0" smtClean="0"/>
              <a:t>2. Учить выделять основные геометрические фигуры в соответствии с образцом, по показу. </a:t>
            </a:r>
          </a:p>
          <a:p>
            <a:r>
              <a:rPr lang="ru-RU" sz="4000" b="1" dirty="0" smtClean="0"/>
              <a:t>3уровень: </a:t>
            </a:r>
            <a:endParaRPr lang="ru-RU" sz="4000" dirty="0" smtClean="0"/>
          </a:p>
          <a:p>
            <a:r>
              <a:rPr lang="ru-RU" sz="4000" dirty="0" smtClean="0"/>
              <a:t>1. Познакомить детей с основными геометрическими фигурами и формами: круг, треугольник, квадрат, прямоугольник.</a:t>
            </a:r>
          </a:p>
          <a:p>
            <a:r>
              <a:rPr lang="ru-RU" sz="4000" dirty="0" smtClean="0"/>
              <a:t>2. Учить выделять основные геометрические фигуры и формы в соответствии с образцом, по показу, по словесной инструкции.</a:t>
            </a:r>
          </a:p>
          <a:p>
            <a:r>
              <a:rPr lang="ru-RU" sz="4000" dirty="0" smtClean="0"/>
              <a:t>3. Учить называть основные геометрические фигуры и формы</a:t>
            </a:r>
            <a:r>
              <a:rPr lang="ru-RU" sz="4000" dirty="0" smtClean="0"/>
              <a:t>.</a:t>
            </a:r>
            <a:r>
              <a:rPr lang="ru-RU" sz="4000" dirty="0" smtClean="0"/>
              <a:t> </a:t>
            </a:r>
          </a:p>
          <a:p>
            <a:r>
              <a:rPr lang="ru-RU" sz="4000" b="1" i="1" u="sng" dirty="0" smtClean="0"/>
              <a:t>Оборудование: </a:t>
            </a:r>
            <a:r>
              <a:rPr lang="ru-RU" sz="4000" dirty="0" smtClean="0"/>
              <a:t>геометрические фигуры: круг, треугольник, квадрат, прямоугольник; карточки с изображением основных геометрических фигур; лото с геометрическими фигурами, компьютер, опорные листы</a:t>
            </a:r>
            <a:r>
              <a:rPr lang="ru-RU" sz="4000" dirty="0" smtClean="0"/>
              <a:t>.</a:t>
            </a:r>
            <a:r>
              <a:rPr lang="ru-RU" sz="4000" b="1" dirty="0" smtClean="0"/>
              <a:t> </a:t>
            </a:r>
            <a:endParaRPr lang="ru-RU" sz="4000" dirty="0" smtClean="0"/>
          </a:p>
          <a:p>
            <a:r>
              <a:rPr lang="ru-RU" sz="4000" b="1" dirty="0" smtClean="0"/>
              <a:t>Задания:</a:t>
            </a:r>
            <a:endParaRPr lang="ru-RU" sz="4000" dirty="0" smtClean="0"/>
          </a:p>
          <a:p>
            <a:r>
              <a:rPr lang="ru-RU" sz="4000" b="1" dirty="0" smtClean="0"/>
              <a:t>1уровень:</a:t>
            </a:r>
            <a:endParaRPr lang="ru-RU" sz="4000" dirty="0" smtClean="0"/>
          </a:p>
          <a:p>
            <a:r>
              <a:rPr lang="ru-RU" sz="4000" dirty="0" smtClean="0"/>
              <a:t>1. Рассмотри геометрические фигуры (круг, квадрат, треугольник).</a:t>
            </a:r>
          </a:p>
          <a:p>
            <a:r>
              <a:rPr lang="ru-RU" sz="4000" dirty="0" smtClean="0"/>
              <a:t>2. Обведи фигуры пальчиком (с помощью педагога, с речевым сопровождением).</a:t>
            </a:r>
          </a:p>
          <a:p>
            <a:r>
              <a:rPr lang="ru-RU" sz="4000" dirty="0" smtClean="0"/>
              <a:t>3. Посмотри презентацию на компьютере.</a:t>
            </a:r>
          </a:p>
          <a:p>
            <a:r>
              <a:rPr lang="ru-RU" sz="4000" b="1" dirty="0" smtClean="0"/>
              <a:t>2уровень</a:t>
            </a:r>
            <a:r>
              <a:rPr lang="ru-RU" sz="4000" dirty="0" smtClean="0"/>
              <a:t>: </a:t>
            </a:r>
          </a:p>
          <a:p>
            <a:r>
              <a:rPr lang="ru-RU" sz="4000" dirty="0" smtClean="0"/>
              <a:t>1. Рассмотри фигуры, послушай как они называются, повтори их название (если это возможно).</a:t>
            </a:r>
          </a:p>
          <a:p>
            <a:r>
              <a:rPr lang="ru-RU" sz="4000" dirty="0" smtClean="0"/>
              <a:t>2. Обведи фигуры по шаблону (с помощью педагога).</a:t>
            </a:r>
          </a:p>
          <a:p>
            <a:r>
              <a:rPr lang="ru-RU" sz="4000" dirty="0" smtClean="0"/>
              <a:t>3. Покажи где круг, квадрат, треугольник (с помощью педагога).</a:t>
            </a:r>
          </a:p>
          <a:p>
            <a:r>
              <a:rPr lang="ru-RU" sz="4000" dirty="0" smtClean="0"/>
              <a:t>4. Посмотри презентацию.</a:t>
            </a:r>
          </a:p>
          <a:p>
            <a:r>
              <a:rPr lang="ru-RU" sz="4000" b="1" dirty="0" smtClean="0"/>
              <a:t>3уровень</a:t>
            </a:r>
            <a:r>
              <a:rPr lang="ru-RU" sz="4000" dirty="0" smtClean="0"/>
              <a:t>:</a:t>
            </a:r>
          </a:p>
          <a:p>
            <a:r>
              <a:rPr lang="ru-RU" sz="4000" dirty="0" smtClean="0"/>
              <a:t>1. Рассмотри и назови основные геометрические фигуры.</a:t>
            </a:r>
          </a:p>
          <a:p>
            <a:r>
              <a:rPr lang="ru-RU" sz="4000" dirty="0" smtClean="0"/>
              <a:t>2. Обведи фигуры по контуру.</a:t>
            </a:r>
          </a:p>
          <a:p>
            <a:r>
              <a:rPr lang="ru-RU" sz="4000" dirty="0" smtClean="0"/>
              <a:t>3. Раскрась фигуры.</a:t>
            </a:r>
          </a:p>
          <a:p>
            <a:r>
              <a:rPr lang="ru-RU" sz="4000" dirty="0" smtClean="0"/>
              <a:t>4. Посмотри презентацию.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86676" cy="6086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Понятие о размере</a:t>
            </a:r>
            <a:endParaRPr lang="ru-RU" dirty="0"/>
          </a:p>
        </p:txBody>
      </p:sp>
      <p:pic>
        <p:nvPicPr>
          <p:cNvPr id="1026" name="Picture 2" descr="C:\Users\user\Documents\Опорные листы\Математика\Опорные листы к УМК по сч\Большой - маленький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5072098" cy="57150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7339042" cy="608630"/>
          </a:xfrm>
        </p:spPr>
        <p:txBody>
          <a:bodyPr/>
          <a:lstStyle/>
          <a:p>
            <a:pPr algn="ctr"/>
            <a:r>
              <a:rPr lang="ru-RU" dirty="0" smtClean="0"/>
              <a:t>Понятие о размере</a:t>
            </a:r>
            <a:endParaRPr lang="ru-RU" dirty="0"/>
          </a:p>
        </p:txBody>
      </p:sp>
      <p:pic>
        <p:nvPicPr>
          <p:cNvPr id="2050" name="Picture 2" descr="C:\Users\user\Documents\Опорные листы\Математика\Опорные листы к УМК по сч\Большой - маленький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5286412" cy="56436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608630"/>
          </a:xfrm>
        </p:spPr>
        <p:txBody>
          <a:bodyPr/>
          <a:lstStyle/>
          <a:p>
            <a:pPr algn="ctr"/>
            <a:r>
              <a:rPr lang="ru-RU" dirty="0" smtClean="0"/>
              <a:t>Понятие о размере</a:t>
            </a:r>
            <a:endParaRPr lang="ru-RU" dirty="0"/>
          </a:p>
        </p:txBody>
      </p:sp>
      <p:pic>
        <p:nvPicPr>
          <p:cNvPr id="4098" name="Picture 2" descr="C:\Users\user\Documents\Опорные листы\Математика\Опорные листы к УМК по сч\Высокий - низкий 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5000660" cy="55007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300</TotalTime>
  <Words>869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УМК по предмету         «Счёт и конструирование» и дидактический материал по данной теме, для подготовительного класса.</vt:lpstr>
      <vt:lpstr>Актуальность темы.   </vt:lpstr>
      <vt:lpstr>Главные принципы обучения</vt:lpstr>
      <vt:lpstr>План работы по                       методической теме</vt:lpstr>
      <vt:lpstr>Карточки поурочного планирования</vt:lpstr>
      <vt:lpstr>Карточки поурочного планирования</vt:lpstr>
      <vt:lpstr>Понятие о размере</vt:lpstr>
      <vt:lpstr>Понятие о размере</vt:lpstr>
      <vt:lpstr>Понятие о размере</vt:lpstr>
      <vt:lpstr>Форма предмета</vt:lpstr>
      <vt:lpstr>Понятие: много - мало</vt:lpstr>
      <vt:lpstr>понятие: лево - право</vt:lpstr>
      <vt:lpstr>Д/И «найди цветок для стрекозы»</vt:lpstr>
      <vt:lpstr>Д/И «У кого такое ?»</vt:lpstr>
      <vt:lpstr>     Дидактические игры</vt:lpstr>
      <vt:lpstr>     Дидактические игры</vt:lpstr>
      <vt:lpstr>     Дидактические игры</vt:lpstr>
      <vt:lpstr>     Дидактические игры</vt:lpstr>
      <vt:lpstr>     Дидактические игры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по предмету         «Счёт и конструирование» и дидактический материал по данной теме, для подготовительного класса.</dc:title>
  <dc:creator>user1</dc:creator>
  <cp:lastModifiedBy>user1</cp:lastModifiedBy>
  <cp:revision>31</cp:revision>
  <dcterms:created xsi:type="dcterms:W3CDTF">2011-12-26T10:41:53Z</dcterms:created>
  <dcterms:modified xsi:type="dcterms:W3CDTF">2011-12-28T06:43:02Z</dcterms:modified>
</cp:coreProperties>
</file>