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6" r:id="rId3"/>
    <p:sldId id="257" r:id="rId4"/>
    <p:sldId id="258" r:id="rId5"/>
    <p:sldId id="259" r:id="rId6"/>
    <p:sldId id="291" r:id="rId7"/>
    <p:sldId id="263" r:id="rId8"/>
    <p:sldId id="260" r:id="rId9"/>
    <p:sldId id="276" r:id="rId10"/>
    <p:sldId id="261" r:id="rId11"/>
    <p:sldId id="295" r:id="rId12"/>
    <p:sldId id="264" r:id="rId13"/>
    <p:sldId id="279" r:id="rId14"/>
    <p:sldId id="265" r:id="rId15"/>
    <p:sldId id="267" r:id="rId16"/>
    <p:sldId id="283" r:id="rId17"/>
    <p:sldId id="282" r:id="rId18"/>
    <p:sldId id="273" r:id="rId19"/>
    <p:sldId id="285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  <a:srgbClr val="FF00FF"/>
    <a:srgbClr val="339966"/>
    <a:srgbClr val="9933FF"/>
    <a:srgbClr val="FF9900"/>
    <a:srgbClr val="DA2644"/>
    <a:srgbClr val="FFCCFF"/>
    <a:srgbClr val="0000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43" autoAdjust="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FD0D-A642-4AF1-A044-861D85715F2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CE8D-945C-4D5B-AE06-5028C578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95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CE8D-945C-4D5B-AE06-5028C578A7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6CE8D-945C-4D5B-AE06-5028C578A7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wm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5.gif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0" Type="http://schemas.openxmlformats.org/officeDocument/2006/relationships/image" Target="../media/image6.wmf"/><Relationship Id="rId4" Type="http://schemas.openxmlformats.org/officeDocument/2006/relationships/image" Target="../media/image5.gif"/><Relationship Id="rId9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.gif"/><Relationship Id="rId5" Type="http://schemas.openxmlformats.org/officeDocument/2006/relationships/slide" Target="slide7.xml"/><Relationship Id="rId10" Type="http://schemas.openxmlformats.org/officeDocument/2006/relationships/image" Target="../media/image7.gif"/><Relationship Id="rId4" Type="http://schemas.openxmlformats.org/officeDocument/2006/relationships/image" Target="../media/image5.gif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wm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5.gif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Умножение натуральных чисел и его свойства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284984"/>
            <a:ext cx="4318248" cy="215250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Учитель математики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МОУ «Двулученская СОШ»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Капустина Наталья Сергеевна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342899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A2644"/>
                </a:solidFill>
              </a:rPr>
              <a:t>Остров «Вычислительный»</a:t>
            </a:r>
            <a:endParaRPr lang="ru-RU" dirty="0">
              <a:solidFill>
                <a:srgbClr val="DA2644"/>
              </a:solidFill>
            </a:endParaRPr>
          </a:p>
        </p:txBody>
      </p:sp>
      <p:pic>
        <p:nvPicPr>
          <p:cNvPr id="1026" name="Picture 2" descr="C:\Documents and Settings\Admin\Рабочий стол\фото\1201012327_45_wa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81138"/>
            <a:ext cx="7572428" cy="5091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5016"/>
            <a:ext cx="4040188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786454"/>
            <a:ext cx="4041775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14282" y="4000504"/>
            <a:ext cx="8643997" cy="138555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Picture 38" descr="rose1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2000"/>
          </a:blip>
          <a:srcRect r="46591" b="41933"/>
          <a:stretch>
            <a:fillRect/>
          </a:stretch>
        </p:blipFill>
        <p:spPr bwMode="auto">
          <a:xfrm rot="2789638">
            <a:off x="7632257" y="2958507"/>
            <a:ext cx="1119188" cy="1039813"/>
          </a:xfrm>
          <a:prstGeom prst="rect">
            <a:avLst/>
          </a:prstGeom>
          <a:noFill/>
        </p:spPr>
      </p:pic>
      <p:pic>
        <p:nvPicPr>
          <p:cNvPr id="9" name="Picture 38" descr="rose1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2000"/>
          </a:blip>
          <a:srcRect r="46591" b="41933"/>
          <a:stretch>
            <a:fillRect/>
          </a:stretch>
        </p:blipFill>
        <p:spPr bwMode="auto">
          <a:xfrm rot="20864816">
            <a:off x="925176" y="4544031"/>
            <a:ext cx="1119188" cy="1039813"/>
          </a:xfrm>
          <a:prstGeom prst="rect">
            <a:avLst/>
          </a:prstGeom>
          <a:noFill/>
        </p:spPr>
      </p:pic>
      <p:pic>
        <p:nvPicPr>
          <p:cNvPr id="10" name="Picture 38" descr="rose1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000" contrast="13000"/>
          </a:blip>
          <a:srcRect r="46591" b="41933"/>
          <a:stretch>
            <a:fillRect/>
          </a:stretch>
        </p:blipFill>
        <p:spPr bwMode="auto">
          <a:xfrm rot="863500">
            <a:off x="7275949" y="122773"/>
            <a:ext cx="1119188" cy="1039813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7139136" cy="3941763"/>
          </a:xfrm>
        </p:spPr>
        <p:txBody>
          <a:bodyPr/>
          <a:lstStyle/>
          <a:p>
            <a:r>
              <a:rPr lang="ru-RU" sz="4000" dirty="0" smtClean="0"/>
              <a:t>№ 412 (а, б, в, г, </a:t>
            </a:r>
            <a:r>
              <a:rPr lang="ru-RU" sz="4000" dirty="0" err="1" smtClean="0"/>
              <a:t>д</a:t>
            </a:r>
            <a:r>
              <a:rPr lang="ru-RU" sz="4000" dirty="0" smtClean="0"/>
              <a:t>, е, </a:t>
            </a:r>
            <a:r>
              <a:rPr lang="ru-RU" sz="4000" dirty="0" smtClean="0"/>
              <a:t>ж</a:t>
            </a:r>
            <a:r>
              <a:rPr lang="ru-RU" sz="4000" dirty="0" smtClean="0"/>
              <a:t>, </a:t>
            </a:r>
            <a:r>
              <a:rPr lang="ru-RU" sz="4000" dirty="0" err="1" smtClean="0"/>
              <a:t>з</a:t>
            </a:r>
            <a:r>
              <a:rPr lang="ru-RU" sz="4000" dirty="0" smtClean="0"/>
              <a:t>)</a:t>
            </a:r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№ 427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К океану мы спустились              	 </a:t>
            </a:r>
            <a:br>
              <a:rPr lang="ru-RU" b="1" dirty="0" smtClean="0"/>
            </a:br>
            <a:r>
              <a:rPr lang="ru-RU" b="1" dirty="0" smtClean="0"/>
              <a:t>Наклонились и умылись. </a:t>
            </a:r>
            <a:br>
              <a:rPr lang="ru-RU" b="1" dirty="0" smtClean="0"/>
            </a:br>
            <a:r>
              <a:rPr lang="ru-RU" b="1" dirty="0" smtClean="0"/>
              <a:t>Раз, два, три, четыре –</a:t>
            </a:r>
            <a:br>
              <a:rPr lang="ru-RU" b="1" dirty="0" smtClean="0"/>
            </a:br>
            <a:r>
              <a:rPr lang="ru-RU" b="1" dirty="0" smtClean="0"/>
              <a:t>Вот как славно освежились.</a:t>
            </a:r>
            <a:br>
              <a:rPr lang="ru-RU" b="1" dirty="0" smtClean="0"/>
            </a:br>
            <a:r>
              <a:rPr lang="ru-RU" b="1" dirty="0" smtClean="0"/>
              <a:t>А теперь поплыли дружно.          </a:t>
            </a:r>
            <a:br>
              <a:rPr lang="ru-RU" b="1" dirty="0" smtClean="0"/>
            </a:br>
            <a:r>
              <a:rPr lang="ru-RU" b="1" dirty="0" smtClean="0"/>
              <a:t>Делать так руками нужно:</a:t>
            </a:r>
            <a:br>
              <a:rPr lang="ru-RU" b="1" dirty="0" smtClean="0"/>
            </a:br>
            <a:r>
              <a:rPr lang="ru-RU" b="1" dirty="0" smtClean="0"/>
              <a:t>Вместе раз – это брасс.</a:t>
            </a:r>
            <a:br>
              <a:rPr lang="ru-RU" b="1" dirty="0" smtClean="0"/>
            </a:br>
            <a:r>
              <a:rPr lang="ru-RU" b="1" dirty="0" smtClean="0"/>
              <a:t>Одной, другой – это кроль.</a:t>
            </a:r>
            <a:br>
              <a:rPr lang="ru-RU" b="1" dirty="0" smtClean="0"/>
            </a:br>
            <a:r>
              <a:rPr lang="ru-RU" b="1" dirty="0" smtClean="0"/>
              <a:t>Три, два, один – плывём как дельфин.</a:t>
            </a:r>
            <a:endParaRPr lang="ru-RU" dirty="0" smtClean="0"/>
          </a:p>
          <a:p>
            <a:r>
              <a:rPr lang="ru-RU" b="1" dirty="0" smtClean="0"/>
              <a:t>Качаясь на волне, плывём на спине.</a:t>
            </a:r>
            <a:br>
              <a:rPr lang="ru-RU" b="1" dirty="0" smtClean="0"/>
            </a:br>
            <a:r>
              <a:rPr lang="ru-RU" b="1" dirty="0" smtClean="0"/>
              <a:t>Вышли на берег крутой, отряхнулись и домой.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Физминутка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1571612"/>
            <a:ext cx="5715040" cy="5065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2">
                <a:lumMod val="90000"/>
              </a:schemeClr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Карта урока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Хорда 10"/>
          <p:cNvSpPr/>
          <p:nvPr/>
        </p:nvSpPr>
        <p:spPr>
          <a:xfrm rot="6584948">
            <a:off x="4381042" y="1207202"/>
            <a:ext cx="851230" cy="800257"/>
          </a:xfrm>
          <a:prstGeom prst="chor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rot="6584948">
            <a:off x="7279123" y="2920726"/>
            <a:ext cx="943736" cy="1103327"/>
          </a:xfrm>
          <a:prstGeom prst="chor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орда 13"/>
          <p:cNvSpPr/>
          <p:nvPr/>
        </p:nvSpPr>
        <p:spPr>
          <a:xfrm rot="6584948">
            <a:off x="2523655" y="5922086"/>
            <a:ext cx="851230" cy="800257"/>
          </a:xfrm>
          <a:prstGeom prst="chor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6584948">
            <a:off x="6381307" y="6136425"/>
            <a:ext cx="851230" cy="800257"/>
          </a:xfrm>
          <a:prstGeom prst="cho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6584948">
            <a:off x="1666400" y="3136029"/>
            <a:ext cx="851230" cy="80025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57214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Ира\Рабочий стол\разное\аним\Фауна\Черепаха и соба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571744"/>
            <a:ext cx="10001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5786454"/>
            <a:ext cx="909572" cy="642942"/>
          </a:xfrm>
          <a:prstGeom prst="rect">
            <a:avLst/>
          </a:prstGeom>
        </p:spPr>
      </p:pic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357818" y="1000108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</a:rPr>
              <a:t>Порт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0" y="3286124"/>
            <a:ext cx="18573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6" action="ppaction://hlinksldjump"/>
              </a:rPr>
              <a:t>Остров</a:t>
            </a:r>
          </a:p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6" action="ppaction://hlinksldjump"/>
              </a:rPr>
              <a:t>«Теории»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7429520" y="3857628"/>
            <a:ext cx="1714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7" action="ppaction://hlinksldjump"/>
              </a:rPr>
              <a:t>Остров Сокровищ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0" y="5000636"/>
            <a:ext cx="18573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8" action="ppaction://hlinksldjump"/>
              </a:rPr>
              <a:t>Остров «</a:t>
            </a:r>
            <a:r>
              <a:rPr lang="ru-RU" b="1" u="sng" dirty="0" err="1" smtClean="0">
                <a:solidFill>
                  <a:srgbClr val="C00000"/>
                </a:solidFill>
                <a:hlinkClick r:id="rId8" action="ppaction://hlinksldjump"/>
              </a:rPr>
              <a:t>Вычисли-тельный</a:t>
            </a:r>
            <a:r>
              <a:rPr lang="ru-RU" b="1" u="sng" dirty="0" smtClean="0">
                <a:solidFill>
                  <a:srgbClr val="C00000"/>
                </a:solidFill>
                <a:hlinkClick r:id="rId8" action="ppaction://hlinksldjump"/>
              </a:rPr>
              <a:t>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643834" y="5572140"/>
            <a:ext cx="1223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9" action="ppaction://hlinksldjump"/>
              </a:rPr>
              <a:t>Бухта Задач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25" name="Picture 7" descr="Рисунок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642918"/>
            <a:ext cx="642942" cy="719723"/>
          </a:xfrm>
          <a:prstGeom prst="rect">
            <a:avLst/>
          </a:prstGeom>
          <a:noFill/>
        </p:spPr>
      </p:pic>
      <p:pic>
        <p:nvPicPr>
          <p:cNvPr id="26" name="Picture 12" descr="бе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5143512"/>
            <a:ext cx="1103291" cy="1227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-7.40741E-7 L 0.26788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Бухта «Задач»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Admin\Рабочий стол\фото\www.faberwall.ru_-_01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582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rgbClr val="DA2644"/>
                </a:solidFill>
              </a:rPr>
              <a:t>Задача</a:t>
            </a:r>
            <a:r>
              <a:rPr lang="ru-RU" sz="1800" u="sng" dirty="0" smtClean="0"/>
              <a:t>.</a:t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вариант                                       2 вариант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 420 (а)                                          № 420 (б)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AG006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0" y="5643578"/>
            <a:ext cx="3571868" cy="1588"/>
          </a:xfrm>
          <a:prstGeom prst="straightConnector1">
            <a:avLst/>
          </a:prstGeom>
          <a:ln w="1016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00430" y="5643578"/>
            <a:ext cx="2786082" cy="1588"/>
          </a:xfrm>
          <a:prstGeom prst="straightConnector1">
            <a:avLst/>
          </a:prstGeom>
          <a:ln w="101600">
            <a:solidFill>
              <a:srgbClr val="0033CC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86512" y="5643578"/>
            <a:ext cx="2857488" cy="1588"/>
          </a:xfrm>
          <a:prstGeom prst="straightConnector1">
            <a:avLst/>
          </a:prstGeom>
          <a:ln w="101600">
            <a:solidFill>
              <a:srgbClr val="33CC33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20589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32292 -2.22222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1 1.48936E-6 L 0.59201 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01 0.00208 L 0.92656 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674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Решение</a:t>
            </a:r>
          </a:p>
          <a:p>
            <a:pPr>
              <a:buNone/>
            </a:pPr>
            <a:r>
              <a:rPr lang="ru-RU" sz="2800" u="sng" dirty="0" smtClean="0"/>
              <a:t>Вариант 1</a:t>
            </a:r>
            <a:r>
              <a:rPr lang="ru-RU" sz="3600" u="sng" dirty="0" smtClean="0"/>
              <a:t>.</a:t>
            </a:r>
            <a:r>
              <a:rPr lang="ru-RU" sz="3000" b="1" dirty="0" smtClean="0"/>
              <a:t>(5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3000" b="1" dirty="0" smtClean="0"/>
              <a:t> 80)+(2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3000" b="1" dirty="0" smtClean="0"/>
              <a:t> 140) = 400+280 =</a:t>
            </a:r>
            <a:r>
              <a:rPr lang="ru-RU" sz="3600" b="1" dirty="0" smtClean="0"/>
              <a:t> </a:t>
            </a:r>
            <a:r>
              <a:rPr lang="ru-RU" sz="3000" b="1" dirty="0" smtClean="0"/>
              <a:t>680</a:t>
            </a:r>
            <a:r>
              <a:rPr lang="ru-RU" sz="3600" dirty="0" smtClean="0"/>
              <a:t> (</a:t>
            </a:r>
            <a:r>
              <a:rPr lang="ru-RU" sz="2800" dirty="0" smtClean="0"/>
              <a:t>м²</a:t>
            </a:r>
            <a:r>
              <a:rPr lang="ru-RU" sz="3600" dirty="0" smtClean="0"/>
              <a:t>) </a:t>
            </a:r>
            <a:r>
              <a:rPr lang="ru-RU" sz="2800" dirty="0" smtClean="0"/>
              <a:t>жилая площадь всех коттеджей.</a:t>
            </a:r>
          </a:p>
          <a:p>
            <a:pPr>
              <a:buNone/>
            </a:pPr>
            <a:r>
              <a:rPr lang="ru-RU" sz="3600" dirty="0" smtClean="0"/>
              <a:t>Ответ: 680 </a:t>
            </a:r>
            <a:r>
              <a:rPr lang="ru-RU" sz="2800" dirty="0" smtClean="0"/>
              <a:t>м² жилая площадь всех коттеджей.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u="sng" dirty="0" smtClean="0"/>
              <a:t>Вариант </a:t>
            </a:r>
            <a:r>
              <a:rPr lang="ru-RU" sz="2800" dirty="0" smtClean="0"/>
              <a:t>2.     </a:t>
            </a:r>
            <a:r>
              <a:rPr lang="ru-RU" sz="2800" b="1" dirty="0" smtClean="0"/>
              <a:t>3 </a:t>
            </a:r>
            <a:r>
              <a:rPr lang="ru-RU" sz="2800" b="1" dirty="0" err="1" smtClean="0"/>
              <a:t>ц</a:t>
            </a:r>
            <a:r>
              <a:rPr lang="ru-RU" sz="2800" b="1" dirty="0" smtClean="0"/>
              <a:t> = 300 кг</a:t>
            </a:r>
          </a:p>
          <a:p>
            <a:pPr>
              <a:buNone/>
            </a:pPr>
            <a:r>
              <a:rPr lang="ru-RU" sz="2800" b="1" dirty="0" smtClean="0"/>
              <a:t>300 – (58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2800" b="1" dirty="0" smtClean="0"/>
              <a:t> 4) = 300 – 232 = 68 </a:t>
            </a:r>
            <a:r>
              <a:rPr lang="ru-RU" sz="2800" dirty="0" smtClean="0"/>
              <a:t>(кг) масса пустого контейнера</a:t>
            </a:r>
          </a:p>
          <a:p>
            <a:pPr>
              <a:buNone/>
            </a:pPr>
            <a:r>
              <a:rPr lang="ru-RU" sz="3200" dirty="0" smtClean="0"/>
              <a:t>Ответ: 68 кг масса пустого контейнера.</a:t>
            </a:r>
            <a:r>
              <a:rPr lang="ru-RU" sz="2800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1571612"/>
            <a:ext cx="5715040" cy="5065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2">
                <a:lumMod val="90000"/>
              </a:schemeClr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Карта урока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Хорда 10"/>
          <p:cNvSpPr/>
          <p:nvPr/>
        </p:nvSpPr>
        <p:spPr>
          <a:xfrm rot="6584948">
            <a:off x="4381042" y="1207202"/>
            <a:ext cx="851230" cy="800257"/>
          </a:xfrm>
          <a:prstGeom prst="chor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rot="6584948">
            <a:off x="7279123" y="2920726"/>
            <a:ext cx="943736" cy="1103327"/>
          </a:xfrm>
          <a:prstGeom prst="chor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орда 13"/>
          <p:cNvSpPr/>
          <p:nvPr/>
        </p:nvSpPr>
        <p:spPr>
          <a:xfrm rot="6584948">
            <a:off x="2523655" y="5922086"/>
            <a:ext cx="851230" cy="800257"/>
          </a:xfrm>
          <a:prstGeom prst="chor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6584948">
            <a:off x="6381307" y="6136425"/>
            <a:ext cx="851230" cy="800257"/>
          </a:xfrm>
          <a:prstGeom prst="cho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6584948">
            <a:off x="1666400" y="3136029"/>
            <a:ext cx="851230" cy="80025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57214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Ира\Рабочий стол\разное\аним\Фауна\Черепаха и соба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571744"/>
            <a:ext cx="10001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220076">
            <a:off x="5683637" y="5507616"/>
            <a:ext cx="909572" cy="663898"/>
          </a:xfrm>
          <a:prstGeom prst="rect">
            <a:avLst/>
          </a:prstGeom>
        </p:spPr>
      </p:pic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357818" y="1000108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</a:rPr>
              <a:t>Порт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0" y="3286124"/>
            <a:ext cx="18573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6" action="ppaction://hlinksldjump"/>
              </a:rPr>
              <a:t>Остров</a:t>
            </a:r>
          </a:p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6" action="ppaction://hlinksldjump"/>
              </a:rPr>
              <a:t>«Теории»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7429520" y="3857628"/>
            <a:ext cx="1714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7" action="ppaction://hlinksldjump"/>
              </a:rPr>
              <a:t>Остров Сокровищ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0" y="5000636"/>
            <a:ext cx="18573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8" action="ppaction://hlinksldjump"/>
              </a:rPr>
              <a:t>Остров «</a:t>
            </a:r>
            <a:r>
              <a:rPr lang="ru-RU" b="1" u="sng" dirty="0" err="1" smtClean="0">
                <a:solidFill>
                  <a:srgbClr val="C00000"/>
                </a:solidFill>
                <a:hlinkClick r:id="rId8" action="ppaction://hlinksldjump"/>
              </a:rPr>
              <a:t>Вычисли-тельный</a:t>
            </a:r>
            <a:r>
              <a:rPr lang="ru-RU" b="1" u="sng" dirty="0" smtClean="0">
                <a:solidFill>
                  <a:srgbClr val="C00000"/>
                </a:solidFill>
                <a:hlinkClick r:id="rId8" action="ppaction://hlinksldjump"/>
              </a:rPr>
              <a:t>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643834" y="5572140"/>
            <a:ext cx="1223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9" action="ppaction://hlinksldjump"/>
              </a:rPr>
              <a:t>Бухта Задач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25" name="Picture 12" descr="бе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143512"/>
            <a:ext cx="1103291" cy="1227135"/>
          </a:xfrm>
          <a:prstGeom prst="rect">
            <a:avLst/>
          </a:prstGeom>
          <a:noFill/>
        </p:spPr>
      </p:pic>
      <p:pic>
        <p:nvPicPr>
          <p:cNvPr id="26" name="Picture 7" descr="Рисунок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642918"/>
            <a:ext cx="642942" cy="71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4.07407E-6 L 0.10018 -0.332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Admin\Рабочий стол\фото\1266424860_pctr105-a40429e702bb2a67d25a5d072466aa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4572032"/>
          </a:xfrm>
          <a:prstGeom prst="rect">
            <a:avLst/>
          </a:prstGeom>
          <a:noFill/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3000"/>
          </a:blip>
          <a:srcRect/>
          <a:stretch>
            <a:fillRect/>
          </a:stretch>
        </p:blipFill>
        <p:spPr bwMode="auto">
          <a:xfrm>
            <a:off x="2143108" y="1500174"/>
            <a:ext cx="1413148" cy="928694"/>
          </a:xfrm>
          <a:prstGeom prst="rect">
            <a:avLst/>
          </a:prstGeom>
          <a:noFill/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9000"/>
          </a:blip>
          <a:srcRect/>
          <a:stretch>
            <a:fillRect/>
          </a:stretch>
        </p:blipFill>
        <p:spPr bwMode="auto">
          <a:xfrm>
            <a:off x="5786446" y="1285860"/>
            <a:ext cx="1800225" cy="1381113"/>
          </a:xfrm>
          <a:prstGeom prst="rect">
            <a:avLst/>
          </a:prstGeom>
          <a:noFill/>
        </p:spPr>
      </p:pic>
      <p:pic>
        <p:nvPicPr>
          <p:cNvPr id="1025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643174" y="535782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00496" y="5643578"/>
            <a:ext cx="1000132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86380" y="5643578"/>
            <a:ext cx="1000132" cy="10001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14290"/>
            <a:ext cx="842968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Остров «Сокровищ»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 descr="7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357430"/>
            <a:ext cx="2081880" cy="1714512"/>
          </a:xfrm>
          <a:prstGeom prst="rect">
            <a:avLst/>
          </a:prstGeom>
        </p:spPr>
      </p:pic>
      <p:pic>
        <p:nvPicPr>
          <p:cNvPr id="17" name="Рисунок 16" descr="7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357562"/>
            <a:ext cx="2081880" cy="1714512"/>
          </a:xfrm>
          <a:prstGeom prst="rect">
            <a:avLst/>
          </a:prstGeom>
        </p:spPr>
      </p:pic>
      <p:pic>
        <p:nvPicPr>
          <p:cNvPr id="12" name="Содержимое 6" descr="35п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83552">
            <a:off x="6929660" y="4984305"/>
            <a:ext cx="2159612" cy="1807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666 C 0.05416 0.0125 0.11076 0.00277 0.15937 0.01041 C 0.20798 0.01805 0.24444 0.06203 0.29201 0.06273 C 0.33958 0.06342 0.39392 0.00972 0.44479 0.01389 C 0.49566 0.01805 0.53785 0.08796 0.59687 0.08842 C 0.6559 0.08889 0.74965 0.01666 0.79861 0.01666 C 0.84757 0.01666 0.8684 0.08333 0.89045 0.08842 C 0.9125 0.09352 0.91423 0.05393 0.93125 0.04745 C 0.94826 0.04097 0.98212 0.04977 0.99253 0.05 " pathEditMode="relative" rAng="0" ptsTypes="aaaaaaaaa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666 C 0.05416 0.0125 0.11076 0.00277 0.15937 0.01041 C 0.20798 0.01805 0.24444 0.06203 0.29201 0.06273 C 0.33958 0.06342 0.39392 0.00972 0.44479 0.01389 C 0.49566 0.01805 0.53785 0.08796 0.59687 0.08842 C 0.6559 0.08889 0.74965 0.01666 0.79861 0.01666 C 0.84757 0.01666 0.8684 0.08333 0.89045 0.08842 C 0.9125 0.09352 0.91423 0.05393 0.93125 0.04745 C 0.94826 0.04097 0.98212 0.04977 0.99253 0.05 " pathEditMode="relative" rAng="0" ptsTypes="aaaaaaaaa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Рефлексия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4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Очень понравилось</a:t>
            </a:r>
          </a:p>
          <a:p>
            <a:pPr>
              <a:buNone/>
            </a:pPr>
            <a:endParaRPr lang="ru-RU" sz="3600" i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Нормально</a:t>
            </a:r>
          </a:p>
          <a:p>
            <a:pPr>
              <a:buNone/>
            </a:pPr>
            <a:endParaRPr lang="ru-RU" sz="3600" i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Было неинтересно</a:t>
            </a:r>
          </a:p>
        </p:txBody>
      </p:sp>
      <p:sp>
        <p:nvSpPr>
          <p:cNvPr id="10" name="Улыбающееся лицо 9"/>
          <p:cNvSpPr/>
          <p:nvPr/>
        </p:nvSpPr>
        <p:spPr>
          <a:xfrm>
            <a:off x="5929322" y="1500174"/>
            <a:ext cx="1500198" cy="1500198"/>
          </a:xfrm>
          <a:prstGeom prst="smileyFac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5715008" y="4214818"/>
            <a:ext cx="1500198" cy="1500198"/>
          </a:xfrm>
          <a:prstGeom prst="smileyFace">
            <a:avLst>
              <a:gd name="adj" fmla="val -4653"/>
            </a:avLst>
          </a:prstGeom>
          <a:solidFill>
            <a:srgbClr val="9933FF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071934" y="2786058"/>
            <a:ext cx="1500198" cy="1500198"/>
          </a:xfrm>
          <a:prstGeom prst="smileyFace">
            <a:avLst>
              <a:gd name="adj" fmla="val 35"/>
            </a:avLst>
          </a:prstGeom>
          <a:solidFill>
            <a:srgbClr val="00B05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Повторить </a:t>
            </a:r>
            <a:r>
              <a:rPr lang="ru-RU" sz="3600" b="1" dirty="0" smtClean="0"/>
              <a:t>п. 11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решить </a:t>
            </a:r>
            <a:r>
              <a:rPr lang="ru-RU" sz="3600" b="1" dirty="0" smtClean="0"/>
              <a:t>№ 462,  №463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8143931" cy="381642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/>
            <a:endParaRPr lang="ru-RU" sz="6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урок!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571472" y="3929066"/>
            <a:ext cx="785818" cy="714380"/>
          </a:xfrm>
          <a:prstGeom prst="star4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1329"/>
            <a:ext cx="542900" cy="590349"/>
          </a:xfrm>
          <a:prstGeom prst="star4">
            <a:avLst/>
          </a:prstGeom>
          <a:solidFill>
            <a:srgbClr val="DA2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4357686" y="5857892"/>
            <a:ext cx="785818" cy="714380"/>
          </a:xfrm>
          <a:prstGeom prst="star4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572396" y="5214950"/>
            <a:ext cx="785818" cy="714380"/>
          </a:xfrm>
          <a:prstGeom prst="star4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572396" y="1785926"/>
            <a:ext cx="785818" cy="71438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857488" y="928670"/>
            <a:ext cx="785818" cy="714380"/>
          </a:xfrm>
          <a:prstGeom prst="star4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857620" y="3143248"/>
            <a:ext cx="785818" cy="714380"/>
          </a:xfrm>
          <a:prstGeom prst="star4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571604" y="5072074"/>
            <a:ext cx="785818" cy="71438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обобщить все наши знания по теме: «Умножение натуральных чисел» и собрать на островах побольше золота (пятерок).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путешествия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Выбор капитана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4788024" cy="39417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Замените сложение умножением 203 + 203 + 203 + 203; Х + Х + Х + Х + Х.</a:t>
            </a:r>
          </a:p>
          <a:p>
            <a:r>
              <a:rPr lang="ru-RU" dirty="0" smtClean="0"/>
              <a:t>2. Представьте произведение в виде суммы: 3(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dirty="0" smtClean="0"/>
              <a:t>b</a:t>
            </a:r>
            <a:r>
              <a:rPr lang="ru-RU" dirty="0" smtClean="0"/>
              <a:t>).</a:t>
            </a:r>
          </a:p>
          <a:p>
            <a:r>
              <a:rPr lang="ru-RU" dirty="0" smtClean="0"/>
              <a:t>3. Заполните пропуски: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dirty="0" smtClean="0"/>
              <a:t> </a:t>
            </a:r>
            <a:r>
              <a:rPr lang="en-US" dirty="0" smtClean="0"/>
              <a:t>b</a:t>
            </a:r>
            <a:r>
              <a:rPr lang="ru-RU" dirty="0" smtClean="0"/>
              <a:t> = 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dirty="0" smtClean="0"/>
              <a:t> …</a:t>
            </a:r>
          </a:p>
          <a:p>
            <a:r>
              <a:rPr lang="ru-RU" dirty="0" smtClean="0"/>
              <a:t>4. Запишите для данного равенства 1 * 75 = 75 правило в общем виде.</a:t>
            </a:r>
          </a:p>
          <a:p>
            <a:r>
              <a:rPr lang="ru-RU" dirty="0" smtClean="0"/>
              <a:t>5. Запишите выражение: произведение суммы чисел 24 и 16 и числа 3. Найдите его значение.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444294"/>
            <a:ext cx="432048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 230 • 4;    5 • Х</a:t>
            </a:r>
          </a:p>
          <a:p>
            <a:pPr>
              <a:buNone/>
            </a:pPr>
            <a:endParaRPr lang="ru-RU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3а + 3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 = b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 1 • а =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(24 + 16) • 3 = 40 • 3 = 120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1428736"/>
            <a:ext cx="5715040" cy="5065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2">
                <a:lumMod val="90000"/>
              </a:schemeClr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Карта урока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Хорда 10"/>
          <p:cNvSpPr/>
          <p:nvPr/>
        </p:nvSpPr>
        <p:spPr>
          <a:xfrm rot="6584948">
            <a:off x="4381042" y="1207202"/>
            <a:ext cx="851230" cy="800257"/>
          </a:xfrm>
          <a:prstGeom prst="chor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rot="6584948">
            <a:off x="7279123" y="2920726"/>
            <a:ext cx="943736" cy="1103327"/>
          </a:xfrm>
          <a:prstGeom prst="chor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орда 13"/>
          <p:cNvSpPr/>
          <p:nvPr/>
        </p:nvSpPr>
        <p:spPr>
          <a:xfrm rot="6584948">
            <a:off x="2523655" y="5922086"/>
            <a:ext cx="851230" cy="800257"/>
          </a:xfrm>
          <a:prstGeom prst="chor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6584948">
            <a:off x="6381307" y="6136425"/>
            <a:ext cx="851230" cy="800257"/>
          </a:xfrm>
          <a:prstGeom prst="cho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6584948">
            <a:off x="1666400" y="3136029"/>
            <a:ext cx="851230" cy="80025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57214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Ира\Рабочий стол\разное\аним\Фауна\Черепаха и соба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571744"/>
            <a:ext cx="10001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357818" y="1000108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</a:rPr>
              <a:t>Порт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0" y="3286124"/>
            <a:ext cx="18573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5" action="ppaction://hlinksldjump"/>
              </a:rPr>
              <a:t>Остров</a:t>
            </a:r>
          </a:p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5" action="ppaction://hlinksldjump"/>
              </a:rPr>
              <a:t>«Теории»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7429520" y="3857628"/>
            <a:ext cx="1714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6" action="ppaction://hlinksldjump"/>
              </a:rPr>
              <a:t>Остров Сокровищ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0" y="5000636"/>
            <a:ext cx="18573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7" action="ppaction://hlinksldjump"/>
              </a:rPr>
              <a:t>Остров «</a:t>
            </a:r>
            <a:r>
              <a:rPr lang="ru-RU" b="1" u="sng" dirty="0" err="1" smtClean="0">
                <a:solidFill>
                  <a:srgbClr val="C00000"/>
                </a:solidFill>
                <a:hlinkClick r:id="rId7" action="ppaction://hlinksldjump"/>
              </a:rPr>
              <a:t>Вычисли-тельный</a:t>
            </a:r>
            <a:r>
              <a:rPr lang="ru-RU" b="1" u="sng" dirty="0" smtClean="0">
                <a:solidFill>
                  <a:srgbClr val="C00000"/>
                </a:solidFill>
                <a:hlinkClick r:id="rId7" action="ppaction://hlinksldjump"/>
              </a:rPr>
              <a:t>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643834" y="5572140"/>
            <a:ext cx="1223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8" action="ppaction://hlinksldjump"/>
              </a:rPr>
              <a:t>Бухта Задач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25" name="Picture 12" descr="бе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5143512"/>
            <a:ext cx="1103291" cy="1227135"/>
          </a:xfrm>
          <a:prstGeom prst="rect">
            <a:avLst/>
          </a:prstGeom>
          <a:noFill/>
        </p:spPr>
      </p:pic>
      <p:pic>
        <p:nvPicPr>
          <p:cNvPr id="26" name="Picture 7" descr="Рисунок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642918"/>
            <a:ext cx="642942" cy="719723"/>
          </a:xfrm>
          <a:prstGeom prst="rect">
            <a:avLst/>
          </a:prstGeom>
          <a:noFill/>
        </p:spPr>
      </p:pic>
      <p:pic>
        <p:nvPicPr>
          <p:cNvPr id="5" name="Рисунок 4" descr="76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764455">
            <a:off x="3664821" y="1403139"/>
            <a:ext cx="909572" cy="61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4.44444E-6 L -0.17882 0.19814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dirty="0" smtClean="0"/>
              <a:t>1) 21 </a:t>
            </a:r>
            <a:r>
              <a:rPr lang="ru-RU" sz="2000" dirty="0" smtClean="0"/>
              <a:t>х </a:t>
            </a:r>
            <a:r>
              <a:rPr lang="ru-RU" dirty="0" smtClean="0"/>
              <a:t>10=                         9) 125 </a:t>
            </a:r>
            <a:r>
              <a:rPr lang="ru-RU" sz="1800" dirty="0" smtClean="0"/>
              <a:t>х</a:t>
            </a:r>
            <a:r>
              <a:rPr lang="ru-RU" dirty="0" smtClean="0"/>
              <a:t> 8=</a:t>
            </a:r>
          </a:p>
          <a:p>
            <a:pPr>
              <a:buNone/>
            </a:pPr>
            <a:r>
              <a:rPr lang="ru-RU" dirty="0" smtClean="0"/>
              <a:t>2) 100 </a:t>
            </a:r>
            <a:r>
              <a:rPr lang="ru-RU" sz="1800" dirty="0" smtClean="0"/>
              <a:t>х</a:t>
            </a:r>
            <a:r>
              <a:rPr lang="ru-RU" sz="2800" dirty="0" smtClean="0"/>
              <a:t> 65</a:t>
            </a:r>
            <a:r>
              <a:rPr lang="ru-RU" dirty="0" smtClean="0"/>
              <a:t>=                            10) 8</a:t>
            </a:r>
            <a:r>
              <a:rPr lang="ru-RU" sz="2800" dirty="0" smtClean="0"/>
              <a:t>1</a:t>
            </a:r>
            <a:r>
              <a:rPr lang="ru-RU" dirty="0" smtClean="0"/>
              <a:t> </a:t>
            </a:r>
            <a:r>
              <a:rPr lang="ru-RU" sz="1800" dirty="0" smtClean="0"/>
              <a:t>х</a:t>
            </a:r>
            <a:r>
              <a:rPr lang="ru-RU" sz="2800" dirty="0" smtClean="0"/>
              <a:t> 3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3) 34 </a:t>
            </a:r>
            <a:r>
              <a:rPr lang="ru-RU" sz="1800" dirty="0" smtClean="0"/>
              <a:t>х</a:t>
            </a:r>
            <a:r>
              <a:rPr lang="ru-RU" sz="2800" dirty="0" smtClean="0"/>
              <a:t> 3</a:t>
            </a:r>
            <a:r>
              <a:rPr lang="ru-RU" dirty="0" smtClean="0"/>
              <a:t>=                             11) 6 </a:t>
            </a:r>
            <a:r>
              <a:rPr lang="ru-RU" sz="1800" dirty="0" smtClean="0"/>
              <a:t>х</a:t>
            </a:r>
            <a:r>
              <a:rPr lang="ru-RU" sz="2800" dirty="0" smtClean="0"/>
              <a:t> 23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4) 27 </a:t>
            </a:r>
            <a:r>
              <a:rPr lang="ru-RU" sz="1800" dirty="0" smtClean="0"/>
              <a:t>х</a:t>
            </a:r>
            <a:r>
              <a:rPr lang="ru-RU" sz="2800" dirty="0" smtClean="0"/>
              <a:t> 5</a:t>
            </a:r>
            <a:r>
              <a:rPr lang="ru-RU" dirty="0" smtClean="0"/>
              <a:t>=                              12) 154 </a:t>
            </a:r>
            <a:r>
              <a:rPr lang="ru-RU" sz="1800" dirty="0" smtClean="0"/>
              <a:t>х</a:t>
            </a:r>
            <a:r>
              <a:rPr lang="ru-RU" sz="2800" dirty="0" smtClean="0"/>
              <a:t> 1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 5) 316 </a:t>
            </a:r>
            <a:r>
              <a:rPr lang="ru-RU" sz="1800" dirty="0" smtClean="0"/>
              <a:t>х </a:t>
            </a:r>
            <a:r>
              <a:rPr lang="ru-RU" sz="2800" dirty="0" smtClean="0"/>
              <a:t> 10</a:t>
            </a:r>
            <a:r>
              <a:rPr lang="ru-RU" dirty="0" smtClean="0"/>
              <a:t>=                           13) 0 </a:t>
            </a:r>
            <a:r>
              <a:rPr lang="ru-RU" sz="1800" dirty="0" smtClean="0"/>
              <a:t>х </a:t>
            </a:r>
            <a:r>
              <a:rPr lang="ru-RU" sz="2800" dirty="0" smtClean="0"/>
              <a:t>2965 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6) 78 </a:t>
            </a:r>
            <a:r>
              <a:rPr lang="ru-RU" sz="1800" dirty="0" smtClean="0"/>
              <a:t>х</a:t>
            </a:r>
            <a:r>
              <a:rPr lang="ru-RU" sz="2800" dirty="0" smtClean="0"/>
              <a:t> 0</a:t>
            </a:r>
            <a:r>
              <a:rPr lang="ru-RU" dirty="0" smtClean="0"/>
              <a:t>=                                14) 125 </a:t>
            </a:r>
            <a:r>
              <a:rPr lang="ru-RU" sz="1800" dirty="0" smtClean="0"/>
              <a:t>х </a:t>
            </a:r>
            <a:r>
              <a:rPr lang="ru-RU" sz="2800" dirty="0" smtClean="0"/>
              <a:t>16 = </a:t>
            </a:r>
          </a:p>
          <a:p>
            <a:pPr>
              <a:buNone/>
            </a:pPr>
            <a:r>
              <a:rPr lang="ru-RU" dirty="0" smtClean="0"/>
              <a:t>7) 25 </a:t>
            </a:r>
            <a:r>
              <a:rPr lang="ru-RU" sz="1800" dirty="0" smtClean="0"/>
              <a:t>х</a:t>
            </a:r>
            <a:r>
              <a:rPr lang="ru-RU" sz="2800" dirty="0" smtClean="0"/>
              <a:t> 4</a:t>
            </a:r>
            <a:r>
              <a:rPr lang="ru-RU" dirty="0" smtClean="0"/>
              <a:t>=                              15) 55 </a:t>
            </a:r>
            <a:r>
              <a:rPr lang="ru-RU" sz="1800" dirty="0" smtClean="0"/>
              <a:t>х </a:t>
            </a:r>
            <a:r>
              <a:rPr lang="ru-RU" sz="2800" dirty="0" smtClean="0"/>
              <a:t>4 = </a:t>
            </a:r>
          </a:p>
          <a:p>
            <a:pPr>
              <a:buNone/>
            </a:pPr>
            <a:r>
              <a:rPr lang="ru-RU" dirty="0" smtClean="0"/>
              <a:t>8) 7 </a:t>
            </a:r>
            <a:r>
              <a:rPr lang="ru-RU" sz="1800" dirty="0" smtClean="0"/>
              <a:t>х</a:t>
            </a:r>
            <a:r>
              <a:rPr lang="ru-RU" sz="2800" dirty="0" smtClean="0"/>
              <a:t> 11</a:t>
            </a:r>
            <a:r>
              <a:rPr lang="ru-RU" dirty="0" smtClean="0"/>
              <a:t>=                          16) 60 </a:t>
            </a:r>
            <a:r>
              <a:rPr lang="ru-RU" sz="1800" dirty="0" smtClean="0"/>
              <a:t>х</a:t>
            </a:r>
            <a:r>
              <a:rPr lang="ru-RU" sz="2800" dirty="0" smtClean="0"/>
              <a:t> 9 =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Устный счёт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357422" y="1142984"/>
            <a:ext cx="1643062" cy="857242"/>
          </a:xfrm>
          <a:prstGeom prst="star24">
            <a:avLst>
              <a:gd name="adj" fmla="val 37500"/>
            </a:avLst>
          </a:prstGeom>
          <a:solidFill>
            <a:srgbClr val="FFFF99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210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857488" y="3143248"/>
            <a:ext cx="1571636" cy="642942"/>
          </a:xfrm>
          <a:prstGeom prst="star24">
            <a:avLst>
              <a:gd name="adj" fmla="val 37500"/>
            </a:avLst>
          </a:prstGeom>
          <a:solidFill>
            <a:srgbClr val="FFFF99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3160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84168" y="1268760"/>
            <a:ext cx="1357322" cy="588604"/>
          </a:xfrm>
          <a:prstGeom prst="star24">
            <a:avLst>
              <a:gd name="adj" fmla="val 35076"/>
            </a:avLst>
          </a:prstGeom>
          <a:solidFill>
            <a:srgbClr val="FFFF99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1000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86578" y="3429000"/>
            <a:ext cx="1571636" cy="642942"/>
          </a:xfrm>
          <a:prstGeom prst="star24">
            <a:avLst>
              <a:gd name="adj" fmla="val 37500"/>
            </a:avLst>
          </a:prstGeom>
          <a:solidFill>
            <a:srgbClr val="FFFF99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0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9" name="AutoShape 355"/>
          <p:cNvSpPr>
            <a:spLocks noChangeArrowheads="1"/>
          </p:cNvSpPr>
          <p:nvPr/>
        </p:nvSpPr>
        <p:spPr bwMode="auto">
          <a:xfrm>
            <a:off x="6444208" y="4293096"/>
            <a:ext cx="1055709" cy="1206515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220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AutoShape 355"/>
          <p:cNvSpPr>
            <a:spLocks noChangeArrowheads="1"/>
          </p:cNvSpPr>
          <p:nvPr/>
        </p:nvSpPr>
        <p:spPr bwMode="auto">
          <a:xfrm>
            <a:off x="2428860" y="1714488"/>
            <a:ext cx="1285884" cy="107157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6500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AutoShape 355"/>
          <p:cNvSpPr>
            <a:spLocks noChangeArrowheads="1"/>
          </p:cNvSpPr>
          <p:nvPr/>
        </p:nvSpPr>
        <p:spPr bwMode="auto">
          <a:xfrm>
            <a:off x="6500826" y="1714488"/>
            <a:ext cx="1143008" cy="1000132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243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2195736" y="3573016"/>
            <a:ext cx="973167" cy="1000108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0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6500826" y="2643182"/>
            <a:ext cx="928694" cy="1143008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154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214546" y="2214554"/>
            <a:ext cx="928693" cy="1071569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102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7236296" y="2204864"/>
            <a:ext cx="1011267" cy="928694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138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411760" y="2780928"/>
            <a:ext cx="785817" cy="857256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135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123728" y="4941168"/>
            <a:ext cx="1428760" cy="776280"/>
          </a:xfrm>
          <a:prstGeom prst="star24">
            <a:avLst>
              <a:gd name="adj" fmla="val 37500"/>
            </a:avLst>
          </a:prstGeom>
          <a:solidFill>
            <a:srgbClr val="FFFF99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77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218777">
            <a:off x="6679086" y="4054389"/>
            <a:ext cx="1571636" cy="642942"/>
          </a:xfrm>
          <a:prstGeom prst="star24">
            <a:avLst>
              <a:gd name="adj" fmla="val 37500"/>
            </a:avLst>
          </a:prstGeom>
          <a:solidFill>
            <a:srgbClr val="FFFF99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/>
              <a:t>2000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9" name="AutoShape 355"/>
          <p:cNvSpPr>
            <a:spLocks noChangeArrowheads="1"/>
          </p:cNvSpPr>
          <p:nvPr/>
        </p:nvSpPr>
        <p:spPr bwMode="auto">
          <a:xfrm>
            <a:off x="2852192" y="4229472"/>
            <a:ext cx="1055709" cy="1206515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100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5580112" y="4869160"/>
            <a:ext cx="973167" cy="1000108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540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DA2644"/>
                </a:solidFill>
              </a:rPr>
              <a:t>Остров «Теоретический»</a:t>
            </a:r>
            <a:endParaRPr lang="ru-RU" dirty="0"/>
          </a:p>
        </p:txBody>
      </p:sp>
      <p:pic>
        <p:nvPicPr>
          <p:cNvPr id="4" name="Picture 11" descr="Байкал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809535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DA2644"/>
                </a:solidFill>
              </a:rPr>
              <a:t>Остров «Теоретический»</a:t>
            </a:r>
            <a:endParaRPr lang="ru-RU" dirty="0">
              <a:solidFill>
                <a:srgbClr val="DA2644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857232"/>
            <a:ext cx="4040188" cy="49292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DA2644"/>
                </a:solidFill>
              </a:rPr>
              <a:t>1)</a:t>
            </a:r>
            <a:r>
              <a:rPr lang="ru-RU" b="1" dirty="0" smtClean="0">
                <a:solidFill>
                  <a:srgbClr val="0000FF"/>
                </a:solidFill>
              </a:rPr>
              <a:t> Как называют числа, которые перемножают?</a:t>
            </a:r>
            <a:endParaRPr lang="ru-RU" dirty="0" smtClean="0">
              <a:solidFill>
                <a:srgbClr val="0000FF"/>
              </a:solidFill>
            </a:endParaRPr>
          </a:p>
          <a:p>
            <a:pPr lvl="0"/>
            <a:r>
              <a:rPr lang="ru-RU" b="1" dirty="0" smtClean="0">
                <a:solidFill>
                  <a:srgbClr val="DA2644"/>
                </a:solidFill>
              </a:rPr>
              <a:t>2)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Как называют результат умножения?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b="1" dirty="0" smtClean="0">
                <a:solidFill>
                  <a:srgbClr val="DA2644"/>
                </a:solidFill>
              </a:rPr>
              <a:t>3)Сформулируйте сочетательное свойство умножения:</a:t>
            </a:r>
            <a:endParaRPr lang="ru-RU" dirty="0" smtClean="0">
              <a:solidFill>
                <a:srgbClr val="FF00FF"/>
              </a:solidFill>
            </a:endParaRPr>
          </a:p>
          <a:p>
            <a:pPr lvl="0"/>
            <a:r>
              <a:rPr lang="ru-RU" b="1" dirty="0" smtClean="0">
                <a:solidFill>
                  <a:srgbClr val="DA2644"/>
                </a:solidFill>
              </a:rPr>
              <a:t>4)</a:t>
            </a:r>
            <a:r>
              <a:rPr lang="ru-RU" b="1" dirty="0" smtClean="0"/>
              <a:t> Сформулируйте переместительное свойство умножения: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DA2644"/>
                </a:solidFill>
              </a:rPr>
              <a:t>5)Чему равно произведение к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b="1" dirty="0" smtClean="0">
                <a:solidFill>
                  <a:srgbClr val="DA2644"/>
                </a:solidFill>
              </a:rPr>
              <a:t> 1 =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rgbClr val="DA2644"/>
                </a:solidFill>
              </a:rPr>
              <a:t>6</a:t>
            </a:r>
            <a:r>
              <a:rPr lang="ru-RU" b="1" dirty="0" smtClean="0"/>
              <a:t>) Какое равенство называют уравнением?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857232"/>
            <a:ext cx="4716015" cy="5572164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1800" b="1" dirty="0" smtClean="0">
                <a:solidFill>
                  <a:srgbClr val="DA2644"/>
                </a:solidFill>
              </a:rPr>
              <a:t>Ё</a:t>
            </a:r>
            <a:r>
              <a:rPr lang="ru-RU" sz="1800" b="1" dirty="0" smtClean="0"/>
              <a:t>) к</a:t>
            </a:r>
            <a:endParaRPr lang="ru-RU" sz="1800" dirty="0" smtClean="0"/>
          </a:p>
          <a:p>
            <a:pPr lvl="0">
              <a:spcAft>
                <a:spcPts val="600"/>
              </a:spcAft>
            </a:pPr>
            <a:r>
              <a:rPr lang="ru-RU" sz="1800" b="1" dirty="0" smtClean="0">
                <a:solidFill>
                  <a:srgbClr val="DA2644"/>
                </a:solidFill>
              </a:rPr>
              <a:t>В</a:t>
            </a:r>
            <a:r>
              <a:rPr lang="ru-RU" sz="1800" b="1" dirty="0" smtClean="0"/>
              <a:t>) Множители</a:t>
            </a:r>
            <a:endParaRPr lang="ru-RU" sz="1800" dirty="0" smtClean="0"/>
          </a:p>
          <a:p>
            <a:pPr>
              <a:spcAft>
                <a:spcPts val="600"/>
              </a:spcAft>
            </a:pPr>
            <a:r>
              <a:rPr lang="ru-RU" sz="1800" b="1" dirty="0" smtClean="0">
                <a:solidFill>
                  <a:srgbClr val="DA2644"/>
                </a:solidFill>
              </a:rPr>
              <a:t>Е</a:t>
            </a:r>
            <a:r>
              <a:rPr lang="ru-RU" sz="1800" b="1" dirty="0" smtClean="0"/>
              <a:t>) чтобы умножить число на произведение двух чисел, можно сначала умножить его на первый множитель, а полученное произведение на второй множитель. </a:t>
            </a:r>
            <a:r>
              <a:rPr lang="en-US" sz="2000" b="1" dirty="0" smtClean="0">
                <a:solidFill>
                  <a:srgbClr val="FF0066"/>
                </a:solidFill>
              </a:rPr>
              <a:t>a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•</a:t>
            </a:r>
            <a:r>
              <a:rPr lang="en-US" sz="2000" b="1" dirty="0" smtClean="0">
                <a:solidFill>
                  <a:srgbClr val="FF0066"/>
                </a:solidFill>
              </a:rPr>
              <a:t> (b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•</a:t>
            </a:r>
            <a:r>
              <a:rPr lang="en-US" sz="2000" b="1" dirty="0" smtClean="0">
                <a:solidFill>
                  <a:srgbClr val="FF0066"/>
                </a:solidFill>
              </a:rPr>
              <a:t> c) = (a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•</a:t>
            </a:r>
            <a:r>
              <a:rPr lang="en-US" sz="2000" b="1" dirty="0" smtClean="0">
                <a:solidFill>
                  <a:srgbClr val="FF0066"/>
                </a:solidFill>
              </a:rPr>
              <a:t> b)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• </a:t>
            </a:r>
            <a:r>
              <a:rPr lang="en-US" sz="2000" b="1" dirty="0" smtClean="0">
                <a:solidFill>
                  <a:srgbClr val="FF0066"/>
                </a:solidFill>
              </a:rPr>
              <a:t>c</a:t>
            </a:r>
            <a:endParaRPr lang="ru-RU" sz="2000" dirty="0" smtClean="0">
              <a:solidFill>
                <a:srgbClr val="FF0066"/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sz="1800" b="1" dirty="0" smtClean="0">
                <a:solidFill>
                  <a:srgbClr val="DA2644"/>
                </a:solidFill>
              </a:rPr>
              <a:t>Д</a:t>
            </a:r>
            <a:r>
              <a:rPr lang="ru-RU" sz="1800" b="1" dirty="0" smtClean="0"/>
              <a:t>) равенство, содержащее букву, значение которой надо найти</a:t>
            </a:r>
            <a:endParaRPr lang="ru-RU" sz="1800" dirty="0" smtClean="0"/>
          </a:p>
          <a:p>
            <a:pPr lvl="0">
              <a:spcAft>
                <a:spcPts val="600"/>
              </a:spcAft>
            </a:pPr>
            <a:r>
              <a:rPr lang="ru-RU" sz="1800" b="1" dirty="0" smtClean="0">
                <a:solidFill>
                  <a:srgbClr val="DA2644"/>
                </a:solidFill>
              </a:rPr>
              <a:t>П</a:t>
            </a:r>
            <a:r>
              <a:rPr lang="ru-RU" sz="1800" b="1" dirty="0" smtClean="0"/>
              <a:t>) Произведение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DA2644"/>
                </a:solidFill>
              </a:rPr>
              <a:t>Р</a:t>
            </a:r>
            <a:r>
              <a:rPr lang="ru-RU" sz="1800" b="1" dirty="0" smtClean="0"/>
              <a:t>) Произведение двух чисел не изменяется при перестановке множителей.  </a:t>
            </a:r>
            <a:r>
              <a:rPr lang="ru-RU" sz="1800" b="1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•</a:t>
            </a:r>
            <a:r>
              <a:rPr lang="en-US" sz="2000" b="1" dirty="0" smtClean="0">
                <a:solidFill>
                  <a:srgbClr val="FF0000"/>
                </a:solidFill>
              </a:rPr>
              <a:t> b  = b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•</a:t>
            </a:r>
            <a:r>
              <a:rPr lang="ru-RU" sz="2000" b="1" dirty="0" smtClean="0">
                <a:solidFill>
                  <a:srgbClr val="FF0000"/>
                </a:solidFill>
              </a:rPr>
              <a:t> 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5929330"/>
            <a:ext cx="642942" cy="7143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66"/>
                </a:solidFill>
              </a:rPr>
              <a:t>В</a:t>
            </a:r>
            <a:endParaRPr lang="ru-RU" sz="4800" dirty="0">
              <a:solidFill>
                <a:srgbClr val="FF0066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28662" y="5929330"/>
            <a:ext cx="714380" cy="7620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4400" dirty="0" smtClean="0">
                <a:solidFill>
                  <a:srgbClr val="FF0066"/>
                </a:solidFill>
              </a:rPr>
              <a:t>П</a:t>
            </a:r>
            <a:endParaRPr lang="ru-RU" sz="4400" dirty="0">
              <a:solidFill>
                <a:srgbClr val="FF0066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14480" y="5929330"/>
            <a:ext cx="642942" cy="7143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66"/>
                </a:solidFill>
              </a:rPr>
              <a:t>Е</a:t>
            </a:r>
            <a:endParaRPr lang="ru-RU" sz="4800" dirty="0">
              <a:solidFill>
                <a:srgbClr val="FF006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28860" y="5929330"/>
            <a:ext cx="642942" cy="7143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66"/>
                </a:solidFill>
              </a:rPr>
              <a:t>Р</a:t>
            </a:r>
            <a:endParaRPr lang="ru-RU" sz="4800" dirty="0">
              <a:solidFill>
                <a:srgbClr val="FF0066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43240" y="5929330"/>
            <a:ext cx="642942" cy="7143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66"/>
                </a:solidFill>
              </a:rPr>
              <a:t>Ё</a:t>
            </a:r>
            <a:endParaRPr lang="ru-RU" sz="4400" dirty="0">
              <a:solidFill>
                <a:srgbClr val="FF0066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7620" y="5929330"/>
            <a:ext cx="642942" cy="71435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66"/>
                </a:solidFill>
              </a:rPr>
              <a:t>Д</a:t>
            </a:r>
            <a:endParaRPr lang="ru-RU" sz="4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8" grpId="1" uiExpand="1" build="p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1571612"/>
            <a:ext cx="5715040" cy="5065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2">
                <a:lumMod val="90000"/>
              </a:schemeClr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Карта урока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Хорда 10"/>
          <p:cNvSpPr/>
          <p:nvPr/>
        </p:nvSpPr>
        <p:spPr>
          <a:xfrm rot="6584948">
            <a:off x="4381042" y="1207202"/>
            <a:ext cx="851230" cy="800257"/>
          </a:xfrm>
          <a:prstGeom prst="chor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rot="6584948">
            <a:off x="7279123" y="2920726"/>
            <a:ext cx="943736" cy="1103327"/>
          </a:xfrm>
          <a:prstGeom prst="chor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орда 13"/>
          <p:cNvSpPr/>
          <p:nvPr/>
        </p:nvSpPr>
        <p:spPr>
          <a:xfrm rot="6584948">
            <a:off x="2523655" y="5922086"/>
            <a:ext cx="851230" cy="800257"/>
          </a:xfrm>
          <a:prstGeom prst="chor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6584948">
            <a:off x="6381307" y="6136425"/>
            <a:ext cx="851230" cy="800257"/>
          </a:xfrm>
          <a:prstGeom prst="cho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6584948">
            <a:off x="1666400" y="3136029"/>
            <a:ext cx="851230" cy="80025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572140"/>
            <a:ext cx="1071570" cy="10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Ира\Рабочий стол\разное\аним\Фауна\Черепаха и соба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571744"/>
            <a:ext cx="10001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61750">
            <a:off x="2273946" y="3639134"/>
            <a:ext cx="909572" cy="638865"/>
          </a:xfrm>
          <a:prstGeom prst="rect">
            <a:avLst/>
          </a:prstGeom>
        </p:spPr>
      </p:pic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357818" y="1000108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</a:rPr>
              <a:t>Порт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0" y="3286124"/>
            <a:ext cx="18573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6" action="ppaction://hlinksldjump"/>
              </a:rPr>
              <a:t>Остров</a:t>
            </a:r>
          </a:p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6" action="ppaction://hlinksldjump"/>
              </a:rPr>
              <a:t>«Теории»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7429520" y="3857628"/>
            <a:ext cx="1714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7" action="ppaction://hlinksldjump"/>
              </a:rPr>
              <a:t>Остров Сокровищ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0" y="5000636"/>
            <a:ext cx="18573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8" action="ppaction://hlinksldjump"/>
              </a:rPr>
              <a:t>Остров «</a:t>
            </a:r>
            <a:r>
              <a:rPr lang="ru-RU" b="1" u="sng" dirty="0" err="1" smtClean="0">
                <a:solidFill>
                  <a:srgbClr val="C00000"/>
                </a:solidFill>
                <a:hlinkClick r:id="rId8" action="ppaction://hlinksldjump"/>
              </a:rPr>
              <a:t>Вычисли-тельный</a:t>
            </a:r>
            <a:r>
              <a:rPr lang="ru-RU" b="1" u="sng" dirty="0" smtClean="0">
                <a:solidFill>
                  <a:srgbClr val="C00000"/>
                </a:solidFill>
                <a:hlinkClick r:id="rId8" action="ppaction://hlinksldjump"/>
              </a:rPr>
              <a:t>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643834" y="5572140"/>
            <a:ext cx="1223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rgbClr val="C00000"/>
                </a:solidFill>
                <a:hlinkClick r:id="rId9" action="ppaction://hlinksldjump"/>
              </a:rPr>
              <a:t>Бухта Задач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25" name="Picture 7" descr="Рисунок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642918"/>
            <a:ext cx="642942" cy="719723"/>
          </a:xfrm>
          <a:prstGeom prst="rect">
            <a:avLst/>
          </a:prstGeom>
          <a:noFill/>
        </p:spPr>
      </p:pic>
      <p:pic>
        <p:nvPicPr>
          <p:cNvPr id="26" name="Picture 12" descr="бе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5214950"/>
            <a:ext cx="1103291" cy="1227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-3.33333E-6 L 0.05625 0.225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1282</TotalTime>
  <Words>591</Words>
  <Application>Microsoft Office PowerPoint</Application>
  <PresentationFormat>Экран (4:3)</PresentationFormat>
  <Paragraphs>129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Умножение натуральных чисел и его свойства</vt:lpstr>
      <vt:lpstr>Домашнее задание</vt:lpstr>
      <vt:lpstr>Цель путешествия</vt:lpstr>
      <vt:lpstr>Выбор капитана</vt:lpstr>
      <vt:lpstr>Карта урока</vt:lpstr>
      <vt:lpstr>Устный счёт</vt:lpstr>
      <vt:lpstr>Остров «Теоретический»</vt:lpstr>
      <vt:lpstr>Остров «Теоретический»</vt:lpstr>
      <vt:lpstr>Карта урока</vt:lpstr>
      <vt:lpstr>Остров «Вычислительный»</vt:lpstr>
      <vt:lpstr>Слайд 11</vt:lpstr>
      <vt:lpstr>Физминутка </vt:lpstr>
      <vt:lpstr>Карта урока</vt:lpstr>
      <vt:lpstr>Бухта «Задач»</vt:lpstr>
      <vt:lpstr>Задача.  1 вариант                                       2 вариант  № 420 (а)                                          № 420 (б)                      </vt:lpstr>
      <vt:lpstr>Слайд 16</vt:lpstr>
      <vt:lpstr>Карта урока</vt:lpstr>
      <vt:lpstr>Слайд 18</vt:lpstr>
      <vt:lpstr>Рефлексия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144</cp:revision>
  <dcterms:modified xsi:type="dcterms:W3CDTF">2013-10-24T17:04:40Z</dcterms:modified>
</cp:coreProperties>
</file>