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6" r:id="rId11"/>
    <p:sldId id="264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4643" autoAdjust="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2CF1BC-5F8C-4D94-BBC1-2356C5FA9CA9}" type="datetimeFigureOut">
              <a:rPr lang="ru-RU" smtClean="0"/>
              <a:pPr/>
              <a:t>24.06.2012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92E709-8B4B-48B4-B28A-60E40F4D34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2CF1BC-5F8C-4D94-BBC1-2356C5FA9CA9}" type="datetimeFigureOut">
              <a:rPr lang="ru-RU" smtClean="0"/>
              <a:pPr/>
              <a:t>24.06.2012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92E709-8B4B-48B4-B28A-60E40F4D34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2CF1BC-5F8C-4D94-BBC1-2356C5FA9CA9}" type="datetimeFigureOut">
              <a:rPr lang="ru-RU" smtClean="0"/>
              <a:pPr/>
              <a:t>24.06.2012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92E709-8B4B-48B4-B28A-60E40F4D34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2CF1BC-5F8C-4D94-BBC1-2356C5FA9CA9}" type="datetimeFigureOut">
              <a:rPr lang="ru-RU" smtClean="0"/>
              <a:pPr/>
              <a:t>24.06.2012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92E709-8B4B-48B4-B28A-60E40F4D34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2CF1BC-5F8C-4D94-BBC1-2356C5FA9CA9}" type="datetimeFigureOut">
              <a:rPr lang="ru-RU" smtClean="0"/>
              <a:pPr/>
              <a:t>24.06.2012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92E709-8B4B-48B4-B28A-60E40F4D34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2CF1BC-5F8C-4D94-BBC1-2356C5FA9CA9}" type="datetimeFigureOut">
              <a:rPr lang="ru-RU" smtClean="0"/>
              <a:pPr/>
              <a:t>24.06.2012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92E709-8B4B-48B4-B28A-60E40F4D34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2CF1BC-5F8C-4D94-BBC1-2356C5FA9CA9}" type="datetimeFigureOut">
              <a:rPr lang="ru-RU" smtClean="0"/>
              <a:pPr/>
              <a:t>24.06.2012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92E709-8B4B-48B4-B28A-60E40F4D34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2CF1BC-5F8C-4D94-BBC1-2356C5FA9CA9}" type="datetimeFigureOut">
              <a:rPr lang="ru-RU" smtClean="0"/>
              <a:pPr/>
              <a:t>24.06.2012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92E709-8B4B-48B4-B28A-60E40F4D34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2CF1BC-5F8C-4D94-BBC1-2356C5FA9CA9}" type="datetimeFigureOut">
              <a:rPr lang="ru-RU" smtClean="0"/>
              <a:pPr/>
              <a:t>24.06.2012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92E709-8B4B-48B4-B28A-60E40F4D34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2CF1BC-5F8C-4D94-BBC1-2356C5FA9CA9}" type="datetimeFigureOut">
              <a:rPr lang="ru-RU" smtClean="0"/>
              <a:pPr/>
              <a:t>24.06.2012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92E709-8B4B-48B4-B28A-60E40F4D34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2CF1BC-5F8C-4D94-BBC1-2356C5FA9CA9}" type="datetimeFigureOut">
              <a:rPr lang="ru-RU" smtClean="0"/>
              <a:pPr/>
              <a:t>24.06.2012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92E709-8B4B-48B4-B28A-60E40F4D34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D2CF1BC-5F8C-4D94-BBC1-2356C5FA9CA9}" type="datetimeFigureOut">
              <a:rPr lang="ru-RU" smtClean="0"/>
              <a:pPr/>
              <a:t>24.06.2012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692E709-8B4B-48B4-B28A-60E40F4D34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Открытый урок-смотр знаний по теме: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«Решение квадратных уравнений различными способами»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Выполнила: учитель математики </a:t>
            </a:r>
          </a:p>
          <a:p>
            <a:pPr>
              <a:buNone/>
            </a:pPr>
            <a:r>
              <a:rPr lang="ru-RU" dirty="0" smtClean="0"/>
              <a:t>МКОУ «Хохольский лицей» </a:t>
            </a:r>
            <a:r>
              <a:rPr lang="ru-RU" dirty="0" err="1" smtClean="0"/>
              <a:t>ЖаглинаТ.М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Решение неполных квадратных уравнений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03648" y="1556792"/>
          <a:ext cx="7499352" cy="4175861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408708"/>
                <a:gridCol w="720080"/>
                <a:gridCol w="3024336"/>
                <a:gridCol w="2346228"/>
              </a:tblGrid>
              <a:tr h="591948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Коэффициент,</a:t>
                      </a:r>
                      <a:r>
                        <a:rPr lang="ru-RU" sz="1800" baseline="0" dirty="0" smtClean="0"/>
                        <a:t> равный нулю</a:t>
                      </a:r>
                      <a:endParaRPr lang="ru-RU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b=0</a:t>
                      </a:r>
                    </a:p>
                    <a:p>
                      <a:pPr algn="ctr"/>
                      <a:r>
                        <a:rPr lang="en-US" sz="1800" dirty="0" smtClean="0"/>
                        <a:t>c=0</a:t>
                      </a:r>
                      <a:endParaRPr lang="ru-RU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b=0 </a:t>
                      </a:r>
                      <a:endParaRPr lang="ru-RU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c=0</a:t>
                      </a:r>
                      <a:endParaRPr lang="ru-RU" sz="1800" b="0" dirty="0"/>
                    </a:p>
                  </a:txBody>
                  <a:tcPr/>
                </a:tc>
              </a:tr>
              <a:tr h="82872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Вид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/>
                        <a:t>ax</a:t>
                      </a:r>
                      <a:r>
                        <a:rPr kumimoji="0" lang="ru-RU" sz="1800" kern="1200" baseline="30000" dirty="0" smtClean="0"/>
                        <a:t>2</a:t>
                      </a:r>
                      <a:r>
                        <a:rPr kumimoji="0" lang="en-US" sz="1800" kern="1200" baseline="30000" dirty="0" smtClean="0"/>
                        <a:t>=0</a:t>
                      </a:r>
                      <a:endParaRPr kumimoji="0" lang="ru-RU" sz="1800" kern="1200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/>
                        <a:t>ax</a:t>
                      </a:r>
                      <a:r>
                        <a:rPr kumimoji="0" lang="en-US" sz="1800" kern="1200" baseline="30000" dirty="0" smtClean="0"/>
                        <a:t>2</a:t>
                      </a:r>
                      <a:r>
                        <a:rPr kumimoji="0" lang="en-US" sz="1800" kern="1200" dirty="0" smtClean="0"/>
                        <a:t>+c=0</a:t>
                      </a:r>
                      <a:endParaRPr kumimoji="0" lang="ru-RU" sz="1800" kern="1200" dirty="0" smtClean="0"/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/>
                        <a:t>ax</a:t>
                      </a:r>
                      <a:r>
                        <a:rPr kumimoji="0" lang="en-US" sz="1800" kern="1200" baseline="30000" dirty="0" smtClean="0"/>
                        <a:t>2</a:t>
                      </a:r>
                      <a:r>
                        <a:rPr kumimoji="0" lang="en-US" sz="1800" kern="1200" dirty="0" smtClean="0"/>
                        <a:t>+bx=0</a:t>
                      </a:r>
                      <a:endParaRPr kumimoji="0" lang="ru-RU" sz="1800" kern="1200" dirty="0" smtClean="0"/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82872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Решение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/>
                        <a:t>x</a:t>
                      </a:r>
                      <a:r>
                        <a:rPr kumimoji="0" lang="en-US" sz="1800" kern="1200" baseline="30000" dirty="0" smtClean="0"/>
                        <a:t>2</a:t>
                      </a:r>
                      <a:r>
                        <a:rPr kumimoji="0" lang="en-US" sz="1800" kern="1200" dirty="0" smtClean="0"/>
                        <a:t>=0</a:t>
                      </a:r>
                      <a:endParaRPr kumimoji="0" lang="ru-RU" sz="1800" kern="1200" dirty="0" smtClean="0"/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kern="1200" dirty="0" smtClean="0"/>
                        <a:t>ax</a:t>
                      </a:r>
                      <a:r>
                        <a:rPr kumimoji="0" lang="en-US" sz="1800" kern="1200" baseline="30000" dirty="0" smtClean="0"/>
                        <a:t>2</a:t>
                      </a:r>
                      <a:r>
                        <a:rPr kumimoji="0" lang="en-US" sz="1800" kern="1200" dirty="0" smtClean="0"/>
                        <a:t>=-c; x</a:t>
                      </a:r>
                      <a:r>
                        <a:rPr kumimoji="0" lang="en-US" sz="1800" kern="1200" baseline="30000" dirty="0" smtClean="0"/>
                        <a:t>2</a:t>
                      </a:r>
                      <a:r>
                        <a:rPr kumimoji="0" lang="en-US" sz="1800" kern="1200" dirty="0" smtClean="0"/>
                        <a:t>=-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x(</a:t>
                      </a:r>
                      <a:r>
                        <a:rPr lang="en-US" dirty="0" err="1" smtClean="0"/>
                        <a:t>ax+b</a:t>
                      </a:r>
                      <a:r>
                        <a:rPr lang="en-US" dirty="0" smtClean="0"/>
                        <a:t>)=0</a:t>
                      </a:r>
                    </a:p>
                    <a:p>
                      <a:pPr algn="ctr"/>
                      <a:r>
                        <a:rPr lang="en-US" dirty="0" smtClean="0"/>
                        <a:t>x=0 </a:t>
                      </a:r>
                      <a:r>
                        <a:rPr lang="ru-RU" dirty="0" smtClean="0"/>
                        <a:t>или</a:t>
                      </a:r>
                      <a:r>
                        <a:rPr lang="ru-RU" baseline="0" dirty="0" smtClean="0"/>
                        <a:t> </a:t>
                      </a:r>
                      <a:r>
                        <a:rPr lang="en-US" baseline="0" dirty="0" err="1" smtClean="0"/>
                        <a:t>ax+b</a:t>
                      </a:r>
                      <a:r>
                        <a:rPr lang="en-US" baseline="0" dirty="0" smtClean="0"/>
                        <a:t>=0</a:t>
                      </a:r>
                      <a:endParaRPr lang="ru-RU" dirty="0"/>
                    </a:p>
                  </a:txBody>
                  <a:tcPr/>
                </a:tc>
              </a:tr>
              <a:tr h="160400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Корни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x=0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Если</a:t>
                      </a:r>
                      <a:r>
                        <a:rPr lang="ru-RU" baseline="0" dirty="0" smtClean="0"/>
                        <a:t> -     </a:t>
                      </a:r>
                      <a:r>
                        <a:rPr lang="en-US" baseline="0" dirty="0" smtClean="0"/>
                        <a:t>&gt;0, </a:t>
                      </a:r>
                      <a:r>
                        <a:rPr lang="ru-RU" baseline="0" dirty="0" smtClean="0"/>
                        <a:t>то </a:t>
                      </a:r>
                      <a:r>
                        <a:rPr kumimoji="0" lang="en-US" sz="1800" kern="1200" dirty="0" smtClean="0"/>
                        <a:t>x</a:t>
                      </a:r>
                      <a:r>
                        <a:rPr kumimoji="0" lang="en-US" sz="1800" kern="1200" baseline="-25000" dirty="0" smtClean="0"/>
                        <a:t>1,2</a:t>
                      </a:r>
                      <a:r>
                        <a:rPr kumimoji="0" lang="en-US" sz="1800" kern="1200" dirty="0" smtClean="0"/>
                        <a:t>=</a:t>
                      </a:r>
                      <a:r>
                        <a:rPr kumimoji="0" lang="ru-RU" sz="1800" kern="1200" dirty="0" smtClean="0"/>
                        <a:t>                </a:t>
                      </a:r>
                    </a:p>
                    <a:p>
                      <a:pPr algn="l"/>
                      <a:endParaRPr kumimoji="0" lang="ru-RU" sz="1800" kern="1200" dirty="0" smtClean="0"/>
                    </a:p>
                    <a:p>
                      <a:pPr algn="l"/>
                      <a:endParaRPr kumimoji="0" lang="ru-RU" sz="1800" kern="1200" dirty="0" smtClean="0"/>
                    </a:p>
                    <a:p>
                      <a:pPr algn="l"/>
                      <a:r>
                        <a:rPr kumimoji="0" lang="ru-RU" sz="1800" kern="1200" dirty="0" smtClean="0"/>
                        <a:t>Если</a:t>
                      </a:r>
                      <a:r>
                        <a:rPr kumimoji="0" lang="ru-RU" sz="1800" kern="1200" baseline="0" dirty="0" smtClean="0"/>
                        <a:t> -      </a:t>
                      </a:r>
                      <a:r>
                        <a:rPr kumimoji="0" lang="en-US" sz="1800" kern="1200" baseline="0" dirty="0" smtClean="0"/>
                        <a:t>&lt;0, </a:t>
                      </a:r>
                      <a:r>
                        <a:rPr kumimoji="0" lang="ru-RU" sz="1800" kern="1200" baseline="0" dirty="0" smtClean="0"/>
                        <a:t>то корней нет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/>
                        <a:t>x</a:t>
                      </a:r>
                      <a:r>
                        <a:rPr kumimoji="0" lang="en-US" sz="1800" kern="1200" baseline="-25000" dirty="0" smtClean="0"/>
                        <a:t>1</a:t>
                      </a:r>
                      <a:r>
                        <a:rPr kumimoji="0" lang="en-US" sz="1800" kern="1200" dirty="0" smtClean="0"/>
                        <a:t>=0,</a:t>
                      </a:r>
                      <a:endParaRPr kumimoji="0" lang="ru-RU" sz="1800" kern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kern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/>
                        <a:t>x</a:t>
                      </a:r>
                      <a:r>
                        <a:rPr kumimoji="0" lang="en-US" sz="1800" kern="1200" baseline="-25000" dirty="0" smtClean="0"/>
                        <a:t>2</a:t>
                      </a:r>
                      <a:r>
                        <a:rPr kumimoji="0" lang="en-US" sz="1800" kern="1200" dirty="0" smtClean="0"/>
                        <a:t>=-</a:t>
                      </a:r>
                      <a:endParaRPr kumimoji="0" lang="ru-RU" sz="1800" kern="1200" dirty="0" smtClean="0"/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52120" y="3284984"/>
            <a:ext cx="152400" cy="561975"/>
          </a:xfrm>
          <a:prstGeom prst="rect">
            <a:avLst/>
          </a:prstGeom>
          <a:noFill/>
        </p:spPr>
      </p:pic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3968" y="4077072"/>
            <a:ext cx="152400" cy="561975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80112" y="4149080"/>
            <a:ext cx="704850" cy="447675"/>
          </a:xfrm>
          <a:prstGeom prst="rect">
            <a:avLst/>
          </a:prstGeom>
          <a:noFill/>
        </p:spPr>
      </p:pic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447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3968" y="4941168"/>
            <a:ext cx="152400" cy="561975"/>
          </a:xfrm>
          <a:prstGeom prst="rect">
            <a:avLst/>
          </a:prstGeom>
          <a:noFill/>
        </p:spPr>
      </p:pic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56376" y="4581128"/>
            <a:ext cx="152400" cy="619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620688"/>
            <a:ext cx="7406640" cy="85135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Задание №</a:t>
            </a:r>
            <a:r>
              <a:rPr lang="ru-RU" sz="6000" dirty="0" smtClean="0"/>
              <a:t>2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2204864"/>
            <a:ext cx="7406640" cy="3528392"/>
          </a:xfrm>
        </p:spPr>
        <p:txBody>
          <a:bodyPr/>
          <a:lstStyle/>
          <a:p>
            <a:r>
              <a:rPr lang="ru-RU" dirty="0" smtClean="0"/>
              <a:t>Школьник должен был нарисовать прямоугольник, площадь которого 135 см</a:t>
            </a:r>
            <a:r>
              <a:rPr lang="ru-RU" baseline="30000" dirty="0" smtClean="0"/>
              <a:t>2  </a:t>
            </a:r>
            <a:r>
              <a:rPr lang="ru-RU" dirty="0" smtClean="0"/>
              <a:t> .</a:t>
            </a:r>
          </a:p>
          <a:p>
            <a:r>
              <a:rPr lang="ru-RU" dirty="0" smtClean="0"/>
              <a:t>Но вот размеры сторон он забыл. Единственное,  что он помнил, это что одна сторона такой фигуры больше другой на 6 см. Определите, каковы стороны такого прямоугольника.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Ответы к самостоятельной работе</a:t>
            </a:r>
            <a:endParaRPr lang="ru-RU" sz="4000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259632" y="4797152"/>
            <a:ext cx="7406640" cy="17526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Домашнее задание: </a:t>
            </a:r>
          </a:p>
          <a:p>
            <a:r>
              <a:rPr lang="ru-RU" sz="3600" dirty="0" smtClean="0">
                <a:solidFill>
                  <a:srgbClr val="FF0000"/>
                </a:solidFill>
              </a:rPr>
              <a:t>№543(</a:t>
            </a:r>
            <a:r>
              <a:rPr lang="ru-RU" sz="3600" dirty="0" err="1" smtClean="0">
                <a:solidFill>
                  <a:srgbClr val="FF0000"/>
                </a:solidFill>
              </a:rPr>
              <a:t>а,б,в</a:t>
            </a:r>
            <a:r>
              <a:rPr lang="ru-RU" sz="3600" dirty="0" smtClean="0">
                <a:solidFill>
                  <a:srgbClr val="FF0000"/>
                </a:solidFill>
              </a:rPr>
              <a:t>), 565, 584. </a:t>
            </a:r>
            <a:endParaRPr lang="ru-RU" sz="3600" dirty="0">
              <a:solidFill>
                <a:srgbClr val="FF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75656" y="1916832"/>
          <a:ext cx="6096000" cy="2520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/>
                <a:gridCol w="2032000"/>
                <a:gridCol w="2032000"/>
              </a:tblGrid>
              <a:tr h="630070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B2</a:t>
                      </a:r>
                      <a:endParaRPr lang="ru-RU" dirty="0"/>
                    </a:p>
                  </a:txBody>
                  <a:tcPr/>
                </a:tc>
              </a:tr>
              <a:tr h="63007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63007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63007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dirty="0" smtClean="0"/>
              <a:t>    </a:t>
            </a:r>
            <a:r>
              <a:rPr lang="ru-RU" sz="5400" dirty="0" smtClean="0"/>
              <a:t>Тема урока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2852936"/>
            <a:ext cx="6400800" cy="1752600"/>
          </a:xfrm>
        </p:spPr>
        <p:txBody>
          <a:bodyPr>
            <a:normAutofit fontScale="70000" lnSpcReduction="20000"/>
          </a:bodyPr>
          <a:lstStyle/>
          <a:p>
            <a:r>
              <a:rPr lang="ru-RU" sz="5600" dirty="0" smtClean="0">
                <a:solidFill>
                  <a:schemeClr val="tx1"/>
                </a:solidFill>
              </a:rPr>
              <a:t>«Решение квадратных уравнений»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r>
              <a:rPr lang="ru-RU" sz="3400" dirty="0" smtClean="0">
                <a:solidFill>
                  <a:schemeClr val="tx1"/>
                </a:solidFill>
              </a:rPr>
              <a:t>Тип урока: урок-смотр знаний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93912" y="0"/>
            <a:ext cx="8050088" cy="1828800"/>
          </a:xfrm>
        </p:spPr>
        <p:txBody>
          <a:bodyPr/>
          <a:lstStyle/>
          <a:p>
            <a:r>
              <a:rPr lang="ru-RU" dirty="0" smtClean="0"/>
              <a:t>Цели урока: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2492896"/>
            <a:ext cx="7992888" cy="4176464"/>
          </a:xfrm>
        </p:spPr>
        <p:txBody>
          <a:bodyPr>
            <a:normAutofit/>
          </a:bodyPr>
          <a:lstStyle/>
          <a:p>
            <a:r>
              <a:rPr lang="ru-RU" dirty="0" smtClean="0"/>
              <a:t> - формирование умений применять полученные                  ранее знания, применять методы решения квадратных уравнений к различного рода задачам</a:t>
            </a:r>
          </a:p>
          <a:p>
            <a:pPr algn="l"/>
            <a:r>
              <a:rPr lang="ru-RU" dirty="0" smtClean="0"/>
              <a:t>- формирование интереса к познавательному процессу , навыков самоконтроля и взаимоконтроля</a:t>
            </a:r>
          </a:p>
          <a:p>
            <a:pPr algn="l"/>
            <a:r>
              <a:rPr lang="ru-RU" dirty="0" smtClean="0"/>
              <a:t>- развитие наблюдательности, памяти, логического мышления.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Определение</a:t>
            </a:r>
            <a:endParaRPr lang="ru-RU" dirty="0"/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475656" y="1844824"/>
            <a:ext cx="7406640" cy="17526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Уравнение вида </a:t>
            </a:r>
            <a:r>
              <a:rPr lang="en-US" sz="2800" dirty="0" smtClean="0"/>
              <a:t> </a:t>
            </a:r>
            <a:r>
              <a:rPr lang="en-US" sz="2800" b="1" dirty="0" smtClean="0"/>
              <a:t>ax</a:t>
            </a:r>
            <a:r>
              <a:rPr lang="en-US" sz="2800" b="1" baseline="30000" dirty="0" smtClean="0"/>
              <a:t>2</a:t>
            </a:r>
            <a:r>
              <a:rPr lang="en-US" sz="2800" b="1" dirty="0" smtClean="0"/>
              <a:t>+bx+c=0</a:t>
            </a:r>
            <a:r>
              <a:rPr lang="ru-RU" sz="2800" dirty="0" smtClean="0"/>
              <a:t>, где </a:t>
            </a:r>
            <a:r>
              <a:rPr lang="en-US" sz="2800" dirty="0" smtClean="0"/>
              <a:t>a,</a:t>
            </a:r>
            <a:r>
              <a:rPr lang="ru-RU" sz="2800" dirty="0" smtClean="0"/>
              <a:t> </a:t>
            </a:r>
            <a:r>
              <a:rPr lang="en-US" sz="2800" dirty="0" smtClean="0"/>
              <a:t>b,</a:t>
            </a:r>
            <a:r>
              <a:rPr lang="ru-RU" sz="2800" dirty="0" smtClean="0"/>
              <a:t> </a:t>
            </a:r>
            <a:r>
              <a:rPr lang="en-US" sz="2800" dirty="0" smtClean="0"/>
              <a:t>c</a:t>
            </a:r>
            <a:r>
              <a:rPr lang="ru-RU" sz="2800" dirty="0" smtClean="0"/>
              <a:t> </a:t>
            </a:r>
            <a:r>
              <a:rPr lang="en-US" sz="2800" dirty="0" smtClean="0"/>
              <a:t>-</a:t>
            </a:r>
            <a:r>
              <a:rPr lang="ru-RU" sz="2800" dirty="0" smtClean="0"/>
              <a:t> заданные числа,</a:t>
            </a:r>
            <a:r>
              <a:rPr lang="en-US" sz="2800" dirty="0" smtClean="0"/>
              <a:t>  a    0, x</a:t>
            </a:r>
            <a:r>
              <a:rPr lang="ru-RU" sz="2800" dirty="0" smtClean="0"/>
              <a:t> -</a:t>
            </a:r>
            <a:r>
              <a:rPr lang="en-US" sz="2800" dirty="0" smtClean="0"/>
              <a:t> </a:t>
            </a:r>
            <a:r>
              <a:rPr lang="ru-RU" sz="2800" dirty="0" smtClean="0"/>
              <a:t>неизвестное, называется квадратным</a:t>
            </a:r>
            <a:endParaRPr lang="ru-RU" sz="2800" dirty="0"/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3319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99992" y="2204864"/>
            <a:ext cx="374442" cy="6808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Неполные квадратные уравнения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331640" y="2060848"/>
          <a:ext cx="7344816" cy="23762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04256"/>
                <a:gridCol w="1584176"/>
                <a:gridCol w="1620180"/>
                <a:gridCol w="1836204"/>
              </a:tblGrid>
              <a:tr h="1188132">
                <a:tc>
                  <a:txBody>
                    <a:bodyPr/>
                    <a:lstStyle/>
                    <a:p>
                      <a:r>
                        <a:rPr lang="ru-RU" dirty="0" smtClean="0"/>
                        <a:t>Коэффициент,</a:t>
                      </a:r>
                      <a:r>
                        <a:rPr lang="ru-RU" baseline="0" dirty="0" smtClean="0"/>
                        <a:t> равный нулю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b=0</a:t>
                      </a:r>
                    </a:p>
                    <a:p>
                      <a:r>
                        <a:rPr lang="en-US" dirty="0" smtClean="0"/>
                        <a:t>c=0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b=0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c=0</a:t>
                      </a:r>
                      <a:endParaRPr lang="ru-RU" dirty="0"/>
                    </a:p>
                  </a:txBody>
                  <a:tcPr/>
                </a:tc>
              </a:tr>
              <a:tr h="1188132">
                <a:tc>
                  <a:txBody>
                    <a:bodyPr/>
                    <a:lstStyle/>
                    <a:p>
                      <a:r>
                        <a:rPr lang="ru-RU" dirty="0" smtClean="0"/>
                        <a:t>Вид уравнения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ax</a:t>
                      </a:r>
                      <a:r>
                        <a:rPr kumimoji="0" lang="en-US" sz="180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=0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ax</a:t>
                      </a:r>
                      <a:r>
                        <a:rPr kumimoji="0" lang="en-US" sz="180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+c=0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ax</a:t>
                      </a:r>
                      <a:r>
                        <a:rPr kumimoji="0" lang="en-US" sz="180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+bx=0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1268760"/>
            <a:ext cx="7406640" cy="187220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>Задание №</a:t>
            </a:r>
            <a:r>
              <a:rPr lang="ru-RU" sz="6000" dirty="0" smtClean="0">
                <a:effectLst/>
              </a:rPr>
              <a:t>1</a:t>
            </a:r>
            <a:br>
              <a:rPr lang="ru-RU" sz="6000" dirty="0" smtClean="0">
                <a:effectLst/>
              </a:rPr>
            </a:br>
            <a:r>
              <a:rPr lang="ru-RU" sz="4000" dirty="0" smtClean="0">
                <a:effectLst/>
              </a:rPr>
              <a:t>Составьте квадратные уравнения с заданными коэффициентами</a:t>
            </a:r>
            <a:r>
              <a:rPr lang="en-US" sz="4000" dirty="0" smtClean="0">
                <a:effectLst/>
              </a:rPr>
              <a:t> </a:t>
            </a:r>
            <a:r>
              <a:rPr lang="en-US" sz="4000" dirty="0" err="1" smtClean="0">
                <a:effectLst/>
              </a:rPr>
              <a:t>a,b,c</a:t>
            </a:r>
            <a:r>
              <a:rPr lang="en-US" sz="4000" dirty="0" smtClean="0">
                <a:effectLst/>
              </a:rPr>
              <a:t>.</a:t>
            </a:r>
            <a:r>
              <a:rPr lang="ru-RU" sz="6000" dirty="0" smtClean="0">
                <a:effectLst/>
              </a:rPr>
              <a:t/>
            </a:r>
            <a:br>
              <a:rPr lang="ru-RU" sz="6000" dirty="0" smtClean="0">
                <a:effectLst/>
              </a:rPr>
            </a:br>
            <a:endParaRPr lang="ru-RU" sz="6000" dirty="0">
              <a:effectLst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03648" y="2924944"/>
          <a:ext cx="7128792" cy="30963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3649"/>
                <a:gridCol w="2158203"/>
                <a:gridCol w="2123470"/>
                <a:gridCol w="2123470"/>
              </a:tblGrid>
              <a:tr h="51605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ru-RU" dirty="0"/>
                    </a:p>
                  </a:txBody>
                  <a:tcPr/>
                </a:tc>
              </a:tr>
              <a:tr h="5160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-16</a:t>
                      </a:r>
                      <a:endParaRPr lang="ru-RU" dirty="0"/>
                    </a:p>
                  </a:txBody>
                  <a:tcPr/>
                </a:tc>
              </a:tr>
              <a:tr h="5160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ru-RU" dirty="0"/>
                    </a:p>
                  </a:txBody>
                  <a:tcPr/>
                </a:tc>
              </a:tr>
              <a:tr h="5160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5160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-3</a:t>
                      </a:r>
                      <a:endParaRPr lang="ru-RU" dirty="0"/>
                    </a:p>
                  </a:txBody>
                  <a:tcPr/>
                </a:tc>
              </a:tr>
              <a:tr h="5160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Формула корней квадратного уравнения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531264"/>
          </a:xfrm>
        </p:spPr>
        <p:txBody>
          <a:bodyPr>
            <a:normAutofit/>
          </a:bodyPr>
          <a:lstStyle/>
          <a:p>
            <a:r>
              <a:rPr lang="en-US" dirty="0" smtClean="0"/>
              <a:t>ax</a:t>
            </a:r>
            <a:r>
              <a:rPr lang="en-US" baseline="30000" dirty="0" smtClean="0"/>
              <a:t>2</a:t>
            </a:r>
            <a:r>
              <a:rPr lang="en-US" dirty="0" smtClean="0"/>
              <a:t>+bx+c=0</a:t>
            </a:r>
            <a:r>
              <a:rPr lang="ru-RU" dirty="0" smtClean="0"/>
              <a:t> </a:t>
            </a:r>
          </a:p>
          <a:p>
            <a:r>
              <a:rPr lang="en-US" dirty="0" smtClean="0"/>
              <a:t>D = b</a:t>
            </a:r>
            <a:r>
              <a:rPr lang="en-US" baseline="30000" dirty="0" smtClean="0"/>
              <a:t>2</a:t>
            </a:r>
            <a:r>
              <a:rPr lang="en-US" dirty="0" smtClean="0"/>
              <a:t>- 4ac </a:t>
            </a:r>
            <a:endParaRPr lang="ru-RU" dirty="0" smtClean="0"/>
          </a:p>
          <a:p>
            <a:r>
              <a:rPr lang="ru-RU" dirty="0" smtClean="0">
                <a:solidFill>
                  <a:srgbClr val="00B050"/>
                </a:solidFill>
              </a:rPr>
              <a:t>Если </a:t>
            </a:r>
            <a:r>
              <a:rPr lang="en-US" dirty="0" smtClean="0">
                <a:solidFill>
                  <a:srgbClr val="00B050"/>
                </a:solidFill>
              </a:rPr>
              <a:t>D&lt;0</a:t>
            </a:r>
            <a:r>
              <a:rPr lang="ru-RU" dirty="0" smtClean="0">
                <a:solidFill>
                  <a:srgbClr val="00B050"/>
                </a:solidFill>
              </a:rPr>
              <a:t>, то уравнение не имеет корней.</a:t>
            </a:r>
          </a:p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Если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D=0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, то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x=      </a:t>
            </a:r>
          </a:p>
          <a:p>
            <a:endParaRPr lang="ru-RU" dirty="0" smtClean="0"/>
          </a:p>
          <a:p>
            <a:r>
              <a:rPr lang="ru-RU" dirty="0" smtClean="0"/>
              <a:t>Если </a:t>
            </a:r>
            <a:r>
              <a:rPr lang="en-US" dirty="0" smtClean="0"/>
              <a:t>D&gt;0</a:t>
            </a:r>
            <a:r>
              <a:rPr lang="ru-RU" dirty="0" smtClean="0"/>
              <a:t>, то </a:t>
            </a:r>
            <a:r>
              <a:rPr lang="en-US" dirty="0" smtClean="0"/>
              <a:t>x= 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1920" y="3140968"/>
            <a:ext cx="364041" cy="689762"/>
          </a:xfrm>
          <a:prstGeom prst="rect">
            <a:avLst/>
          </a:prstGeom>
          <a:noFill/>
        </p:spPr>
      </p:pic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1920" y="4077072"/>
            <a:ext cx="1008112" cy="624069"/>
          </a:xfrm>
          <a:prstGeom prst="rect">
            <a:avLst/>
          </a:prstGeom>
          <a:noFill/>
        </p:spPr>
      </p:pic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effectLst/>
              </a:rPr>
              <a:t>Формула корней квадратного уравнения с четным вторым коэффициентом</a:t>
            </a:r>
            <a:endParaRPr lang="ru-RU" sz="2800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243232"/>
          </a:xfrm>
        </p:spPr>
        <p:txBody>
          <a:bodyPr/>
          <a:lstStyle/>
          <a:p>
            <a:r>
              <a:rPr lang="en-US" dirty="0" smtClean="0"/>
              <a:t>ax</a:t>
            </a:r>
            <a:r>
              <a:rPr lang="en-US" baseline="30000" dirty="0" smtClean="0"/>
              <a:t>2</a:t>
            </a:r>
            <a:r>
              <a:rPr lang="en-US" dirty="0" smtClean="0"/>
              <a:t>+2kx+c=0</a:t>
            </a:r>
            <a:endParaRPr lang="ru-RU" dirty="0" smtClean="0"/>
          </a:p>
          <a:p>
            <a:r>
              <a:rPr lang="en-US" dirty="0" smtClean="0"/>
              <a:t>D</a:t>
            </a:r>
            <a:r>
              <a:rPr lang="en-US" baseline="-25000" dirty="0" smtClean="0"/>
              <a:t>1</a:t>
            </a:r>
            <a:r>
              <a:rPr lang="ru-RU" baseline="-25000" dirty="0" smtClean="0"/>
              <a:t> </a:t>
            </a:r>
            <a:r>
              <a:rPr lang="ru-RU" dirty="0" smtClean="0"/>
              <a:t> = </a:t>
            </a:r>
            <a:r>
              <a:rPr lang="en-US" dirty="0" smtClean="0"/>
              <a:t>k</a:t>
            </a:r>
            <a:r>
              <a:rPr lang="en-US" baseline="30000" dirty="0" smtClean="0"/>
              <a:t>2</a:t>
            </a:r>
            <a:r>
              <a:rPr lang="en-US" dirty="0" smtClean="0"/>
              <a:t>-ac</a:t>
            </a:r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Если </a:t>
            </a:r>
            <a:r>
              <a:rPr lang="en-US" dirty="0" smtClean="0">
                <a:solidFill>
                  <a:srgbClr val="FF0000"/>
                </a:solidFill>
              </a:rPr>
              <a:t>D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ru-RU" baseline="-25000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&lt;0</a:t>
            </a:r>
            <a:r>
              <a:rPr lang="ru-RU" dirty="0" smtClean="0">
                <a:solidFill>
                  <a:srgbClr val="FF0000"/>
                </a:solidFill>
              </a:rPr>
              <a:t>, то уравнение корней не имеет</a:t>
            </a:r>
          </a:p>
          <a:p>
            <a:endParaRPr lang="en-US" dirty="0" smtClean="0"/>
          </a:p>
          <a:p>
            <a:r>
              <a:rPr lang="ru-RU" dirty="0" smtClean="0"/>
              <a:t>Если </a:t>
            </a:r>
            <a:r>
              <a:rPr lang="en-US" dirty="0" smtClean="0"/>
              <a:t>D</a:t>
            </a:r>
            <a:r>
              <a:rPr lang="en-US" baseline="-25000" dirty="0" smtClean="0"/>
              <a:t>1</a:t>
            </a:r>
            <a:r>
              <a:rPr lang="ru-RU" baseline="-25000" dirty="0" smtClean="0"/>
              <a:t> </a:t>
            </a:r>
            <a:r>
              <a:rPr lang="ru-RU" dirty="0" smtClean="0"/>
              <a:t>    </a:t>
            </a:r>
            <a:r>
              <a:rPr lang="en-US" dirty="0" smtClean="0"/>
              <a:t>0</a:t>
            </a:r>
            <a:r>
              <a:rPr lang="ru-RU" dirty="0" smtClean="0"/>
              <a:t>, то  </a:t>
            </a:r>
            <a:r>
              <a:rPr lang="en-US" dirty="0" smtClean="0"/>
              <a:t>x=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99792" y="3789040"/>
            <a:ext cx="216024" cy="392771"/>
          </a:xfrm>
          <a:prstGeom prst="rect">
            <a:avLst/>
          </a:prstGeom>
          <a:noFill/>
        </p:spPr>
      </p:pic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39952" y="3573016"/>
            <a:ext cx="1024357" cy="587499"/>
          </a:xfrm>
          <a:prstGeom prst="rect">
            <a:avLst/>
          </a:prstGeom>
          <a:noFill/>
        </p:spPr>
      </p:pic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Теорема Виета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500793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Если </a:t>
            </a:r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,x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– </a:t>
            </a:r>
            <a:r>
              <a:rPr lang="ru-RU" dirty="0" smtClean="0">
                <a:solidFill>
                  <a:srgbClr val="FF0000"/>
                </a:solidFill>
              </a:rPr>
              <a:t>корни уравнения </a:t>
            </a:r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ru-RU" baseline="30000" dirty="0" smtClean="0">
                <a:solidFill>
                  <a:srgbClr val="FF0000"/>
                </a:solidFill>
              </a:rPr>
              <a:t>2</a:t>
            </a:r>
            <a:r>
              <a:rPr lang="ru-RU" dirty="0" smtClean="0">
                <a:solidFill>
                  <a:srgbClr val="FF0000"/>
                </a:solidFill>
              </a:rPr>
              <a:t>+</a:t>
            </a:r>
            <a:r>
              <a:rPr lang="en-US" dirty="0" err="1" smtClean="0">
                <a:solidFill>
                  <a:srgbClr val="FF0000"/>
                </a:solidFill>
              </a:rPr>
              <a:t>px+q</a:t>
            </a:r>
            <a:r>
              <a:rPr lang="en-US" dirty="0" smtClean="0">
                <a:solidFill>
                  <a:srgbClr val="FF0000"/>
                </a:solidFill>
              </a:rPr>
              <a:t>=0 ,</a:t>
            </a:r>
            <a:r>
              <a:rPr lang="ru-RU" dirty="0" smtClean="0">
                <a:solidFill>
                  <a:srgbClr val="FF0000"/>
                </a:solidFill>
              </a:rPr>
              <a:t>то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+x</a:t>
            </a:r>
            <a:r>
              <a:rPr lang="en-US" baseline="-25000" dirty="0" smtClean="0">
                <a:solidFill>
                  <a:srgbClr val="FF0000"/>
                </a:solidFill>
              </a:rPr>
              <a:t>2  </a:t>
            </a:r>
            <a:r>
              <a:rPr lang="en-US" dirty="0" smtClean="0">
                <a:solidFill>
                  <a:srgbClr val="FF0000"/>
                </a:solidFill>
              </a:rPr>
              <a:t>=-p; x</a:t>
            </a:r>
            <a:r>
              <a:rPr lang="en-US" baseline="-25000" dirty="0" smtClean="0">
                <a:solidFill>
                  <a:srgbClr val="FF0000"/>
                </a:solidFill>
              </a:rPr>
              <a:t>1  </a:t>
            </a:r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en-US" baseline="-25000" dirty="0" smtClean="0">
                <a:solidFill>
                  <a:srgbClr val="FF0000"/>
                </a:solidFill>
              </a:rPr>
              <a:t>2  </a:t>
            </a:r>
            <a:r>
              <a:rPr lang="en-US" dirty="0" smtClean="0">
                <a:solidFill>
                  <a:srgbClr val="FF0000"/>
                </a:solidFill>
              </a:rPr>
              <a:t>=q.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 smtClean="0"/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Если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x</a:t>
            </a:r>
            <a:r>
              <a:rPr lang="en-US" baseline="-25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,x</a:t>
            </a:r>
            <a:r>
              <a:rPr lang="en-US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–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корни уравнения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ax</a:t>
            </a:r>
            <a:r>
              <a:rPr lang="en-US" baseline="30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+bx+c=0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,то</a:t>
            </a:r>
          </a:p>
          <a:p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X</a:t>
            </a:r>
            <a:r>
              <a:rPr lang="en-US" baseline="-25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+x</a:t>
            </a:r>
            <a:r>
              <a:rPr lang="en-US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=-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 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;x</a:t>
            </a:r>
            <a:r>
              <a:rPr lang="en-US" baseline="-25000" dirty="0" smtClean="0">
                <a:solidFill>
                  <a:schemeClr val="accent1">
                    <a:lumMod val="50000"/>
                  </a:schemeClr>
                </a:solidFill>
              </a:rPr>
              <a:t>1 </a:t>
            </a:r>
            <a:r>
              <a:rPr lang="ru-RU" baseline="-25000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x</a:t>
            </a:r>
            <a:r>
              <a:rPr lang="en-US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=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dirty="0" smtClean="0"/>
              <a:t>                                    </a:t>
            </a:r>
          </a:p>
          <a:p>
            <a:r>
              <a:rPr lang="ru-RU" dirty="0" smtClean="0"/>
              <a:t>                                    Франсуа Виет</a:t>
            </a:r>
          </a:p>
          <a:p>
            <a:r>
              <a:rPr lang="ru-RU" dirty="0" smtClean="0"/>
              <a:t>                                      1540-1603 гг.</a:t>
            </a:r>
          </a:p>
          <a:p>
            <a:r>
              <a:rPr lang="ru-RU" dirty="0" smtClean="0"/>
              <a:t>             французский математик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7864" y="2420888"/>
            <a:ext cx="144016" cy="252028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99792" y="4077072"/>
            <a:ext cx="144016" cy="602249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3848" y="4293096"/>
            <a:ext cx="160018" cy="288032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3928" y="4149080"/>
            <a:ext cx="144016" cy="528059"/>
          </a:xfrm>
          <a:prstGeom prst="rect">
            <a:avLst/>
          </a:prstGeom>
          <a:noFill/>
        </p:spPr>
      </p:pic>
      <p:pic>
        <p:nvPicPr>
          <p:cNvPr id="12" name="Рисунок 11" descr="SIL14-V002-07a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940152" y="3717032"/>
            <a:ext cx="2808312" cy="31409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192</TotalTime>
  <Words>378</Words>
  <Application>Microsoft Office PowerPoint</Application>
  <PresentationFormat>Экран (4:3)</PresentationFormat>
  <Paragraphs>126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Открытый урок-смотр знаний по теме:</vt:lpstr>
      <vt:lpstr>    Тема урока</vt:lpstr>
      <vt:lpstr>Цели урока:</vt:lpstr>
      <vt:lpstr>Определение</vt:lpstr>
      <vt:lpstr>Неполные квадратные уравнения</vt:lpstr>
      <vt:lpstr>  Задание №1 Составьте квадратные уравнения с заданными коэффициентами a,b,c. </vt:lpstr>
      <vt:lpstr>Формула корней квадратного уравнения</vt:lpstr>
      <vt:lpstr>Формула корней квадратного уравнения с четным вторым коэффициентом</vt:lpstr>
      <vt:lpstr>Теорема Виета</vt:lpstr>
      <vt:lpstr>Решение неполных квадратных уравнений</vt:lpstr>
      <vt:lpstr>Задание №2</vt:lpstr>
      <vt:lpstr>Ответы к самостоятельной работе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Александр</cp:lastModifiedBy>
  <cp:revision>25</cp:revision>
  <dcterms:created xsi:type="dcterms:W3CDTF">2012-01-17T14:55:39Z</dcterms:created>
  <dcterms:modified xsi:type="dcterms:W3CDTF">2012-06-24T08:43:06Z</dcterms:modified>
</cp:coreProperties>
</file>