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4660"/>
  </p:normalViewPr>
  <p:slideViewPr>
    <p:cSldViewPr>
      <p:cViewPr>
        <p:scale>
          <a:sx n="70" d="100"/>
          <a:sy n="7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6A89E-BAAC-4095-B39D-8747E17E4DB0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C715-1EA3-4A33-99D2-3ED85A893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20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2CDA1-A997-402D-AA38-242BD5F6990F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6F5B7-D55D-4723-9C6C-531ED1741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5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844873"/>
            <a:ext cx="6038488" cy="248029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Диагностика эффективности внеурочной деятельности школьников.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589240"/>
            <a:ext cx="7406640" cy="720080"/>
          </a:xfrm>
        </p:spPr>
        <p:txBody>
          <a:bodyPr/>
          <a:lstStyle/>
          <a:p>
            <a:pPr algn="r"/>
            <a:r>
              <a:rPr lang="ru-RU" altLang="ru-RU" sz="2800" dirty="0">
                <a:solidFill>
                  <a:schemeClr val="tx1"/>
                </a:solidFill>
              </a:rPr>
              <a:t>МОУ « Кузьмоловская СОШ №1»</a:t>
            </a:r>
          </a:p>
          <a:p>
            <a:pPr algn="r"/>
            <a:endParaRPr lang="ru-RU" dirty="0"/>
          </a:p>
        </p:txBody>
      </p:sp>
      <p:pic>
        <p:nvPicPr>
          <p:cNvPr id="4" name="Picture 5" descr="ge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22288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5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40534"/>
              </p:ext>
            </p:extLst>
          </p:nvPr>
        </p:nvGraphicFramePr>
        <p:xfrm>
          <a:off x="179513" y="116632"/>
          <a:ext cx="8843535" cy="6672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104822"/>
                <a:gridCol w="1872208"/>
                <a:gridCol w="1728192"/>
                <a:gridCol w="1050081"/>
              </a:tblGrid>
              <a:tr h="509602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376539">
                <a:tc gridSpan="5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Удовлетворенность учащихся, их родителей, педагогов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организацией внеурочной деятельности и ее результатами.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2571"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Удовлетворенность учащихся, их родителей, педагогов организацией внеурочной деятельности и ее результатами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Удовлетворенность школьников участием во внеурочной деятельности.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Сформированность у родителей чувства удовлетворенности посещением ребенком внеурочных занятий.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Удовлетворенность педагогов организацией и ресурсным обеспечением внеурочной деятельности, ее результатами.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Беседа.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Анкетирование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Педагоги, реализующие программы внеурочной деятельности, классный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руководитель, педагог –психолог, 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воспитательной работе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плану ВК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0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Согласно «Примерной образовательной программы» на ступени начального образования предметом оценки </a:t>
            </a:r>
            <a:r>
              <a:rPr lang="ru-RU" sz="2400" b="1" dirty="0" smtClean="0">
                <a:effectLst/>
              </a:rPr>
              <a:t>становится: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461976"/>
              </p:ext>
            </p:extLst>
          </p:nvPr>
        </p:nvGraphicFramePr>
        <p:xfrm>
          <a:off x="1043608" y="1628800"/>
          <a:ext cx="792088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250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6784"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прогресс личностного развития обучающегося (на учащегося помимо образовательного учреждения влияет множество иных факторов: семья, социум, средства массовой информации и т. д.)</a:t>
                      </a:r>
                      <a:endParaRPr lang="ru-RU" sz="2400" dirty="0"/>
                    </a:p>
                  </a:txBody>
                  <a:tcPr marL="36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воспитательно-образовательной деятельности образовательного учреждения, муниципальной, региональной или федеральной системы образования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400" dirty="0"/>
                    </a:p>
                  </a:txBody>
                  <a:tcPr marL="360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3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Оценку внеурочной деятельности следует осуществлять комплексно, по нескольким параметрам: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fontScale="47500" lnSpcReduction="20000"/>
          </a:bodyPr>
          <a:lstStyle/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i="1" dirty="0"/>
              <a:t>1. Анализ общего состояния внеурочной деятельности: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включенность учащихся в систему внеурочной деятельности;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ресурсная обеспеченность процесса функционирования системы внеурочной деятельности учащихся.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i="1" dirty="0"/>
              <a:t>2. Эффективность внеурочной деятельности: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личность школьника (на разных ступенях образования данный параметр будет уточняться в зависимости от становления личностных характеристик выпускника («портрета выпускника начальной (основной, средней) школы»);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детский коллектив;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профессиональная позиция педагога.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i="1" dirty="0"/>
              <a:t>3. Продуктивность внеурочной деятельности: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</a:t>
            </a:r>
            <a:r>
              <a:rPr lang="ru-RU" sz="3400" dirty="0"/>
              <a:t>уровень достижения ожидаемых результатов;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достижения учащихся в выбранных видах внеурочной деятельности;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рост мотивации к внеурочной деятельности.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i="1" dirty="0"/>
              <a:t>4. Удовлетворенность участников деятельности ее организацией и результатами</a:t>
            </a:r>
            <a:r>
              <a:rPr lang="ru-RU" sz="3800" b="1" i="1" dirty="0" smtClean="0"/>
              <a:t>.</a:t>
            </a:r>
          </a:p>
          <a:p>
            <a:pPr marL="76536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800" b="1" i="1" dirty="0"/>
          </a:p>
          <a:p>
            <a:pPr marL="76536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/>
              <a:t>Функции по осуществлению оценки результатов внеурочной деятельности должны быть закреплены в должностных обязанностях соответствующих педагогических и руководящих работников образовательного учреждения</a:t>
            </a:r>
            <a:r>
              <a:rPr lang="ru-RU" sz="3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2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0872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effectLst/>
              </a:rPr>
              <a:t>Основные критерии, </a:t>
            </a:r>
            <a:r>
              <a:rPr lang="ru-RU" sz="2200" b="1" dirty="0" smtClean="0">
                <a:effectLst/>
              </a:rPr>
              <a:t>показатели,</a:t>
            </a:r>
            <a:br>
              <a:rPr lang="ru-RU" sz="2200" b="1" dirty="0" smtClean="0">
                <a:effectLst/>
              </a:rPr>
            </a:br>
            <a:r>
              <a:rPr lang="ru-RU" sz="2200" b="1" dirty="0" smtClean="0">
                <a:effectLst/>
              </a:rPr>
              <a:t>методики </a:t>
            </a:r>
            <a:r>
              <a:rPr lang="ru-RU" sz="2200" b="1" dirty="0">
                <a:effectLst/>
              </a:rPr>
              <a:t>оценки внеурочной деятельности.</a:t>
            </a:r>
            <a:endParaRPr lang="ru-RU" sz="2200" dirty="0"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61613"/>
              </p:ext>
            </p:extLst>
          </p:nvPr>
        </p:nvGraphicFramePr>
        <p:xfrm>
          <a:off x="136478" y="836712"/>
          <a:ext cx="8964489" cy="5593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898"/>
                <a:gridCol w="2448645"/>
                <a:gridCol w="1901381"/>
                <a:gridCol w="1755121"/>
                <a:gridCol w="1066444"/>
              </a:tblGrid>
              <a:tr h="380282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275946">
                <a:tc gridSpan="5"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общего состояния внеурочной деятельности</a:t>
                      </a:r>
                      <a:endParaRPr lang="ru-RU" sz="1600" b="1" i="1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360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Вовлеченность учащихся в систему внеурочной деятельности.</a:t>
                      </a:r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Охват учащихся программами внеурочной деятельности.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Сохранность контингента.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Сформированность активной позиции учащихся во внеурочной деятельности.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  Анализ участия учащихся во внеурочной деятельности.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  Педагогическое наблюдение.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руководитель,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зам. директора по ВР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 прошлого-сентябрь текущего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уч.года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493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Ресурсная обеспеченность процесса функционирования системы внеурочной деятельности.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Обеспеченность кадровыми ресурсами.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Обеспеченность информационно-технологическими ресурсами.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Обеспеченность финансовыми ресурсами.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Обеспеченность материально-техническими ресурсами.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Метод экспертной оценки.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Методы индивидуальной и групповой оценки.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  Анкетирование.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  Педагогическое наблюдение.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Педагоги, реализующие программы внеурочной деятельности,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зам. директора 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 прошлого-сентябрь текущего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уч.года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0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444740"/>
              </p:ext>
            </p:extLst>
          </p:nvPr>
        </p:nvGraphicFramePr>
        <p:xfrm>
          <a:off x="179512" y="260648"/>
          <a:ext cx="8834872" cy="6617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389"/>
                <a:gridCol w="2411075"/>
                <a:gridCol w="1872208"/>
                <a:gridCol w="1619279"/>
                <a:gridCol w="116840"/>
                <a:gridCol w="1050081"/>
              </a:tblGrid>
              <a:tr h="514679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675517">
                <a:tc gridSpan="6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внеурочной деятельности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Личность школьника</a:t>
                      </a:r>
                      <a:endParaRPr lang="ru-RU" sz="1600" b="1" i="1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563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Самоопределе-</a:t>
                      </a:r>
                    </a:p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ние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основ гражданской идентичности личности;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картины мира культуры;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развитие Я-концепции и самооценки личности.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исследования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самооценки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Делебо - Рубенштейна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руководитель,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Школьный психолог, социальный педагог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2,4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r>
                        <a:rPr lang="ru-RU" sz="1600" baseline="0" dirty="0" smtClean="0"/>
                        <a:t>(2,3,4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874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Смыслообразование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ценностных ориентиров и смыслов учебной деятельности.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Изучение направленности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приобретение знаний.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уровня воспитанности ученика (по Н. П.Капустину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Общая ориентация детей в окружающем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мире и запас бытовых знаний.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руководитель,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Школьный психолог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2,4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r>
                        <a:rPr lang="ru-RU" sz="1600" baseline="0" dirty="0" smtClean="0"/>
                        <a:t>(2,3,4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dirty="0" smtClean="0"/>
                        <a:t>1,4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r>
                        <a:rPr lang="ru-RU" sz="1600" baseline="0" dirty="0" smtClean="0"/>
                        <a:t>(1-4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sz="1600" baseline="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2,4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r>
                        <a:rPr lang="ru-RU" sz="1600" baseline="0" dirty="0" smtClean="0"/>
                        <a:t>(1,2,3,4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204864"/>
            <a:ext cx="151216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Личностные результаты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869160"/>
            <a:ext cx="151216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Познавательные УУД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468545"/>
              </p:ext>
            </p:extLst>
          </p:nvPr>
        </p:nvGraphicFramePr>
        <p:xfrm>
          <a:off x="179512" y="260648"/>
          <a:ext cx="8826945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389"/>
                <a:gridCol w="2411075"/>
                <a:gridCol w="1872208"/>
                <a:gridCol w="1578335"/>
                <a:gridCol w="1199938"/>
              </a:tblGrid>
              <a:tr h="380282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275946">
                <a:tc gridSpan="5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внеурочной деятельности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Личность школьника</a:t>
                      </a:r>
                      <a:endParaRPr lang="ru-RU" sz="1600" b="1" i="1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862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Нравственно-этическая ориентация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единого образа мира при разнообразии культур;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-развитие этических чувств как регуляторов морального поведения;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знание основных моральных норм;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моральной самооценки;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-развитие доброжелательности, внимательности к людям, готовности к сотрудничеству и дружбе;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установки на здоровый и безопасный образ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Адаптированный 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 теста Н. </a:t>
                      </a:r>
                      <a:r>
                        <a:rPr kumimoji="0"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Е.Щурковой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«Размышляем о жизненном опыте» для младших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школьников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Н. Е. Богуславской «Закончи предложение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Оценка волевых качеств (А.И. Высоцкий)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руководитель,</a:t>
                      </a:r>
                    </a:p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Школьный психолог, социальный педагог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</a:p>
                    <a:p>
                      <a:r>
                        <a:rPr lang="ru-RU" sz="1600" baseline="0" dirty="0" smtClean="0"/>
                        <a:t>(3,4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aseline="0" dirty="0" smtClean="0"/>
                        <a:t>четверть</a:t>
                      </a:r>
                    </a:p>
                    <a:p>
                      <a:r>
                        <a:rPr lang="ru-RU" sz="1600" baseline="0" dirty="0" smtClean="0"/>
                        <a:t>(1-4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2,3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r>
                        <a:rPr lang="ru-RU" sz="1600" baseline="0" dirty="0" smtClean="0"/>
                        <a:t>(1-,4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6102" y="2694283"/>
            <a:ext cx="1728192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Регулятивные+личностные УУД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77193"/>
              </p:ext>
            </p:extLst>
          </p:nvPr>
        </p:nvGraphicFramePr>
        <p:xfrm>
          <a:off x="196102" y="116633"/>
          <a:ext cx="8826945" cy="6681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642"/>
                <a:gridCol w="2104822"/>
                <a:gridCol w="1872208"/>
                <a:gridCol w="1728192"/>
                <a:gridCol w="1050081"/>
              </a:tblGrid>
              <a:tr h="472675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620386">
                <a:tc gridSpan="5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внеурочной деятельности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Детский коллектив</a:t>
                      </a:r>
                      <a:endParaRPr lang="ru-RU" sz="1600" b="1" i="1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433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детского коллектива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-благоприятный психологический микроклимат;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-уровень развития коллективных взаимоотношений;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развитость самоуправления;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-наличие традиций.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Социометрия.</a:t>
                      </a: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Индекс групповой сплоченности.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руководитель,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Школьный психолог, заместитель 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директора по воспитательной работе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 четверть</a:t>
                      </a: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(1-4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363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мотивации учащихся к участию в общественно-полезной деятельности коллектива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включенность обучающихся во внеурочную деятельность.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«Выявление мотивов учащихся в делах классного и общественного коллективов»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руководитель, Школьный психолог, 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 четверть</a:t>
                      </a: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(1-4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991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коммуникативной культуры учащихся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-Коммуникабель-ность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050" marR="190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Взаимодействие со сверстниками, родителями, педагогами.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Методика Синявского,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Федорина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Определение отношений ребенка со сверстниками.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руководитель, Школьный психолог, 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/>
                        <a:t>2,3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aseline="0" dirty="0" smtClean="0"/>
                        <a:t>(1-4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600" dirty="0" smtClean="0"/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/>
                        <a:t>2,3</a:t>
                      </a:r>
                      <a:r>
                        <a:rPr lang="ru-RU" sz="1600" baseline="0" dirty="0" smtClean="0"/>
                        <a:t> четверть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aseline="0" dirty="0" smtClean="0"/>
                        <a:t>(1 </a:t>
                      </a:r>
                      <a:r>
                        <a:rPr lang="ru-RU" sz="1600" baseline="0" dirty="0" err="1" smtClean="0"/>
                        <a:t>кл</a:t>
                      </a:r>
                      <a:r>
                        <a:rPr lang="ru-RU" sz="1600" baseline="0" dirty="0" smtClean="0"/>
                        <a:t>.)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805264"/>
            <a:ext cx="18002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Коммуникативные УУД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059600"/>
              </p:ext>
            </p:extLst>
          </p:nvPr>
        </p:nvGraphicFramePr>
        <p:xfrm>
          <a:off x="179513" y="116632"/>
          <a:ext cx="8843535" cy="6336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104822"/>
                <a:gridCol w="1872208"/>
                <a:gridCol w="1728192"/>
                <a:gridCol w="1050081"/>
              </a:tblGrid>
              <a:tr h="518870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681017">
                <a:tc gridSpan="5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внеурочной деятельности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позиция педагога</a:t>
                      </a:r>
                      <a:endParaRPr lang="ru-RU" sz="1600" b="1" i="1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5391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работы кружка/ секции/ клуба/ объединения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Посещаемость, сохранность контингента.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Применение проектных и иных современных технологий, обеспечивающих </a:t>
                      </a:r>
                      <a:r>
                        <a:rPr kumimoji="0"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деятельностный</a:t>
                      </a: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подход.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Участие учащихся в выставках, конкурсах, соревнованиях и т. п.</a:t>
                      </a: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Анализ данных.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Посещение внеурочных занятий.</a:t>
                      </a:r>
                    </a:p>
                  </a:txBody>
                  <a:tcPr marL="72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воспитательной работе</a:t>
                      </a:r>
                    </a:p>
                  </a:txBody>
                  <a:tcPr marL="72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плану ВК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425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и прогнозирование процесса внеурочной деятельности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рабочей программы и ее соответствие предъявляемым требованиям.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Ведение журнала.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Формирование ученического портфолио.</a:t>
                      </a:r>
                    </a:p>
                  </a:txBody>
                  <a:tcPr marL="72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Анализ программ.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Проверка журналов.</a:t>
                      </a:r>
                    </a:p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Анализ содержания «портфеля достижений» учащихся.</a:t>
                      </a:r>
                    </a:p>
                  </a:txBody>
                  <a:tcPr marL="72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воспитательной работе</a:t>
                      </a:r>
                    </a:p>
                  </a:txBody>
                  <a:tcPr marL="72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плану ВК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1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69365"/>
              </p:ext>
            </p:extLst>
          </p:nvPr>
        </p:nvGraphicFramePr>
        <p:xfrm>
          <a:off x="179513" y="116632"/>
          <a:ext cx="8843535" cy="640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104822"/>
                <a:gridCol w="1872208"/>
                <a:gridCol w="1728192"/>
                <a:gridCol w="1050081"/>
              </a:tblGrid>
              <a:tr h="509602"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и методы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изучения</a:t>
                      </a:r>
                      <a:endParaRPr kumimoji="0" lang="ru-RU" sz="16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 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Сроки</a:t>
                      </a:r>
                      <a:endParaRPr lang="ru-RU" sz="1600" b="1" i="1" dirty="0"/>
                    </a:p>
                  </a:txBody>
                  <a:tcPr/>
                </a:tc>
              </a:tr>
              <a:tr h="376539">
                <a:tc gridSpan="5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Продуктивность внеурочной деятельности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2571">
                <a:tc>
                  <a:txBody>
                    <a:bodyPr/>
                    <a:lstStyle/>
                    <a:p>
                      <a:pPr marL="19050" marR="1905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Продуктивность внеурочной деятельности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Уровень достижения ожидаемых результатов.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Достижения учащихся в выбранных видах внеурочной деятельности.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Рост мотивации к активной познавательной деятельности.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1.Анализ освоения учащимися программ внеурочной деятельности.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2.Анализ содержания «портфеля достижений» учащихся.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3.Анализ результатов участия детей в турнирных мероприятиях состязательного характера.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4.Педагогическое наблюдение.</a:t>
                      </a:r>
                    </a:p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5.Метод незаконченного предложения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Педагоги, реализующие программы внеурочной деятельности, заместитель директора по воспитательной работе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плану ВК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1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1032</Words>
  <Application>Microsoft Office PowerPoint</Application>
  <PresentationFormat>Экран (4:3)</PresentationFormat>
  <Paragraphs>211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Диагностика эффективности внеурочной деятельности школьников.</vt:lpstr>
      <vt:lpstr>Согласно «Примерной образовательной программы» на ступени начального образования предметом оценки становится:</vt:lpstr>
      <vt:lpstr>Оценку внеурочной деятельности следует осуществлять комплексно, по нескольким параметрам:</vt:lpstr>
      <vt:lpstr>Основные критерии, показатели, методики оценки внеурочной деятельности.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эффективности внеурочной деятельности школьников.</dc:title>
  <dc:creator>Елена Михайловна</dc:creator>
  <cp:lastModifiedBy>Елена Михайловна</cp:lastModifiedBy>
  <cp:revision>86</cp:revision>
  <cp:lastPrinted>2014-04-24T15:19:52Z</cp:lastPrinted>
  <dcterms:created xsi:type="dcterms:W3CDTF">2014-04-24T06:32:50Z</dcterms:created>
  <dcterms:modified xsi:type="dcterms:W3CDTF">2014-04-25T09:22:37Z</dcterms:modified>
</cp:coreProperties>
</file>