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070AE-DFCA-46EA-9B71-F7A556B911D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54026-28B1-41FD-89D0-BF127294C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63D7-DE51-4771-8C25-40BC458471AA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0933-0868-40E2-8C3B-279802DCF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1%88%D0%B0%D0%BD%D0%BA%D0%B8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93%D1%83%D0%B1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E%D1%80%D1%81%D0%BA%D0%B8%D0%B5_%D0%B7%D0%B2%D1%91%D0%B7%D0%B4%D1%8B" TargetMode="External"/><Relationship Id="rId5" Type="http://schemas.openxmlformats.org/officeDocument/2006/relationships/hyperlink" Target="http://ru.wikipedia.org/wiki/%D0%9C%D0%BE%D0%BB%D0%BB%D1%8E%D1%81%D0%BA%D0%B8" TargetMode="External"/><Relationship Id="rId4" Type="http://schemas.openxmlformats.org/officeDocument/2006/relationships/hyperlink" Target="http://ru.wikipedia.org/wiki/%D0%90%D1%81%D1%86%D0%B8%D0%B4%D0%B8%D0%B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D%D1%82%D0%B0%D1%80%D0%BA%D1%82%D0%B8%D0%BA%D0%B0" TargetMode="External"/><Relationship Id="rId2" Type="http://schemas.openxmlformats.org/officeDocument/2006/relationships/hyperlink" Target="http://ru.wikipedia.org/wiki/%D0%AD%D1%85%D0%B8%D0%BD%D0%BE%D0%BF%D0%BB%D1%8E%D1%82%D0%B5%D1%83%D1%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2%D1%80%D0%B5%D0%BF%D0%B0%D0%BD%D0%B3" TargetMode="Externa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ru.wikipedia.org/wiki/%D0%9E%D0%BF%D0%BB%D0%BE%D0%B4%D0%BE%D1%82%D0%B2%D0%BE%D1%80%D0%B5%D0%BD%D0%B8%D0%B5" TargetMode="External"/><Relationship Id="rId7" Type="http://schemas.openxmlformats.org/officeDocument/2006/relationships/hyperlink" Target="http://ru.wikipedia.org/wiki/%D0%94%D0%BE%D0%BB%D0%B8%D0%BE%D0%BB%D1%8F%D1%80%D0%B8%D1%8F" TargetMode="External"/><Relationship Id="rId2" Type="http://schemas.openxmlformats.org/officeDocument/2006/relationships/hyperlink" Target="http://ru.wikipedia.org/wiki/%D0%93%D0%BE%D0%BD%D0%B0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1%83%D1%80%D0%B8%D0%BA%D1%83%D0%BB%D1%8F%D1%80%D0%B8%D1%8F_(%D0%BB%D0%B8%D1%87%D0%B8%D0%BD%D0%BA%D0%B0)" TargetMode="External"/><Relationship Id="rId5" Type="http://schemas.openxmlformats.org/officeDocument/2006/relationships/hyperlink" Target="http://ru.wikipedia.org/wiki/%D0%94%D0%B8%D0%BF%D0%BB%D0%B5%D1%83%D1%80%D1%83%D0%BB%D0%B0" TargetMode="External"/><Relationship Id="rId4" Type="http://schemas.openxmlformats.org/officeDocument/2006/relationships/hyperlink" Target="http://ru.wikipedia.org/wiki/%D0%9C%D0%B5%D1%82%D0%B0%D0%BC%D0%BE%D1%80%D1%84%D0%BE%D0%B7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u.wikipedia.org/wiki/%D0%9A%D0%BE%D1%80%D0%B0%D0%BB%D0%BB%D0%BE%D0%B2%D1%8B%D0%B5_%D1%80%D0%B8%D1%84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ru.wikipedia.org/wiki/%D0%94%D0%B5%D1%82%D1%80%D0%B8%D1%82%D0%BE%D1%84%D0%B0%D0%B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3%D0%B1%D0%BA%D0%B8" TargetMode="External"/><Relationship Id="rId2" Type="http://schemas.openxmlformats.org/officeDocument/2006/relationships/hyperlink" Target="http://ru.wikipedia.org/wiki/%D0%A0%D0%B5%D0%B3%D0%B5%D0%BD%D0%B5%D1%80%D0%B0%D1%86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C%D0%BE%D1%80%D1%81%D0%BA%D0%B8%D0%B5_%D0%B5%D0%B6%D0%B8" TargetMode="External"/><Relationship Id="rId4" Type="http://schemas.openxmlformats.org/officeDocument/2006/relationships/hyperlink" Target="http://ru.wikipedia.org/wiki/%D0%9A%D0%BE%D1%80%D0%B0%D0%BB%D0%BB%D1%8B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E%D1%80%D0%B0%D0%BC%D0%B8%D0%BD%D0%B8%D1%84%D0%B5%D1%80%D1%8B" TargetMode="External"/><Relationship Id="rId2" Type="http://schemas.openxmlformats.org/officeDocument/2006/relationships/hyperlink" Target="http://ru.wikipedia.org/wiki/%D0%94%D0%B8%D0%B0%D1%82%D0%BE%D0%BC%D0%BE%D0%B2%D1%8B%D0%B5_%D0%B2%D0%BE%D0%B4%D0%BE%D1%80%D0%BE%D1%81%D0%BB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93%D0%B0%D0%BC%D0%B5%D1%82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 Иглокожие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Типикина</a:t>
            </a:r>
            <a:r>
              <a:rPr lang="ru-RU" dirty="0" smtClean="0"/>
              <a:t> Т.И.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400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Практически всеядны. Рацион включает водоросли, </a:t>
            </a:r>
            <a:r>
              <a:rPr lang="ru-RU" dirty="0" smtClean="0">
                <a:hlinkClick r:id="rId2" tooltip="Губки"/>
              </a:rPr>
              <a:t>губок</a:t>
            </a:r>
            <a:r>
              <a:rPr lang="ru-RU" dirty="0" smtClean="0"/>
              <a:t>, </a:t>
            </a:r>
            <a:r>
              <a:rPr lang="ru-RU" dirty="0" smtClean="0">
                <a:hlinkClick r:id="rId3" tooltip="Мшанки"/>
              </a:rPr>
              <a:t>мшанок</a:t>
            </a:r>
            <a:r>
              <a:rPr lang="ru-RU" dirty="0" smtClean="0"/>
              <a:t>, </a:t>
            </a:r>
            <a:r>
              <a:rPr lang="ru-RU" dirty="0" smtClean="0">
                <a:hlinkClick r:id="rId4" tooltip="Асцидии"/>
              </a:rPr>
              <a:t>асцидий</a:t>
            </a:r>
            <a:r>
              <a:rPr lang="ru-RU" dirty="0" smtClean="0"/>
              <a:t> и разнообразную падаль, а также </a:t>
            </a:r>
            <a:r>
              <a:rPr lang="ru-RU" dirty="0" smtClean="0">
                <a:hlinkClick r:id="rId5" tooltip="Моллюски"/>
              </a:rPr>
              <a:t>моллюсков</a:t>
            </a:r>
            <a:r>
              <a:rPr lang="ru-RU" dirty="0" smtClean="0"/>
              <a:t>, мелких </a:t>
            </a:r>
            <a:r>
              <a:rPr lang="ru-RU" dirty="0" smtClean="0">
                <a:hlinkClick r:id="rId6" tooltip="Морские звёзды"/>
              </a:rPr>
              <a:t>морских звёзд</a:t>
            </a:r>
            <a:r>
              <a:rPr lang="ru-RU" dirty="0" smtClean="0"/>
              <a:t> и даже других морских ежей</a:t>
            </a:r>
            <a:endParaRPr lang="ru-RU" dirty="0"/>
          </a:p>
        </p:txBody>
      </p:sp>
      <p:pic>
        <p:nvPicPr>
          <p:cNvPr id="26626" name="Picture 2" descr="Riccio Melone a Capo Caccia adventurediving.i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214818"/>
            <a:ext cx="2143138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Морские ежи раздельнополы.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Развитие с планктонной личинкой (</a:t>
            </a:r>
            <a:r>
              <a:rPr lang="ru-RU" dirty="0" err="1" smtClean="0">
                <a:hlinkClick r:id="rId2" tooltip="Эхиноплютеус"/>
              </a:rPr>
              <a:t>эхиноплютеус</a:t>
            </a:r>
            <a:r>
              <a:rPr lang="ru-RU" dirty="0" smtClean="0"/>
              <a:t>); некоторые </a:t>
            </a:r>
            <a:r>
              <a:rPr lang="ru-RU" dirty="0" smtClean="0">
                <a:hlinkClick r:id="rId3" tooltip="Антарктика"/>
              </a:rPr>
              <a:t>антарктические</a:t>
            </a:r>
            <a:r>
              <a:rPr lang="ru-RU" dirty="0" smtClean="0"/>
              <a:t> виды живородящи — яйца развиваются под защитой игл на верхней стороне тела или в выводковой камере, так что молодой еж оставляет мать вполне сформировавшимся.</a:t>
            </a:r>
          </a:p>
          <a:p>
            <a:r>
              <a:rPr lang="ru-RU" dirty="0" err="1" smtClean="0"/>
              <a:t>Половозрелости</a:t>
            </a:r>
            <a:r>
              <a:rPr lang="ru-RU" dirty="0" smtClean="0"/>
              <a:t> и промыслового размера ежи достигают на третьем году жизни.</a:t>
            </a:r>
          </a:p>
          <a:p>
            <a:endParaRPr lang="ru-RU" dirty="0"/>
          </a:p>
        </p:txBody>
      </p:sp>
      <p:pic>
        <p:nvPicPr>
          <p:cNvPr id="27650" name="Picture 2" descr="Withe seaurch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500042"/>
            <a:ext cx="2166944" cy="1625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 Голотурии или Морские огурцы</a:t>
            </a:r>
            <a:endParaRPr lang="ru-RU" dirty="0"/>
          </a:p>
        </p:txBody>
      </p:sp>
      <p:pic>
        <p:nvPicPr>
          <p:cNvPr id="28674" name="Picture 2" descr="http://vladnews.ru/uploads/2010/11/01/trepan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3430913" cy="2578866"/>
          </a:xfrm>
          <a:prstGeom prst="rect">
            <a:avLst/>
          </a:prstGeom>
          <a:noFill/>
        </p:spPr>
      </p:pic>
      <p:pic>
        <p:nvPicPr>
          <p:cNvPr id="28676" name="Picture 4" descr="http://jellygamat.org/wp-content/uploads/2011/09/seacuke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8"/>
            <a:ext cx="2000264" cy="1344549"/>
          </a:xfrm>
          <a:prstGeom prst="rect">
            <a:avLst/>
          </a:prstGeom>
          <a:noFill/>
        </p:spPr>
      </p:pic>
      <p:pic>
        <p:nvPicPr>
          <p:cNvPr id="28680" name="Picture 8" descr="http://www.canlilaralemi.org/wp-content/uploads/2011/11/Denizhiyari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97205" y="3643314"/>
            <a:ext cx="3446795" cy="25908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43174" y="1785926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Виды, употребляемые в пищу, носят общее название </a:t>
            </a:r>
            <a:r>
              <a:rPr lang="ru-RU" sz="2400" b="1" dirty="0" smtClean="0"/>
              <a:t>«</a:t>
            </a:r>
            <a:r>
              <a:rPr lang="ru-RU" sz="2400" b="1" dirty="0" smtClean="0">
                <a:hlinkClick r:id="rId5" tooltip="Трепанг"/>
              </a:rPr>
              <a:t>трепанг</a:t>
            </a:r>
            <a:r>
              <a:rPr lang="ru-RU" sz="2400" b="1" dirty="0" smtClean="0"/>
              <a:t>»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smoking-room.ru/blog/uploads/tre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524275" cy="2643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3504" y="1142984"/>
            <a:ext cx="30003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Голотурии — малоподвижные или ползающие животные, отличаются продолговатой, червеобразной, реже шаровидной формой, отсутствием выступающих шипов и редукцией кожного скелета до мелких известковых «косточек», залегающих в стенке тела. Обитают в морях на различных глубинах</a:t>
            </a:r>
            <a:endParaRPr lang="ru-RU" dirty="0"/>
          </a:p>
        </p:txBody>
      </p:sp>
      <p:pic>
        <p:nvPicPr>
          <p:cNvPr id="6" name="Picture 10" descr="http://im5-tub-ru.yandex.net/i?id=24809247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400" y="3643313"/>
            <a:ext cx="3046592" cy="270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Размножение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Раздельнополы, есть гермафродиты</a:t>
            </a:r>
          </a:p>
          <a:p>
            <a:endParaRPr lang="ru-RU" sz="2400" dirty="0">
              <a:cs typeface="Times New Roman" pitchFamily="18" charset="0"/>
            </a:endParaRPr>
          </a:p>
          <a:p>
            <a:r>
              <a:rPr lang="ru-RU" sz="2400" dirty="0" smtClean="0">
                <a:cs typeface="Times New Roman" pitchFamily="18" charset="0"/>
              </a:rPr>
              <a:t>Половой орган (</a:t>
            </a:r>
            <a:r>
              <a:rPr lang="ru-RU" sz="2400" i="1" dirty="0" smtClean="0">
                <a:cs typeface="Times New Roman" pitchFamily="18" charset="0"/>
                <a:hlinkClick r:id="rId2" tooltip="Гонада"/>
              </a:rPr>
              <a:t>гонада</a:t>
            </a:r>
            <a:r>
              <a:rPr lang="ru-RU" sz="2400" dirty="0" smtClean="0">
                <a:cs typeface="Times New Roman" pitchFamily="18" charset="0"/>
              </a:rPr>
              <a:t>) непарный, в виде пучка пальчатых трубок.</a:t>
            </a:r>
          </a:p>
          <a:p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  <a:hlinkClick r:id="rId3" tooltip="Оплодотворение"/>
              </a:rPr>
              <a:t>Оплодотворение</a:t>
            </a:r>
            <a:r>
              <a:rPr lang="ru-RU" sz="2400" dirty="0" smtClean="0">
                <a:cs typeface="Times New Roman" pitchFamily="18" charset="0"/>
              </a:rPr>
              <a:t> яйца и развитие зародыша у большинства видов наружное. Некоторые голотурии ловят яйца щупальцами и прикрепляют к спинной стороне тела; в редких случаях эмбрионы развиваются в полости тела.</a:t>
            </a:r>
          </a:p>
          <a:p>
            <a:r>
              <a:rPr lang="ru-RU" sz="2400" dirty="0" smtClean="0">
                <a:cs typeface="Times New Roman" pitchFamily="18" charset="0"/>
              </a:rPr>
              <a:t>Развиваются голотурии с </a:t>
            </a:r>
            <a:r>
              <a:rPr lang="ru-RU" sz="2400" dirty="0" smtClean="0">
                <a:cs typeface="Times New Roman" pitchFamily="18" charset="0"/>
                <a:hlinkClick r:id="rId4" tooltip="Метаморфоз"/>
              </a:rPr>
              <a:t>метаморфозом</a:t>
            </a:r>
            <a:r>
              <a:rPr lang="ru-RU" sz="2400" dirty="0" smtClean="0">
                <a:cs typeface="Times New Roman" pitchFamily="18" charset="0"/>
              </a:rPr>
              <a:t>: из яиц выходят плавающие личинки. Исходная форма личинки, как и у всех иглокожих, представлена </a:t>
            </a:r>
            <a:r>
              <a:rPr lang="ru-RU" sz="2400" dirty="0" err="1" smtClean="0">
                <a:cs typeface="Times New Roman" pitchFamily="18" charset="0"/>
                <a:hlinkClick r:id="rId5" tooltip="Диплеурула"/>
              </a:rPr>
              <a:t>диплеурулой</a:t>
            </a:r>
            <a:r>
              <a:rPr lang="ru-RU" sz="2400" dirty="0" smtClean="0">
                <a:cs typeface="Times New Roman" pitchFamily="18" charset="0"/>
              </a:rPr>
              <a:t>; через три дня она превращается в </a:t>
            </a:r>
            <a:r>
              <a:rPr lang="ru-RU" sz="2400" dirty="0" err="1" smtClean="0">
                <a:cs typeface="Times New Roman" pitchFamily="18" charset="0"/>
                <a:hlinkClick r:id="rId6" tooltip="Аурикулярия (личинка)"/>
              </a:rPr>
              <a:t>аурикулярию</a:t>
            </a:r>
            <a:r>
              <a:rPr lang="ru-RU" sz="2400" dirty="0" smtClean="0">
                <a:cs typeface="Times New Roman" pitchFamily="18" charset="0"/>
              </a:rPr>
              <a:t>, а затем в </a:t>
            </a:r>
            <a:r>
              <a:rPr lang="ru-RU" sz="2400" dirty="0" err="1" smtClean="0">
                <a:cs typeface="Times New Roman" pitchFamily="18" charset="0"/>
                <a:hlinkClick r:id="rId7" tooltip="Долиолярия"/>
              </a:rPr>
              <a:t>долиолярию</a:t>
            </a:r>
            <a:r>
              <a:rPr lang="ru-RU" sz="2400" dirty="0" smtClean="0">
                <a:cs typeface="Times New Roman" pitchFamily="18" charset="0"/>
              </a:rPr>
              <a:t>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jellygamat.org/wp-content/uploads/2011/09/seacuke1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285728"/>
            <a:ext cx="2000264" cy="1344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Сильно сжимаясь, голотурии выбрасывают через анальное отверстие свои внутренности, которые впоследствии </a:t>
            </a:r>
            <a:r>
              <a:rPr lang="ru-RU" dirty="0" err="1" smtClean="0"/>
              <a:t>восстановливаются</a:t>
            </a:r>
            <a:endParaRPr lang="ru-RU" dirty="0"/>
          </a:p>
        </p:txBody>
      </p:sp>
      <p:pic>
        <p:nvPicPr>
          <p:cNvPr id="4" name="Picture 2" descr="http://vladnews.ru/uploads/2010/11/01/trepan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929066"/>
            <a:ext cx="3430913" cy="2578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</a:t>
            </a:r>
            <a:r>
              <a:rPr lang="ru-RU" dirty="0" err="1" smtClean="0"/>
              <a:t>Офиуры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Офиуры</a:t>
            </a:r>
            <a:r>
              <a:rPr lang="ru-RU" sz="2400" dirty="0" smtClean="0"/>
              <a:t> обитают на морском дне повсеместно, на глубине до 6—8 км. Большинство встречается на глубине более 500 м; населяют и </a:t>
            </a:r>
            <a:r>
              <a:rPr lang="ru-RU" sz="2400" dirty="0" smtClean="0">
                <a:hlinkClick r:id="rId2" tooltip="Коралловые рифы"/>
              </a:rPr>
              <a:t>коралловые рифы</a:t>
            </a:r>
            <a:r>
              <a:rPr lang="ru-RU" sz="2400" dirty="0" smtClean="0"/>
              <a:t>. Ползают по дну посредством изгибания лучей или зарываются в грунт. </a:t>
            </a:r>
          </a:p>
          <a:p>
            <a:r>
              <a:rPr lang="ru-RU" sz="2400" dirty="0" smtClean="0"/>
              <a:t>Двигаются толчками, вытягивая вперёд 2 пары рук и резко загибая их назад. При питании руки </a:t>
            </a:r>
            <a:r>
              <a:rPr lang="ru-RU" sz="2400" dirty="0" err="1" smtClean="0"/>
              <a:t>офиур</a:t>
            </a:r>
            <a:r>
              <a:rPr lang="ru-RU" sz="2400" dirty="0" smtClean="0"/>
              <a:t> поднимаются почти вертикально вверх. У некоторых </a:t>
            </a:r>
            <a:r>
              <a:rPr lang="ru-RU" sz="2400" dirty="0" err="1" smtClean="0"/>
              <a:t>офиур</a:t>
            </a:r>
            <a:r>
              <a:rPr lang="ru-RU" sz="2400" dirty="0" smtClean="0"/>
              <a:t> руки ветвятся</a:t>
            </a:r>
            <a:endParaRPr lang="ru-RU" sz="2400" dirty="0"/>
          </a:p>
        </p:txBody>
      </p:sp>
      <p:pic>
        <p:nvPicPr>
          <p:cNvPr id="5" name="Picture 2" descr="File:Brittle st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500570"/>
            <a:ext cx="2357454" cy="1768091"/>
          </a:xfrm>
          <a:prstGeom prst="rect">
            <a:avLst/>
          </a:prstGeom>
          <a:noFill/>
        </p:spPr>
      </p:pic>
      <p:pic>
        <p:nvPicPr>
          <p:cNvPr id="29700" name="Picture 4" descr="http://im6-tub-ru.yandex.net/i?id=21278013-5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429132"/>
            <a:ext cx="3214695" cy="2143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/>
          <a:lstStyle/>
          <a:p>
            <a:r>
              <a:rPr lang="ru-RU" dirty="0" err="1" smtClean="0"/>
              <a:t>Офиуры</a:t>
            </a:r>
            <a:r>
              <a:rPr lang="ru-RU" dirty="0" smtClean="0"/>
              <a:t> по характеру питания являются слизисто-ресничными </a:t>
            </a:r>
            <a:r>
              <a:rPr lang="ru-RU" dirty="0" err="1" smtClean="0"/>
              <a:t>фильтраторами</a:t>
            </a:r>
            <a:r>
              <a:rPr lang="ru-RU" dirty="0" smtClean="0"/>
              <a:t>; имеются также </a:t>
            </a:r>
            <a:r>
              <a:rPr lang="ru-RU" dirty="0" err="1" smtClean="0"/>
              <a:t>офиуры</a:t>
            </a:r>
            <a:r>
              <a:rPr lang="ru-RU" dirty="0" smtClean="0"/>
              <a:t>- </a:t>
            </a:r>
            <a:r>
              <a:rPr lang="ru-RU" dirty="0" err="1" smtClean="0">
                <a:hlinkClick r:id="rId2" tooltip="Детритофаг"/>
              </a:rPr>
              <a:t>детритофаги</a:t>
            </a:r>
            <a:r>
              <a:rPr lang="ru-RU" dirty="0" smtClean="0"/>
              <a:t> и </a:t>
            </a:r>
            <a:r>
              <a:rPr lang="ru-RU" dirty="0" err="1" smtClean="0"/>
              <a:t>трупоеды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5842" name="Picture 2" descr="http://im6-tub-ru.yandex.net/i?id=69439167-2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офиур</a:t>
            </a:r>
            <a:r>
              <a:rPr lang="ru-RU" dirty="0" smtClean="0"/>
              <a:t> развита способность к </a:t>
            </a:r>
            <a:r>
              <a:rPr lang="ru-RU" dirty="0" smtClean="0">
                <a:hlinkClick r:id="rId2" tooltip="Регенерация"/>
              </a:rPr>
              <a:t>регенерации</a:t>
            </a:r>
            <a:r>
              <a:rPr lang="ru-RU" dirty="0" smtClean="0"/>
              <a:t> лучей, но если отсечь все лучи от диска, животное умрёт. </a:t>
            </a:r>
            <a:r>
              <a:rPr lang="ru-RU" dirty="0" err="1" smtClean="0"/>
              <a:t>Офиуры</a:t>
            </a:r>
            <a:r>
              <a:rPr lang="ru-RU" dirty="0" smtClean="0"/>
              <a:t> часто образуют массовые поселения и служат пищей рыбам. Некоторые </a:t>
            </a:r>
            <a:r>
              <a:rPr lang="ru-RU" dirty="0" err="1" smtClean="0"/>
              <a:t>офиуры</a:t>
            </a:r>
            <a:r>
              <a:rPr lang="ru-RU" dirty="0" smtClean="0"/>
              <a:t> живут на водорослях, </a:t>
            </a:r>
            <a:r>
              <a:rPr lang="ru-RU" dirty="0" smtClean="0">
                <a:hlinkClick r:id="rId3" tooltip="Губки"/>
              </a:rPr>
              <a:t>губках</a:t>
            </a:r>
            <a:r>
              <a:rPr lang="ru-RU" dirty="0" smtClean="0"/>
              <a:t>, </a:t>
            </a:r>
            <a:r>
              <a:rPr lang="ru-RU" dirty="0" smtClean="0">
                <a:hlinkClick r:id="rId4" tooltip="Кораллы"/>
              </a:rPr>
              <a:t>кораллах</a:t>
            </a:r>
            <a:r>
              <a:rPr lang="ru-RU" dirty="0" smtClean="0"/>
              <a:t> и </a:t>
            </a:r>
            <a:r>
              <a:rPr lang="ru-RU" dirty="0" smtClean="0">
                <a:hlinkClick r:id="rId5" tooltip="Морские ежи"/>
              </a:rPr>
              <a:t>морских ежах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Размножение и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Офиуры</a:t>
            </a:r>
            <a:r>
              <a:rPr lang="ru-RU" sz="2400" dirty="0" smtClean="0"/>
              <a:t> обычно раздельнополы, но имеются и виды-гермафродиты. Лишь немногие способны размножаться и бесполым путем — разделением надвое, с последующим восстановлением недостающих частей. Развитие происходит в большинстве случаев с метаморфозом, при этом образуется свободноплавающая личинка — </a:t>
            </a:r>
            <a:r>
              <a:rPr lang="ru-RU" sz="2400" dirty="0" err="1" smtClean="0"/>
              <a:t>офиоплутеус</a:t>
            </a:r>
            <a:r>
              <a:rPr lang="ru-RU" sz="2400" dirty="0" smtClean="0"/>
              <a:t>. Реже развитие прямое</a:t>
            </a:r>
            <a:endParaRPr lang="ru-RU" sz="2400" dirty="0"/>
          </a:p>
        </p:txBody>
      </p:sp>
      <p:pic>
        <p:nvPicPr>
          <p:cNvPr id="33794" name="Picture 2" descr="http://im6-tub-ru.yandex.net/i?id=28727869-6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14818"/>
            <a:ext cx="2928958" cy="2196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характеристика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20840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Иглокожие — самые древние группы которые имели двустороннюю симметрию тела. Потом они перешли к малоподвижному, а некоторые к прикрепленному образу жизни, и в связи с этим симметрия взрослых форм стала пятилучевой, но личинки их сохранили двустороннюю симметрию. К современным классам типа принадлежат: морские лилии, морские звезды, змеехвостки (</a:t>
            </a:r>
            <a:r>
              <a:rPr lang="ru-RU" sz="2400" dirty="0" err="1" smtClean="0"/>
              <a:t>офиуры</a:t>
            </a:r>
            <a:r>
              <a:rPr lang="ru-RU" sz="2400" dirty="0" smtClean="0"/>
              <a:t>), морские ежи и голотурии. </a:t>
            </a:r>
          </a:p>
          <a:p>
            <a:r>
              <a:rPr lang="ru-RU" sz="2400" dirty="0" smtClean="0"/>
              <a:t>В настоящее время насчитывается </a:t>
            </a:r>
            <a:r>
              <a:rPr lang="ru-RU" sz="2400" dirty="0" err="1" smtClean="0"/>
              <a:t>окогло</a:t>
            </a:r>
            <a:r>
              <a:rPr lang="ru-RU" sz="2400" dirty="0" smtClean="0"/>
              <a:t> 6500 видов</a:t>
            </a:r>
          </a:p>
          <a:p>
            <a:r>
              <a:rPr lang="ru-RU" sz="2400" dirty="0" smtClean="0"/>
              <a:t>Обитают в морях , океанах, как на больших глубинах, так и на мелководьях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Иглокожие</a:t>
            </a:r>
            <a:endParaRPr lang="ru-RU" dirty="0"/>
          </a:p>
        </p:txBody>
      </p:sp>
      <p:pic>
        <p:nvPicPr>
          <p:cNvPr id="1026" name="Picture 2" descr="http://fs1.ucheba-legko.ru/images/6937219599c73c6fa52b61058184b45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428625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4876" y="2143116"/>
            <a:ext cx="39290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Рот иглокожих </a:t>
            </a:r>
            <a:r>
              <a:rPr lang="ru-RU" dirty="0"/>
              <a:t>расположен на оральной стороне тела. Анальное отверстие чаще всего находится на аборальной стороне, но у морских лилий и неправильных морских ежей он располагается на оральной стороне тела.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u="sng" dirty="0" smtClean="0"/>
              <a:t>пищеварительная </a:t>
            </a:r>
            <a:r>
              <a:rPr lang="ru-RU" b="1" u="sng" dirty="0"/>
              <a:t>трубка </a:t>
            </a:r>
            <a:r>
              <a:rPr lang="ru-RU" dirty="0"/>
              <a:t>представлена длинной кишкой. У морских звёзд формируется объёмный желудок, способный выворачиваться наизнанку через рот.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Нервная система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6758006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Нервная </a:t>
            </a:r>
            <a:r>
              <a:rPr lang="ru-RU" dirty="0"/>
              <a:t>система иглокожих примитивная, состоит из трёх отдельных частей, построенных по радиальному плану: </a:t>
            </a:r>
            <a:r>
              <a:rPr lang="ru-RU" b="1" u="sng" dirty="0"/>
              <a:t>нервное кольцо и радиальные нервные тяжи.</a:t>
            </a:r>
            <a:endParaRPr lang="ru-RU" b="1" u="sng" dirty="0" smtClean="0"/>
          </a:p>
          <a:p>
            <a:endParaRPr lang="ru-RU" dirty="0"/>
          </a:p>
        </p:txBody>
      </p:sp>
      <p:pic>
        <p:nvPicPr>
          <p:cNvPr id="2050" name="Picture 2" descr="http://im7-tub-ru.yandex.net/i?id=244455044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786322"/>
            <a:ext cx="1971675" cy="1428750"/>
          </a:xfrm>
          <a:prstGeom prst="rect">
            <a:avLst/>
          </a:prstGeom>
          <a:noFill/>
        </p:spPr>
      </p:pic>
      <p:pic>
        <p:nvPicPr>
          <p:cNvPr id="2052" name="Picture 4" descr="http://im8-tub-ru.yandex.net/i?id=27123789-4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1905000" cy="1428750"/>
          </a:xfrm>
          <a:prstGeom prst="rect">
            <a:avLst/>
          </a:prstGeom>
          <a:noFill/>
        </p:spPr>
      </p:pic>
      <p:pic>
        <p:nvPicPr>
          <p:cNvPr id="2054" name="Picture 6" descr="http://im8-tub-ru.yandex.net/i?id=416505328-1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714884"/>
            <a:ext cx="2876550" cy="1914525"/>
          </a:xfrm>
          <a:prstGeom prst="rect">
            <a:avLst/>
          </a:prstGeom>
          <a:noFill/>
        </p:spPr>
      </p:pic>
      <p:pic>
        <p:nvPicPr>
          <p:cNvPr id="7" name="Picture 2" descr="Riccio Melone a Capo Caccia adventurediving.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714356"/>
            <a:ext cx="1857386" cy="1671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Морские звёзды</a:t>
            </a:r>
            <a:endParaRPr lang="ru-RU" dirty="0"/>
          </a:p>
        </p:txBody>
      </p:sp>
      <p:pic>
        <p:nvPicPr>
          <p:cNvPr id="18434" name="Picture 2" descr="http://im0-tub-ru.yandex.net/i?id=547697876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2071702" cy="1557207"/>
          </a:xfrm>
          <a:prstGeom prst="rect">
            <a:avLst/>
          </a:prstGeom>
          <a:noFill/>
        </p:spPr>
      </p:pic>
      <p:pic>
        <p:nvPicPr>
          <p:cNvPr id="18436" name="Picture 4" descr="http://yahooeu.ru/uploads/posts/2010-07/1280357815_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357298"/>
            <a:ext cx="1928826" cy="2107658"/>
          </a:xfrm>
          <a:prstGeom prst="rect">
            <a:avLst/>
          </a:prstGeom>
          <a:noFill/>
        </p:spPr>
      </p:pic>
      <p:pic>
        <p:nvPicPr>
          <p:cNvPr id="18438" name="Picture 6" descr="http://im5-tub-ru.yandex.net/i?id=489471899-1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571612"/>
            <a:ext cx="2133600" cy="142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214686"/>
            <a:ext cx="81439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Морские звезды - исключительно морские животные, в пресных водоемах не встречаются. В российских морях обитает около 150 видов Все морские звезды во взрослом состоянии ведут донный образ жизни, ползая по поверхности дна или зарываясь в грунт. Многие из морских звезд - активные </a:t>
            </a:r>
            <a:r>
              <a:rPr lang="ru-RU" sz="2000" dirty="0" err="1" smtClean="0"/>
              <a:t>хищники.Среди</a:t>
            </a:r>
            <a:r>
              <a:rPr lang="ru-RU" sz="2000" dirty="0" smtClean="0"/>
              <a:t> глубоководных морских звезд преобладают </a:t>
            </a:r>
            <a:r>
              <a:rPr lang="ru-RU" sz="2000" dirty="0" err="1" smtClean="0"/>
              <a:t>илоядные</a:t>
            </a:r>
            <a:r>
              <a:rPr lang="ru-RU" sz="2000" dirty="0" smtClean="0"/>
              <a:t> - они используют в пищу морской грунт, извлекая из него органику. Некоторые морские звезды могут использовать в пищу планктон. Большинство морских звёзд обнаруживает добычу и определяет её местонахождение благодаря веществам, которые жертва выделяет в воду.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&amp;mcy;&amp;ocy;&amp;rcy;&amp;scy;&amp;kcy;&amp;acy;&amp;yacy; &amp;zcy;&amp;vcy;&amp;iecy;&amp;zcy;&amp;dcy;&amp;acy; &quot;&amp;bcy;&amp;icy;&amp;scy;&amp;kcy;&amp;vcy;&amp;icy;&amp;tcy;&amp;ncy;&amp;acy;&amp;ya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4095757" cy="30718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628" y="1571612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Гермафродиты и раздельнополые. Размножение половое и бесполое. </a:t>
            </a:r>
            <a:r>
              <a:rPr lang="ru-RU" b="1" u="sng" dirty="0" smtClean="0"/>
              <a:t>Бесполое. </a:t>
            </a:r>
            <a:r>
              <a:rPr lang="ru-RU" dirty="0" smtClean="0"/>
              <a:t>Некоторые морские звезды и размножаются </a:t>
            </a:r>
          </a:p>
          <a:p>
            <a:r>
              <a:rPr lang="ru-RU" dirty="0" smtClean="0"/>
              <a:t>регенеративным путем. В их теле происходит размягчение соединительной ткани и они распадаются на несколько частей, чаще на две. Скоро из этих частей вырастут самостоятельные морские звезды.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500570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Половое. </a:t>
            </a:r>
            <a:r>
              <a:rPr lang="ru-RU" dirty="0" smtClean="0"/>
              <a:t>Размножение осуществляется оплодотворением яиц самки половыми продуктами самцов, которые выводятся прямо в морскую воду. Самка морской звезды может за раз выметать несколько миллионов яйцеклеток.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Морские лилии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Донные </a:t>
            </a:r>
            <a:r>
              <a:rPr lang="ru-RU" sz="2000" dirty="0" smtClean="0"/>
              <a:t>животные с телом в виде чашечки, в центре которой находится рот, а вверх отходит венчик из ветвящихся лучей. Ведут си. </a:t>
            </a:r>
            <a:r>
              <a:rPr lang="ru-RU" sz="2000" dirty="0" err="1" smtClean="0"/>
              <a:t>дячий</a:t>
            </a:r>
            <a:r>
              <a:rPr lang="ru-RU" sz="2000" dirty="0" smtClean="0"/>
              <a:t> образ жизни и обнаруживаются на глубине от 200 до 9700 м. Все морские лилии являются пассивными </a:t>
            </a:r>
            <a:r>
              <a:rPr lang="ru-RU" sz="2000" dirty="0" err="1" smtClean="0"/>
              <a:t>фильтраторами</a:t>
            </a:r>
            <a:r>
              <a:rPr lang="ru-RU" sz="2000" dirty="0" smtClean="0"/>
              <a:t>, отцеживающими из воды питательную взвесь: простейших (</a:t>
            </a:r>
            <a:r>
              <a:rPr lang="ru-RU" sz="2000" dirty="0" smtClean="0">
                <a:hlinkClick r:id="rId2" tooltip="Диатомовые водоросли"/>
              </a:rPr>
              <a:t>диатомовые водоросли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3" tooltip="Фораминиферы"/>
              </a:rPr>
              <a:t>фораминифер</a:t>
            </a:r>
            <a:r>
              <a:rPr lang="ru-RU" sz="2000" dirty="0" smtClean="0"/>
              <a:t>), личинок беспозвоночных, мелких ракообразных .</a:t>
            </a:r>
            <a:endParaRPr lang="ru-RU" sz="2000" dirty="0"/>
          </a:p>
        </p:txBody>
      </p:sp>
      <p:pic>
        <p:nvPicPr>
          <p:cNvPr id="24580" name="Picture 4" descr="http://ppt4web.ru/images/8/7173/310/img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643314"/>
            <a:ext cx="3857652" cy="2886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Размножение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Раздельнополы; </a:t>
            </a:r>
            <a:r>
              <a:rPr lang="ru-RU" sz="2400" dirty="0" smtClean="0">
                <a:hlinkClick r:id="rId2" tooltip="Гамета"/>
              </a:rPr>
              <a:t>гаметы</a:t>
            </a:r>
            <a:r>
              <a:rPr lang="ru-RU" sz="2400" dirty="0" smtClean="0"/>
              <a:t> развиваются в </a:t>
            </a:r>
            <a:r>
              <a:rPr lang="ru-RU" sz="2400" dirty="0" err="1" smtClean="0"/>
              <a:t>пиннулах</a:t>
            </a:r>
            <a:r>
              <a:rPr lang="ru-RU" sz="2400" dirty="0" smtClean="0"/>
              <a:t>. Развитие с плавающей личинкой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Личинки, прикрепляясь к субстрату, превращаются в миниатюрное стебельковое подобие взрослой лилии. У </a:t>
            </a:r>
            <a:r>
              <a:rPr lang="ru-RU" sz="2400" dirty="0" err="1" smtClean="0"/>
              <a:t>бесстебельчатых</a:t>
            </a:r>
            <a:r>
              <a:rPr lang="ru-RU" sz="2400" dirty="0" smtClean="0"/>
              <a:t> лилий по мере роста во взрослую форму стебелёк отмирает.</a:t>
            </a:r>
            <a:endParaRPr lang="ru-RU" sz="2400" dirty="0"/>
          </a:p>
        </p:txBody>
      </p:sp>
      <p:pic>
        <p:nvPicPr>
          <p:cNvPr id="4" name="Picture 2" descr="Ptilometra australis Passion Flower feather st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786190"/>
            <a:ext cx="3286148" cy="2467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Морские ежи</a:t>
            </a:r>
            <a:endParaRPr lang="ru-RU" dirty="0"/>
          </a:p>
        </p:txBody>
      </p:sp>
      <p:pic>
        <p:nvPicPr>
          <p:cNvPr id="25602" name="Picture 2" descr="http://izhevsk.ru/forums/icons/forum_pictures/003656/3656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357562"/>
            <a:ext cx="2876550" cy="2162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2071678"/>
            <a:ext cx="38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Свободноживущие. Морские ежи — донные ползающие или же зарывающиеся животные. Тело морских ежей обычно почти сферическое, размером от 2—3 до 30 см; покрыто рядами известковых пластинок. Пластинки, как правило, соединены неподвижно и образуют плотный </a:t>
            </a:r>
            <a:r>
              <a:rPr lang="ru-RU" sz="2000" i="1" dirty="0" smtClean="0"/>
              <a:t>панцирь</a:t>
            </a:r>
            <a:r>
              <a:rPr lang="ru-RU" sz="2000" dirty="0" smtClean="0"/>
              <a:t> (скорлупу), не позволяющий ежу изменять форму.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807</Words>
  <Application>Microsoft Office PowerPoint</Application>
  <PresentationFormat>Экран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Тип Иглокожие</vt:lpstr>
      <vt:lpstr>Общая характеристика</vt:lpstr>
      <vt:lpstr>Иглокожие</vt:lpstr>
      <vt:lpstr>Нервная система </vt:lpstr>
      <vt:lpstr>Класс Морские звёзды</vt:lpstr>
      <vt:lpstr>Слайд 6</vt:lpstr>
      <vt:lpstr>Класс Морские лилии</vt:lpstr>
      <vt:lpstr>Размножение</vt:lpstr>
      <vt:lpstr>Класс Морские ежи</vt:lpstr>
      <vt:lpstr>Слайд 10</vt:lpstr>
      <vt:lpstr>Слайд 11</vt:lpstr>
      <vt:lpstr>Класс Голотурии или Морские огурцы</vt:lpstr>
      <vt:lpstr>Слайд 13</vt:lpstr>
      <vt:lpstr>Размножение</vt:lpstr>
      <vt:lpstr>Защита</vt:lpstr>
      <vt:lpstr>Класс Офиуры</vt:lpstr>
      <vt:lpstr>Питание</vt:lpstr>
      <vt:lpstr>Слайд 18</vt:lpstr>
      <vt:lpstr>Размножение и развитие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18</cp:revision>
  <dcterms:created xsi:type="dcterms:W3CDTF">2013-10-15T17:14:14Z</dcterms:created>
  <dcterms:modified xsi:type="dcterms:W3CDTF">2003-12-31T23:58:54Z</dcterms:modified>
</cp:coreProperties>
</file>