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4" r:id="rId2"/>
    <p:sldId id="256" r:id="rId3"/>
    <p:sldId id="258" r:id="rId4"/>
    <p:sldId id="257" r:id="rId5"/>
    <p:sldId id="272" r:id="rId6"/>
    <p:sldId id="261" r:id="rId7"/>
    <p:sldId id="260" r:id="rId8"/>
    <p:sldId id="271" r:id="rId9"/>
    <p:sldId id="268" r:id="rId10"/>
    <p:sldId id="259" r:id="rId11"/>
    <p:sldId id="273" r:id="rId12"/>
    <p:sldId id="269" r:id="rId13"/>
    <p:sldId id="262" r:id="rId14"/>
    <p:sldId id="263" r:id="rId15"/>
    <p:sldId id="264" r:id="rId16"/>
    <p:sldId id="265" r:id="rId17"/>
    <p:sldId id="266" r:id="rId18"/>
    <p:sldId id="267" r:id="rId1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E3E7"/>
    <a:srgbClr val="87DDC6"/>
    <a:srgbClr val="83E1E1"/>
    <a:srgbClr val="76D8B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90" y="-8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72AC6B7B-1BBC-42CF-9FC5-360ACE6F9C97}" type="datetimeFigureOut">
              <a:rPr lang="ru-RU"/>
              <a:pPr>
                <a:defRPr/>
              </a:pPr>
              <a:t>21.08.2014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2BBDC2A-6F1C-4296-90F9-C97C0E44109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138CD1B-86C0-4C2C-A330-172CA5EB3AA6}" type="datetimeFigureOut">
              <a:rPr lang="ru-RU"/>
              <a:pPr>
                <a:defRPr/>
              </a:pPr>
              <a:t>21.08.2014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AB08BEE-A322-4D9E-9CEA-2FF4A42755ED}"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8D635C2-80A4-44D7-9233-307EF8685095}" type="datetimeFigureOut">
              <a:rPr lang="ru-RU"/>
              <a:pPr>
                <a:defRPr/>
              </a:pPr>
              <a:t>21.08.2014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FB56095-F536-4BA2-ADC1-38B254CEC75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8776043-6E03-4A72-89B3-C54F7A02C058}" type="datetimeFigureOut">
              <a:rPr lang="ru-RU"/>
              <a:pPr>
                <a:defRPr/>
              </a:pPr>
              <a:t>21.08.2014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D04F413-5C7D-43B9-AFB9-E3C3201D893D}"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9319A7E2-4943-49C0-94C7-113039C65FDA}" type="datetimeFigureOut">
              <a:rPr lang="ru-RU"/>
              <a:pPr>
                <a:defRPr/>
              </a:pPr>
              <a:t>21.08.2014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E37EB6D-3A3C-4175-A684-FE3E53FCE72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8DC16024-3504-41B9-824E-23FA67696EC5}" type="datetimeFigureOut">
              <a:rPr lang="ru-RU"/>
              <a:pPr>
                <a:defRPr/>
              </a:pPr>
              <a:t>21.08.2014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8032049-4A84-4B4C-A456-6F009B1D3041}"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A50AE2AD-8261-4A1C-987C-BFDC848DE0E5}" type="datetimeFigureOut">
              <a:rPr lang="ru-RU"/>
              <a:pPr>
                <a:defRPr/>
              </a:pPr>
              <a:t>21.08.2014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F8D5483-DFDE-4B46-9EDF-36891300EB43}"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2C78B7A0-000C-4DF3-AF21-FC363069E710}" type="datetimeFigureOut">
              <a:rPr lang="ru-RU"/>
              <a:pPr>
                <a:defRPr/>
              </a:pPr>
              <a:t>21.08.2014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FA83F5DC-B6A6-47D4-8CD5-D45BBE77692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2A0D3DBB-234A-4A12-86E5-43142256CA28}" type="datetimeFigureOut">
              <a:rPr lang="ru-RU"/>
              <a:pPr>
                <a:defRPr/>
              </a:pPr>
              <a:t>21.08.2014</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D61C70FB-5273-445C-9EC6-A717B0C015AE}"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FA519B0-EDC7-465C-8E8F-65454D28F1B1}" type="datetimeFigureOut">
              <a:rPr lang="ru-RU"/>
              <a:pPr>
                <a:defRPr/>
              </a:pPr>
              <a:t>21.08.2014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C25F1E8-A338-446C-9BC2-2C4D55FBEAB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7656D43C-ADE5-4B72-99F2-13AC0F5D3A6A}" type="datetimeFigureOut">
              <a:rPr lang="ru-RU"/>
              <a:pPr>
                <a:defRPr/>
              </a:pPr>
              <a:t>21.08.2014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DEB3605-27F6-4230-909C-73861715680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9000">
              <a:srgbClr val="CCCCFF"/>
            </a:gs>
            <a:gs pos="93000">
              <a:schemeClr val="accent5">
                <a:lumMod val="40000"/>
                <a:lumOff val="60000"/>
                <a:alpha val="46000"/>
              </a:schemeClr>
            </a:gs>
            <a:gs pos="97000">
              <a:srgbClr val="9966FF"/>
            </a:gs>
            <a:gs pos="92000">
              <a:srgbClr val="CC99FF"/>
            </a:gs>
            <a:gs pos="89000">
              <a:srgbClr val="9DE3E7">
                <a:alpha val="72000"/>
              </a:srgbClr>
            </a:gs>
            <a:gs pos="100000">
              <a:srgbClr val="CCCCF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B6C3161-7F95-489D-9CF9-F357E7912723}" type="datetimeFigureOut">
              <a:rPr lang="ru-RU"/>
              <a:pPr>
                <a:defRPr/>
              </a:pPr>
              <a:t>21.08.2014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3777621-4773-4AFC-8F74-6B0D536BD2E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ru.wikipedia.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3.xml"/><Relationship Id="rId1" Type="http://schemas.openxmlformats.org/officeDocument/2006/relationships/slideLayout" Target="../slideLayouts/slideLayout2.xml"/><Relationship Id="rId4" Type="http://schemas.openxmlformats.org/officeDocument/2006/relationships/slide" Target="slide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6.xml"/><Relationship Id="rId1" Type="http://schemas.openxmlformats.org/officeDocument/2006/relationships/slideLayout" Target="../slideLayouts/slideLayout2.xml"/><Relationship Id="rId4" Type="http://schemas.openxmlformats.org/officeDocument/2006/relationships/slide" Target="slide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548680"/>
            <a:ext cx="7772400" cy="1944216"/>
          </a:xfrm>
        </p:spPr>
        <p:txBody>
          <a:bodyPr/>
          <a:lstStyle/>
          <a:p>
            <a:r>
              <a:rPr lang="ru-RU" dirty="0" smtClean="0"/>
              <a:t> </a:t>
            </a:r>
            <a:br>
              <a:rPr lang="ru-RU" dirty="0" smtClean="0"/>
            </a:br>
            <a:r>
              <a:rPr lang="ru-RU" dirty="0" smtClean="0"/>
              <a:t> </a:t>
            </a:r>
            <a:br>
              <a:rPr lang="ru-RU" dirty="0" smtClean="0"/>
            </a:br>
            <a:r>
              <a:rPr lang="ru-RU" dirty="0" smtClean="0"/>
              <a:t> </a:t>
            </a:r>
            <a:br>
              <a:rPr lang="ru-RU" dirty="0" smtClean="0"/>
            </a:br>
            <a:r>
              <a:rPr lang="ru-RU" dirty="0" smtClean="0"/>
              <a:t> </a:t>
            </a:r>
            <a:br>
              <a:rPr lang="ru-RU" dirty="0" smtClean="0"/>
            </a:br>
            <a:r>
              <a:rPr lang="ru-RU" sz="2800" dirty="0" smtClean="0">
                <a:latin typeface="Times New Roman" pitchFamily="18" charset="0"/>
                <a:cs typeface="Times New Roman" pitchFamily="18" charset="0"/>
              </a:rPr>
              <a:t> Презентация к уроку алгебры по теме: </a:t>
            </a:r>
            <a:r>
              <a:rPr lang="ru-RU" sz="2800" b="1" dirty="0" smtClean="0">
                <a:latin typeface="Times New Roman" pitchFamily="18" charset="0"/>
                <a:cs typeface="Times New Roman" pitchFamily="18" charset="0"/>
              </a:rPr>
              <a:t>«</a:t>
            </a:r>
            <a:r>
              <a:rPr lang="ru-RU" sz="2800" dirty="0" smtClean="0">
                <a:latin typeface="Times New Roman" pitchFamily="18" charset="0"/>
                <a:cs typeface="Times New Roman" pitchFamily="18" charset="0"/>
              </a:rPr>
              <a:t>Элементы комбинаторики. Способы решения комбинаторных задач</a:t>
            </a:r>
            <a:r>
              <a:rPr lang="ru-RU" sz="2800" b="1" dirty="0" smtClean="0">
                <a:latin typeface="Times New Roman" pitchFamily="18" charset="0"/>
                <a:cs typeface="Times New Roman" pitchFamily="18" charset="0"/>
              </a:rPr>
              <a:t>»</a:t>
            </a:r>
            <a:r>
              <a:rPr lang="ru-RU"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dirty="0" smtClean="0"/>
              <a:t/>
            </a:r>
            <a:br>
              <a:rPr lang="ru-RU" dirty="0" smtClean="0"/>
            </a:br>
            <a:r>
              <a:rPr lang="ru-RU" dirty="0" smtClean="0"/>
              <a:t> </a:t>
            </a:r>
            <a:r>
              <a:rPr lang="ru-RU" dirty="0" smtClean="0"/>
              <a:t> </a:t>
            </a:r>
            <a:br>
              <a:rPr lang="ru-RU" dirty="0" smtClean="0"/>
            </a:br>
            <a:endParaRPr lang="ru-RU" dirty="0"/>
          </a:p>
        </p:txBody>
      </p:sp>
      <p:sp>
        <p:nvSpPr>
          <p:cNvPr id="3" name="Подзаголовок 2"/>
          <p:cNvSpPr>
            <a:spLocks noGrp="1"/>
          </p:cNvSpPr>
          <p:nvPr>
            <p:ph type="subTitle" idx="1"/>
          </p:nvPr>
        </p:nvSpPr>
        <p:spPr/>
        <p:txBody>
          <a:bodyPr/>
          <a:lstStyle/>
          <a:p>
            <a:r>
              <a:rPr lang="ru-RU" sz="2400" dirty="0" smtClean="0">
                <a:solidFill>
                  <a:schemeClr val="tx1"/>
                </a:solidFill>
                <a:latin typeface="Times New Roman" pitchFamily="18" charset="0"/>
                <a:cs typeface="Times New Roman" pitchFamily="18" charset="0"/>
              </a:rPr>
              <a:t>Автор: Пересыпко Наталья Сергеевна,</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преподаватель математики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ФГКОУ «Московское суворовское военное училище»</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Участники: ученики 9 </a:t>
            </a:r>
            <a:r>
              <a:rPr lang="ru-RU" sz="2400" dirty="0" smtClean="0">
                <a:solidFill>
                  <a:schemeClr val="tx1"/>
                </a:solidFill>
                <a:latin typeface="Times New Roman" pitchFamily="18" charset="0"/>
                <a:cs typeface="Times New Roman" pitchFamily="18" charset="0"/>
              </a:rPr>
              <a:t>класса (15 лет)</a:t>
            </a:r>
          </a:p>
          <a:p>
            <a:r>
              <a:rPr lang="ru-RU" sz="2400" dirty="0" smtClean="0">
                <a:solidFill>
                  <a:schemeClr val="tx1"/>
                </a:solidFill>
                <a:latin typeface="Times New Roman" pitchFamily="18" charset="0"/>
                <a:cs typeface="Times New Roman" pitchFamily="18" charset="0"/>
              </a:rPr>
              <a:t>Москва 2014 г.</a:t>
            </a: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620713"/>
            <a:ext cx="8229600" cy="1143000"/>
          </a:xfrm>
        </p:spPr>
        <p:txBody>
          <a:bodyPr rtlCol="0">
            <a:normAutofit fontScale="90000"/>
          </a:bodyPr>
          <a:lstStyle/>
          <a:p>
            <a:pPr eaLnBrk="1" fontAlgn="auto" hangingPunct="1">
              <a:spcAft>
                <a:spcPts val="0"/>
              </a:spcAft>
              <a:defRPr/>
            </a:pPr>
            <a:r>
              <a:rPr lang="ru-RU" dirty="0" smtClean="0">
                <a:solidFill>
                  <a:srgbClr val="C00000"/>
                </a:solidFill>
                <a:latin typeface="Monotype Corsiva" pitchFamily="66" charset="0"/>
              </a:rPr>
              <a:t>Способы решения комбинаторных задач</a:t>
            </a:r>
          </a:p>
        </p:txBody>
      </p:sp>
      <p:sp>
        <p:nvSpPr>
          <p:cNvPr id="3" name="Содержимое 2"/>
          <p:cNvSpPr>
            <a:spLocks noGrp="1"/>
          </p:cNvSpPr>
          <p:nvPr>
            <p:ph idx="1"/>
          </p:nvPr>
        </p:nvSpPr>
        <p:spPr>
          <a:xfrm>
            <a:off x="468313" y="1916113"/>
            <a:ext cx="8229600" cy="4281487"/>
          </a:xfrm>
        </p:spPr>
        <p:txBody>
          <a:bodyPr rtlCol="0">
            <a:normAutofit fontScale="92500"/>
          </a:bodyPr>
          <a:lstStyle/>
          <a:p>
            <a:pPr eaLnBrk="1" fontAlgn="auto" hangingPunct="1">
              <a:spcAft>
                <a:spcPts val="0"/>
              </a:spcAft>
              <a:buFont typeface="Arial" pitchFamily="34" charset="0"/>
              <a:buNone/>
              <a:defRPr/>
            </a:pPr>
            <a:r>
              <a:rPr lang="ru-RU" dirty="0" smtClean="0"/>
              <a:t>1. Перечисление (полный перебор) вариантов.</a:t>
            </a:r>
          </a:p>
          <a:p>
            <a:pPr eaLnBrk="1" fontAlgn="auto" hangingPunct="1">
              <a:spcAft>
                <a:spcPts val="0"/>
              </a:spcAft>
              <a:buFont typeface="Arial" pitchFamily="34" charset="0"/>
              <a:buNone/>
              <a:defRPr/>
            </a:pPr>
            <a:r>
              <a:rPr lang="ru-RU" dirty="0" smtClean="0"/>
              <a:t>2. Подсчет вариантов с помощью графов.</a:t>
            </a:r>
          </a:p>
          <a:p>
            <a:pPr eaLnBrk="1" fontAlgn="auto" hangingPunct="1">
              <a:spcAft>
                <a:spcPts val="0"/>
              </a:spcAft>
              <a:buFont typeface="Arial" pitchFamily="34" charset="0"/>
              <a:buNone/>
              <a:defRPr/>
            </a:pPr>
            <a:r>
              <a:rPr lang="ru-RU" dirty="0" smtClean="0"/>
              <a:t>      а) Полные графы.</a:t>
            </a:r>
          </a:p>
          <a:p>
            <a:pPr eaLnBrk="1" fontAlgn="auto" hangingPunct="1">
              <a:spcAft>
                <a:spcPts val="0"/>
              </a:spcAft>
              <a:buFont typeface="Arial" pitchFamily="34" charset="0"/>
              <a:buNone/>
              <a:defRPr/>
            </a:pPr>
            <a:r>
              <a:rPr lang="ru-RU" dirty="0" smtClean="0"/>
              <a:t>      б) Дерево возможных вариантов (граф-дерево).</a:t>
            </a:r>
          </a:p>
          <a:p>
            <a:pPr eaLnBrk="1" fontAlgn="auto" hangingPunct="1">
              <a:spcAft>
                <a:spcPts val="0"/>
              </a:spcAft>
              <a:buFont typeface="Arial" pitchFamily="34" charset="0"/>
              <a:buNone/>
              <a:defRPr/>
            </a:pPr>
            <a:r>
              <a:rPr lang="ru-RU" dirty="0" smtClean="0"/>
              <a:t>3. Составление таблицы возможных вариантов.</a:t>
            </a:r>
          </a:p>
          <a:p>
            <a:pPr eaLnBrk="1" fontAlgn="auto" hangingPunct="1">
              <a:spcAft>
                <a:spcPts val="0"/>
              </a:spcAft>
              <a:buFont typeface="Arial" pitchFamily="34" charset="0"/>
              <a:buNone/>
              <a:defRPr/>
            </a:pPr>
            <a:r>
              <a:rPr lang="ru-RU" dirty="0" smtClean="0"/>
              <a:t>4. Непосредственное применение комбинаторного правила умножения.</a:t>
            </a:r>
          </a:p>
          <a:p>
            <a:pPr eaLnBrk="1" fontAlgn="auto" hangingPunct="1">
              <a:spcAft>
                <a:spcPts val="0"/>
              </a:spcAft>
              <a:buFont typeface="Arial" pitchFamily="34" charset="0"/>
              <a:buNone/>
              <a:defRPr/>
            </a:pPr>
            <a:endParaRPr lang="ru-RU" dirty="0" smtClean="0"/>
          </a:p>
          <a:p>
            <a:pPr eaLnBrk="1" fontAlgn="auto" hangingPunct="1">
              <a:spcAft>
                <a:spcPts val="0"/>
              </a:spcAft>
              <a:buFont typeface="Arial" pitchFamily="34" charset="0"/>
              <a:buNone/>
              <a:defRPr/>
            </a:pPr>
            <a:endParaRPr lang="ru-RU"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p:txBody>
          <a:bodyPr/>
          <a:lstStyle/>
          <a:p>
            <a:r>
              <a:rPr lang="ru-RU" smtClean="0">
                <a:solidFill>
                  <a:srgbClr val="C00000"/>
                </a:solidFill>
                <a:latin typeface="Monotype Corsiva" pitchFamily="66" charset="0"/>
              </a:rPr>
              <a:t>Домашнее задание</a:t>
            </a:r>
          </a:p>
        </p:txBody>
      </p:sp>
      <p:sp>
        <p:nvSpPr>
          <p:cNvPr id="11267" name="Содержимое 2"/>
          <p:cNvSpPr>
            <a:spLocks noGrp="1"/>
          </p:cNvSpPr>
          <p:nvPr>
            <p:ph idx="1"/>
          </p:nvPr>
        </p:nvSpPr>
        <p:spPr/>
        <p:txBody>
          <a:bodyPr/>
          <a:lstStyle/>
          <a:p>
            <a:r>
              <a:rPr lang="ru-RU" b="1" smtClean="0"/>
              <a:t>№ 714, № 719, № 721 </a:t>
            </a:r>
            <a:r>
              <a:rPr lang="ru-RU" smtClean="0"/>
              <a:t>(Дополнительно для желающих: придумать несколько задач и решить их с помощью изученных способов).</a:t>
            </a:r>
          </a:p>
          <a:p>
            <a:endParaRPr lang="ru-RU"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p:txBody>
          <a:bodyPr/>
          <a:lstStyle/>
          <a:p>
            <a:pPr eaLnBrk="1" hangingPunct="1"/>
            <a:r>
              <a:rPr lang="en-US" smtClean="0">
                <a:solidFill>
                  <a:srgbClr val="C00000"/>
                </a:solidFill>
                <a:latin typeface="Monotype Corsiva" pitchFamily="66" charset="0"/>
              </a:rPr>
              <a:t>Список использованных источников</a:t>
            </a:r>
            <a:r>
              <a:rPr lang="ru-RU" smtClean="0">
                <a:solidFill>
                  <a:srgbClr val="C00000"/>
                </a:solidFill>
                <a:latin typeface="Monotype Corsiva" pitchFamily="66" charset="0"/>
              </a:rPr>
              <a:t>:</a:t>
            </a:r>
          </a:p>
        </p:txBody>
      </p:sp>
      <p:sp>
        <p:nvSpPr>
          <p:cNvPr id="12291" name="Содержимое 2"/>
          <p:cNvSpPr>
            <a:spLocks noGrp="1"/>
          </p:cNvSpPr>
          <p:nvPr>
            <p:ph idx="1"/>
          </p:nvPr>
        </p:nvSpPr>
        <p:spPr/>
        <p:txBody>
          <a:bodyPr/>
          <a:lstStyle/>
          <a:p>
            <a:pPr eaLnBrk="1" hangingPunct="1"/>
            <a:r>
              <a:rPr lang="ru-RU" sz="1800" i="1" smtClean="0"/>
              <a:t>Ю</a:t>
            </a:r>
            <a:r>
              <a:rPr lang="en-US" sz="1800" i="1" smtClean="0"/>
              <a:t>.</a:t>
            </a:r>
            <a:r>
              <a:rPr lang="ru-RU" sz="1800" i="1" smtClean="0"/>
              <a:t>Н</a:t>
            </a:r>
            <a:r>
              <a:rPr lang="en-US" sz="1800" i="1" smtClean="0"/>
              <a:t>.</a:t>
            </a:r>
            <a:r>
              <a:rPr lang="ru-RU" sz="1800" i="1" smtClean="0"/>
              <a:t>Макарычев</a:t>
            </a:r>
            <a:r>
              <a:rPr lang="en-US" sz="1800" i="1" smtClean="0"/>
              <a:t>, </a:t>
            </a:r>
            <a:r>
              <a:rPr lang="ru-RU" sz="1800" i="1" smtClean="0"/>
              <a:t>Н</a:t>
            </a:r>
            <a:r>
              <a:rPr lang="en-US" sz="1800" i="1" smtClean="0"/>
              <a:t>.</a:t>
            </a:r>
            <a:r>
              <a:rPr lang="ru-RU" sz="1800" i="1" smtClean="0"/>
              <a:t>Г</a:t>
            </a:r>
            <a:r>
              <a:rPr lang="en-US" sz="1800" i="1" smtClean="0"/>
              <a:t>.</a:t>
            </a:r>
            <a:r>
              <a:rPr lang="ru-RU" sz="1800" i="1" smtClean="0"/>
              <a:t>Миндюк</a:t>
            </a:r>
            <a:r>
              <a:rPr lang="en-US" sz="1800" i="1" smtClean="0"/>
              <a:t>, </a:t>
            </a:r>
            <a:r>
              <a:rPr lang="ru-RU" sz="1800" i="1" smtClean="0"/>
              <a:t>К</a:t>
            </a:r>
            <a:r>
              <a:rPr lang="en-US" sz="1800" i="1" smtClean="0"/>
              <a:t>.</a:t>
            </a:r>
            <a:r>
              <a:rPr lang="ru-RU" sz="1800" i="1" smtClean="0"/>
              <a:t>И</a:t>
            </a:r>
            <a:r>
              <a:rPr lang="en-US" sz="1800" i="1" smtClean="0"/>
              <a:t>.</a:t>
            </a:r>
            <a:r>
              <a:rPr lang="ru-RU" sz="1800" i="1" smtClean="0"/>
              <a:t>Нешков</a:t>
            </a:r>
            <a:r>
              <a:rPr lang="en-US" sz="1800" i="1" smtClean="0"/>
              <a:t>, </a:t>
            </a:r>
            <a:r>
              <a:rPr lang="ru-RU" sz="1800" i="1" smtClean="0"/>
              <a:t>С</a:t>
            </a:r>
            <a:r>
              <a:rPr lang="en-US" sz="1800" i="1" smtClean="0"/>
              <a:t>.</a:t>
            </a:r>
            <a:r>
              <a:rPr lang="ru-RU" sz="1800" i="1" smtClean="0"/>
              <a:t>В</a:t>
            </a:r>
            <a:r>
              <a:rPr lang="en-US" sz="1800" i="1" smtClean="0"/>
              <a:t>.</a:t>
            </a:r>
            <a:r>
              <a:rPr lang="ru-RU" sz="1800" i="1" smtClean="0"/>
              <a:t>Суворова</a:t>
            </a:r>
            <a:r>
              <a:rPr lang="en-US" sz="1800" i="1" smtClean="0"/>
              <a:t>. </a:t>
            </a:r>
            <a:r>
              <a:rPr lang="ru-RU" sz="1800" i="1" smtClean="0"/>
              <a:t>Алгебра</a:t>
            </a:r>
            <a:r>
              <a:rPr lang="en-US" sz="1800" i="1" smtClean="0"/>
              <a:t>. </a:t>
            </a:r>
            <a:r>
              <a:rPr lang="ru-RU" sz="1800" i="1" smtClean="0"/>
              <a:t>9 класс: учеб. Для общеобразоват. учреждений. </a:t>
            </a:r>
            <a:r>
              <a:rPr lang="en-US" sz="1800" i="1" smtClean="0"/>
              <a:t>М.: Просвещение, 2010.</a:t>
            </a:r>
            <a:endParaRPr lang="ru-RU" sz="1800" smtClean="0"/>
          </a:p>
          <a:p>
            <a:pPr eaLnBrk="1" hangingPunct="1"/>
            <a:r>
              <a:rPr lang="ru-RU" sz="1800" i="1" smtClean="0"/>
              <a:t>Алгебра. 9 класс: поурочные планы по учебнику Ю.</a:t>
            </a:r>
            <a:r>
              <a:rPr lang="en-US" sz="1800" i="1" smtClean="0"/>
              <a:t> </a:t>
            </a:r>
            <a:r>
              <a:rPr lang="ru-RU" sz="1800" i="1" smtClean="0"/>
              <a:t>Н.</a:t>
            </a:r>
            <a:r>
              <a:rPr lang="en-US" sz="1800" i="1" smtClean="0"/>
              <a:t> </a:t>
            </a:r>
            <a:r>
              <a:rPr lang="ru-RU" sz="1800" i="1" smtClean="0"/>
              <a:t>Макарычева, Н. Г. Миндюк, К. И. Нешкова, С. Б. Суворовой / авт.-сост. Т. Ю. Дюмина, А. А. Махонина. – Волгоград : Учитель, 2011. – 399 с.</a:t>
            </a:r>
            <a:endParaRPr lang="ru-RU" sz="1800" smtClean="0"/>
          </a:p>
          <a:p>
            <a:pPr eaLnBrk="1" hangingPunct="1"/>
            <a:r>
              <a:rPr lang="en-US" sz="1800" i="1" u="sng" smtClean="0">
                <a:hlinkClick r:id="rId2"/>
              </a:rPr>
              <a:t>http://ru.wikipedia.org/</a:t>
            </a:r>
            <a:r>
              <a:rPr lang="ru-RU" sz="1800" i="1" smtClean="0"/>
              <a:t> </a:t>
            </a:r>
            <a:endParaRPr lang="ru-RU" sz="1800" smtClean="0"/>
          </a:p>
          <a:p>
            <a:pPr eaLnBrk="1" hangingPunct="1"/>
            <a:endParaRPr lang="ru-RU" sz="18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p:txBody>
          <a:bodyPr/>
          <a:lstStyle/>
          <a:p>
            <a:pPr eaLnBrk="1" hangingPunct="1"/>
            <a:r>
              <a:rPr lang="ru-RU" b="1" smtClean="0">
                <a:solidFill>
                  <a:srgbClr val="C00000"/>
                </a:solidFill>
              </a:rPr>
              <a:t>№ 715</a:t>
            </a:r>
            <a:endParaRPr lang="ru-RU" smtClean="0">
              <a:solidFill>
                <a:srgbClr val="C00000"/>
              </a:solidFill>
            </a:endParaRPr>
          </a:p>
        </p:txBody>
      </p:sp>
      <p:sp>
        <p:nvSpPr>
          <p:cNvPr id="3" name="Содержимое 2"/>
          <p:cNvSpPr>
            <a:spLocks noGrp="1"/>
          </p:cNvSpPr>
          <p:nvPr>
            <p:ph idx="1"/>
          </p:nvPr>
        </p:nvSpPr>
        <p:spPr/>
        <p:txBody>
          <a:bodyPr rtlCol="0">
            <a:normAutofit fontScale="85000" lnSpcReduction="10000"/>
          </a:bodyPr>
          <a:lstStyle/>
          <a:p>
            <a:pPr eaLnBrk="1" fontAlgn="auto" hangingPunct="1">
              <a:spcAft>
                <a:spcPts val="0"/>
              </a:spcAft>
              <a:buFont typeface="Arial" pitchFamily="34" charset="0"/>
              <a:buChar char="•"/>
              <a:defRPr/>
            </a:pPr>
            <a:r>
              <a:rPr lang="ru-RU" dirty="0" smtClean="0"/>
              <a:t>В этой задаче не учитывается порядок элементов. Можно осуществлять перебор как в примере 1, а можно наглядно переставить в виде графа:</a:t>
            </a:r>
          </a:p>
          <a:p>
            <a:pPr eaLnBrk="1" fontAlgn="auto" hangingPunct="1">
              <a:spcAft>
                <a:spcPts val="0"/>
              </a:spcAft>
              <a:buFont typeface="Arial" pitchFamily="34" charset="0"/>
              <a:buChar char="•"/>
              <a:defRPr/>
            </a:pPr>
            <a:r>
              <a:rPr lang="ru-RU" dirty="0" smtClean="0"/>
              <a:t>В – Вера</a:t>
            </a:r>
          </a:p>
          <a:p>
            <a:pPr eaLnBrk="1" fontAlgn="auto" hangingPunct="1">
              <a:spcAft>
                <a:spcPts val="0"/>
              </a:spcAft>
              <a:buFont typeface="Arial" pitchFamily="34" charset="0"/>
              <a:buChar char="•"/>
              <a:defRPr/>
            </a:pPr>
            <a:r>
              <a:rPr lang="ru-RU" dirty="0" smtClean="0"/>
              <a:t>З – Зоя</a:t>
            </a:r>
          </a:p>
          <a:p>
            <a:pPr eaLnBrk="1" fontAlgn="auto" hangingPunct="1">
              <a:spcAft>
                <a:spcPts val="0"/>
              </a:spcAft>
              <a:buFont typeface="Arial" pitchFamily="34" charset="0"/>
              <a:buChar char="•"/>
              <a:defRPr/>
            </a:pPr>
            <a:r>
              <a:rPr lang="ru-RU" dirty="0" smtClean="0"/>
              <a:t>М – Марина</a:t>
            </a:r>
          </a:p>
          <a:p>
            <a:pPr eaLnBrk="1" fontAlgn="auto" hangingPunct="1">
              <a:spcAft>
                <a:spcPts val="0"/>
              </a:spcAft>
              <a:buFont typeface="Arial" pitchFamily="34" charset="0"/>
              <a:buChar char="•"/>
              <a:defRPr/>
            </a:pPr>
            <a:r>
              <a:rPr lang="ru-RU" dirty="0" smtClean="0"/>
              <a:t>П – Полина</a:t>
            </a:r>
          </a:p>
          <a:p>
            <a:pPr eaLnBrk="1" fontAlgn="auto" hangingPunct="1">
              <a:spcAft>
                <a:spcPts val="0"/>
              </a:spcAft>
              <a:buFont typeface="Arial" pitchFamily="34" charset="0"/>
              <a:buChar char="•"/>
              <a:defRPr/>
            </a:pPr>
            <a:r>
              <a:rPr lang="ru-RU" dirty="0" smtClean="0"/>
              <a:t>С – Светлана		</a:t>
            </a:r>
          </a:p>
          <a:p>
            <a:pPr eaLnBrk="1" fontAlgn="auto" hangingPunct="1">
              <a:spcAft>
                <a:spcPts val="0"/>
              </a:spcAft>
              <a:buFont typeface="Arial" pitchFamily="34" charset="0"/>
              <a:buChar char="•"/>
              <a:defRPr/>
            </a:pPr>
            <a:r>
              <a:rPr lang="ru-RU" dirty="0" smtClean="0"/>
              <a:t>Ребра графа показывают связь в парах, таких ребер 10, значит, всего 10 вариантов выбора подруг.</a:t>
            </a:r>
          </a:p>
          <a:p>
            <a:pPr eaLnBrk="1" fontAlgn="auto" hangingPunct="1">
              <a:spcAft>
                <a:spcPts val="0"/>
              </a:spcAft>
              <a:buFont typeface="Arial" pitchFamily="34" charset="0"/>
              <a:buChar char="•"/>
              <a:defRPr/>
            </a:pPr>
            <a:endParaRPr lang="ru-RU" dirty="0" smtClean="0"/>
          </a:p>
        </p:txBody>
      </p:sp>
      <p:pic>
        <p:nvPicPr>
          <p:cNvPr id="8196" name="Picture 2"/>
          <p:cNvPicPr>
            <a:picLocks noChangeAspect="1" noChangeArrowheads="1"/>
          </p:cNvPicPr>
          <p:nvPr/>
        </p:nvPicPr>
        <p:blipFill>
          <a:blip r:embed="rId2" cstate="print">
            <a:duotone>
              <a:prstClr val="black"/>
              <a:srgbClr val="9DE3E7">
                <a:tint val="45000"/>
                <a:satMod val="400000"/>
              </a:srgbClr>
            </a:duotone>
          </a:blip>
          <a:srcRect/>
          <a:stretch>
            <a:fillRect/>
          </a:stretch>
        </p:blipFill>
        <p:spPr bwMode="auto">
          <a:xfrm>
            <a:off x="4140200" y="2924175"/>
            <a:ext cx="2303463" cy="2028825"/>
          </a:xfrm>
          <a:prstGeom prst="rect">
            <a:avLst/>
          </a:prstGeom>
          <a:noFill/>
          <a:ln w="9525">
            <a:noFill/>
            <a:miter lim="800000"/>
            <a:headEnd/>
            <a:tailEnd/>
          </a:ln>
        </p:spPr>
      </p:pic>
      <p:sp>
        <p:nvSpPr>
          <p:cNvPr id="5" name="Управляющая кнопка: назад 4">
            <a:hlinkClick r:id="" action="ppaction://hlinkshowjump?jump=lastslideviewed" highlightClick="1"/>
          </p:cNvPr>
          <p:cNvSpPr/>
          <p:nvPr/>
        </p:nvSpPr>
        <p:spPr>
          <a:xfrm>
            <a:off x="7885113" y="5805488"/>
            <a:ext cx="935037" cy="863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p:txBody>
          <a:bodyPr/>
          <a:lstStyle/>
          <a:p>
            <a:pPr eaLnBrk="1" hangingPunct="1"/>
            <a:r>
              <a:rPr lang="ru-RU" b="1" smtClean="0">
                <a:solidFill>
                  <a:srgbClr val="C00000"/>
                </a:solidFill>
              </a:rPr>
              <a:t>№ 716</a:t>
            </a:r>
            <a:endParaRPr lang="ru-RU" smtClean="0">
              <a:solidFill>
                <a:srgbClr val="C00000"/>
              </a:solidFill>
            </a:endParaRPr>
          </a:p>
        </p:txBody>
      </p:sp>
      <p:sp>
        <p:nvSpPr>
          <p:cNvPr id="3" name="Содержимое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ru-RU" dirty="0" smtClean="0"/>
              <a:t>В этой задаче при выборе пар входов порядок выбора имеет значение: </a:t>
            </a:r>
            <a:r>
              <a:rPr lang="ru-RU" i="1" dirty="0" smtClean="0"/>
              <a:t>АВ означает, что посетитель вошел через А, а вышел через В, а ВА означает, что вошел через В, а вышел через А.</a:t>
            </a:r>
          </a:p>
          <a:p>
            <a:pPr eaLnBrk="1" fontAlgn="auto" hangingPunct="1">
              <a:spcAft>
                <a:spcPts val="0"/>
              </a:spcAft>
              <a:buFont typeface="Arial" pitchFamily="34" charset="0"/>
              <a:buChar char="•"/>
              <a:defRPr/>
            </a:pPr>
            <a:r>
              <a:rPr lang="ru-RU" dirty="0" smtClean="0"/>
              <a:t>Фиксируем каждый вход по очереди и дописываем к нему в пару оставшиеся:</a:t>
            </a:r>
          </a:p>
          <a:p>
            <a:pPr eaLnBrk="1" fontAlgn="auto" hangingPunct="1">
              <a:spcAft>
                <a:spcPts val="0"/>
              </a:spcAft>
              <a:buFont typeface="Arial" pitchFamily="34" charset="0"/>
              <a:buChar char="•"/>
              <a:defRPr/>
            </a:pPr>
            <a:r>
              <a:rPr lang="ru-RU" i="1" dirty="0" smtClean="0"/>
              <a:t>А: АВ, АС, А</a:t>
            </a:r>
            <a:r>
              <a:rPr lang="en-US" i="1" dirty="0" smtClean="0"/>
              <a:t>D;</a:t>
            </a:r>
          </a:p>
          <a:p>
            <a:pPr eaLnBrk="1" fontAlgn="auto" hangingPunct="1">
              <a:spcAft>
                <a:spcPts val="0"/>
              </a:spcAft>
              <a:buFont typeface="Arial" pitchFamily="34" charset="0"/>
              <a:buChar char="•"/>
              <a:defRPr/>
            </a:pPr>
            <a:r>
              <a:rPr lang="ru-RU" i="1" dirty="0" smtClean="0"/>
              <a:t>В: ВА, ВС, В</a:t>
            </a:r>
            <a:r>
              <a:rPr lang="en-US" i="1" dirty="0" smtClean="0"/>
              <a:t>D;</a:t>
            </a:r>
          </a:p>
          <a:p>
            <a:pPr eaLnBrk="1" fontAlgn="auto" hangingPunct="1">
              <a:spcAft>
                <a:spcPts val="0"/>
              </a:spcAft>
              <a:buFont typeface="Arial" pitchFamily="34" charset="0"/>
              <a:buChar char="•"/>
              <a:defRPr/>
            </a:pPr>
            <a:r>
              <a:rPr lang="ru-RU" i="1" dirty="0" smtClean="0"/>
              <a:t>С: СА, СВ, С</a:t>
            </a:r>
            <a:r>
              <a:rPr lang="en-US" i="1" dirty="0" smtClean="0"/>
              <a:t>D;</a:t>
            </a:r>
          </a:p>
          <a:p>
            <a:pPr eaLnBrk="1" fontAlgn="auto" hangingPunct="1">
              <a:spcAft>
                <a:spcPts val="0"/>
              </a:spcAft>
              <a:buFont typeface="Arial" pitchFamily="34" charset="0"/>
              <a:buChar char="•"/>
              <a:defRPr/>
            </a:pPr>
            <a:r>
              <a:rPr lang="en-US" i="1" dirty="0" smtClean="0"/>
              <a:t>D: DA, DB, DC.</a:t>
            </a:r>
          </a:p>
          <a:p>
            <a:pPr eaLnBrk="1" fontAlgn="auto" hangingPunct="1">
              <a:spcAft>
                <a:spcPts val="0"/>
              </a:spcAft>
              <a:buFont typeface="Arial" pitchFamily="34" charset="0"/>
              <a:buChar char="•"/>
              <a:defRPr/>
            </a:pPr>
            <a:r>
              <a:rPr lang="ru-RU" dirty="0" smtClean="0"/>
              <a:t>Итого – 12 вариантов.</a:t>
            </a:r>
          </a:p>
        </p:txBody>
      </p:sp>
      <p:sp>
        <p:nvSpPr>
          <p:cNvPr id="4" name="Управляющая кнопка: назад 3">
            <a:hlinkClick r:id="" action="ppaction://hlinkshowjump?jump=lastslideviewed" highlightClick="1"/>
          </p:cNvPr>
          <p:cNvSpPr/>
          <p:nvPr/>
        </p:nvSpPr>
        <p:spPr>
          <a:xfrm>
            <a:off x="7596188" y="5661025"/>
            <a:ext cx="1152525" cy="863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p:txBody>
          <a:bodyPr/>
          <a:lstStyle/>
          <a:p>
            <a:pPr eaLnBrk="1" hangingPunct="1"/>
            <a:r>
              <a:rPr lang="ru-RU" b="1" smtClean="0">
                <a:solidFill>
                  <a:srgbClr val="C00000"/>
                </a:solidFill>
              </a:rPr>
              <a:t>№714</a:t>
            </a:r>
            <a:endParaRPr lang="ru-RU" smtClean="0">
              <a:solidFill>
                <a:srgbClr val="C00000"/>
              </a:solidFill>
            </a:endParaRPr>
          </a:p>
        </p:txBody>
      </p:sp>
      <p:sp>
        <p:nvSpPr>
          <p:cNvPr id="3" name="Содержимое 2"/>
          <p:cNvSpPr>
            <a:spLocks noGrp="1"/>
          </p:cNvSpPr>
          <p:nvPr>
            <p:ph idx="1"/>
          </p:nvPr>
        </p:nvSpPr>
        <p:spPr>
          <a:xfrm>
            <a:off x="457200" y="1268413"/>
            <a:ext cx="8229600" cy="5184775"/>
          </a:xfrm>
        </p:spPr>
        <p:txBody>
          <a:bodyPr rtlCol="0">
            <a:normAutofit fontScale="77500" lnSpcReduction="20000"/>
          </a:bodyPr>
          <a:lstStyle/>
          <a:p>
            <a:pPr eaLnBrk="1" fontAlgn="auto" hangingPunct="1">
              <a:spcAft>
                <a:spcPts val="0"/>
              </a:spcAft>
              <a:buFont typeface="Arial" pitchFamily="34" charset="0"/>
              <a:buNone/>
              <a:defRPr/>
            </a:pPr>
            <a:r>
              <a:rPr lang="en-US" dirty="0" smtClean="0"/>
              <a:t>1</a:t>
            </a:r>
            <a:r>
              <a:rPr lang="ru-RU" dirty="0" smtClean="0"/>
              <a:t> способ:</a:t>
            </a:r>
          </a:p>
          <a:p>
            <a:pPr eaLnBrk="1" fontAlgn="auto" hangingPunct="1">
              <a:spcAft>
                <a:spcPts val="0"/>
              </a:spcAft>
              <a:buFont typeface="Arial" pitchFamily="34" charset="0"/>
              <a:buNone/>
              <a:defRPr/>
            </a:pPr>
            <a:endParaRPr lang="ru-RU" dirty="0" smtClean="0"/>
          </a:p>
          <a:p>
            <a:pPr eaLnBrk="1" fontAlgn="auto" hangingPunct="1">
              <a:spcAft>
                <a:spcPts val="0"/>
              </a:spcAft>
              <a:buFont typeface="Arial" pitchFamily="34" charset="0"/>
              <a:buNone/>
              <a:defRPr/>
            </a:pPr>
            <a:endParaRPr lang="ru-RU" dirty="0" smtClean="0"/>
          </a:p>
          <a:p>
            <a:pPr eaLnBrk="1" fontAlgn="auto" hangingPunct="1">
              <a:spcAft>
                <a:spcPts val="0"/>
              </a:spcAft>
              <a:buFont typeface="Arial" pitchFamily="34" charset="0"/>
              <a:buNone/>
              <a:defRPr/>
            </a:pPr>
            <a:endParaRPr lang="ru-RU" dirty="0" smtClean="0"/>
          </a:p>
          <a:p>
            <a:pPr eaLnBrk="1" fontAlgn="auto" hangingPunct="1">
              <a:spcAft>
                <a:spcPts val="0"/>
              </a:spcAft>
              <a:buFont typeface="Arial" pitchFamily="34" charset="0"/>
              <a:buNone/>
              <a:defRPr/>
            </a:pPr>
            <a:endParaRPr lang="ru-RU" dirty="0" smtClean="0"/>
          </a:p>
          <a:p>
            <a:pPr eaLnBrk="1" fontAlgn="auto" hangingPunct="1">
              <a:spcAft>
                <a:spcPts val="0"/>
              </a:spcAft>
              <a:buFont typeface="Arial" pitchFamily="34" charset="0"/>
              <a:buNone/>
              <a:defRPr/>
            </a:pPr>
            <a:endParaRPr lang="ru-RU" dirty="0" smtClean="0"/>
          </a:p>
          <a:p>
            <a:pPr eaLnBrk="1" fontAlgn="auto" hangingPunct="1">
              <a:spcAft>
                <a:spcPts val="0"/>
              </a:spcAft>
              <a:buFont typeface="Arial" pitchFamily="34" charset="0"/>
              <a:buNone/>
              <a:defRPr/>
            </a:pPr>
            <a:r>
              <a:rPr lang="ru-RU" dirty="0" smtClean="0"/>
              <a:t>2 способ: Решим с помощью комбинаторного правила умножения.</a:t>
            </a:r>
          </a:p>
          <a:p>
            <a:pPr eaLnBrk="1" fontAlgn="auto" hangingPunct="1">
              <a:spcAft>
                <a:spcPts val="0"/>
              </a:spcAft>
              <a:buFont typeface="Arial" pitchFamily="34" charset="0"/>
              <a:buNone/>
              <a:defRPr/>
            </a:pPr>
            <a:r>
              <a:rPr lang="ru-RU" dirty="0" smtClean="0"/>
              <a:t>Первое  блюдо  можно выбрать двумя способами. Для каждого первого блюда можно подобрать второе четырьмя способами. Эти выборы независимы  друг  от  друга,  так  как  каждый  осуществляется  из  своего множества вариантов. Значит, общее число вариантов обеда равно произведению 2 · 4, то есть 8.</a:t>
            </a:r>
          </a:p>
        </p:txBody>
      </p:sp>
      <p:pic>
        <p:nvPicPr>
          <p:cNvPr id="10244" name="Picture 2"/>
          <p:cNvPicPr>
            <a:picLocks noChangeAspect="1" noChangeArrowheads="1"/>
          </p:cNvPicPr>
          <p:nvPr/>
        </p:nvPicPr>
        <p:blipFill>
          <a:blip r:embed="rId2" cstate="print">
            <a:duotone>
              <a:prstClr val="black"/>
              <a:srgbClr val="9DE3E7">
                <a:tint val="45000"/>
                <a:satMod val="400000"/>
              </a:srgbClr>
            </a:duotone>
          </a:blip>
          <a:srcRect/>
          <a:stretch>
            <a:fillRect/>
          </a:stretch>
        </p:blipFill>
        <p:spPr bwMode="auto">
          <a:xfrm>
            <a:off x="2411413" y="1268413"/>
            <a:ext cx="6048375" cy="2016125"/>
          </a:xfrm>
          <a:prstGeom prst="rect">
            <a:avLst/>
          </a:prstGeom>
          <a:gradFill>
            <a:gsLst>
              <a:gs pos="0">
                <a:schemeClr val="accent1">
                  <a:lumMod val="40000"/>
                  <a:lumOff val="60000"/>
                </a:schemeClr>
              </a:gs>
              <a:gs pos="0">
                <a:schemeClr val="accent1">
                  <a:lumMod val="40000"/>
                  <a:lumOff val="60000"/>
                </a:schemeClr>
              </a:gs>
              <a:gs pos="7001">
                <a:srgbClr val="E6E6E6"/>
              </a:gs>
              <a:gs pos="32001">
                <a:srgbClr val="7D8496"/>
              </a:gs>
              <a:gs pos="47000">
                <a:srgbClr val="E6E6E6"/>
              </a:gs>
              <a:gs pos="85001">
                <a:srgbClr val="7D8496"/>
              </a:gs>
              <a:gs pos="100000">
                <a:srgbClr val="E6E6E6"/>
              </a:gs>
            </a:gsLst>
            <a:lin ang="5400000" scaled="0"/>
          </a:gradFill>
          <a:ln w="9525">
            <a:noFill/>
            <a:miter lim="800000"/>
            <a:headEnd/>
            <a:tailEnd/>
          </a:ln>
        </p:spPr>
      </p:pic>
      <p:sp>
        <p:nvSpPr>
          <p:cNvPr id="5" name="Управляющая кнопка: назад 4">
            <a:hlinkClick r:id="" action="ppaction://hlinkshowjump?jump=lastslideviewed" highlightClick="1"/>
          </p:cNvPr>
          <p:cNvSpPr/>
          <p:nvPr/>
        </p:nvSpPr>
        <p:spPr>
          <a:xfrm>
            <a:off x="7667625" y="5876925"/>
            <a:ext cx="1081088" cy="792163"/>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p:txBody>
          <a:bodyPr/>
          <a:lstStyle/>
          <a:p>
            <a:pPr eaLnBrk="1" hangingPunct="1"/>
            <a:r>
              <a:rPr lang="ru-RU" b="1" smtClean="0">
                <a:solidFill>
                  <a:srgbClr val="C00000"/>
                </a:solidFill>
              </a:rPr>
              <a:t>№ 728</a:t>
            </a:r>
            <a:endParaRPr lang="ru-RU" smtClean="0">
              <a:solidFill>
                <a:srgbClr val="C00000"/>
              </a:solidFill>
            </a:endParaRPr>
          </a:p>
        </p:txBody>
      </p:sp>
      <p:sp>
        <p:nvSpPr>
          <p:cNvPr id="16387" name="Содержимое 2"/>
          <p:cNvSpPr>
            <a:spLocks noGrp="1"/>
          </p:cNvSpPr>
          <p:nvPr>
            <p:ph idx="1"/>
          </p:nvPr>
        </p:nvSpPr>
        <p:spPr/>
        <p:txBody>
          <a:bodyPr/>
          <a:lstStyle/>
          <a:p>
            <a:pPr eaLnBrk="1" hangingPunct="1"/>
            <a:r>
              <a:rPr lang="ru-RU" smtClean="0"/>
              <a:t>В задаче 4 последовательных выбора, каждый из своего множества вариантов. Общее количество различных карнавальных костюмов равно:</a:t>
            </a:r>
          </a:p>
          <a:p>
            <a:pPr eaLnBrk="1" hangingPunct="1"/>
            <a:r>
              <a:rPr lang="ru-RU" smtClean="0"/>
              <a:t>5 · 6 · 3 · 2 = 180.</a:t>
            </a:r>
          </a:p>
          <a:p>
            <a:pPr eaLnBrk="1" hangingPunct="1"/>
            <a:r>
              <a:rPr lang="ru-RU" smtClean="0"/>
              <a:t>О т в е т: 180 различных костюмов.</a:t>
            </a:r>
          </a:p>
        </p:txBody>
      </p:sp>
      <p:sp>
        <p:nvSpPr>
          <p:cNvPr id="4" name="Управляющая кнопка: назад 3">
            <a:hlinkClick r:id="" action="ppaction://hlinkshowjump?jump=lastslideviewed" highlightClick="1"/>
          </p:cNvPr>
          <p:cNvSpPr/>
          <p:nvPr/>
        </p:nvSpPr>
        <p:spPr>
          <a:xfrm>
            <a:off x="7380288" y="5732463"/>
            <a:ext cx="1152525" cy="865187"/>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2"/>
          <p:cNvPicPr>
            <a:picLocks noChangeAspect="1" noChangeArrowheads="1"/>
          </p:cNvPicPr>
          <p:nvPr/>
        </p:nvPicPr>
        <p:blipFill>
          <a:blip r:embed="rId2" cstate="print">
            <a:duotone>
              <a:prstClr val="black"/>
              <a:schemeClr val="accent5">
                <a:tint val="45000"/>
                <a:satMod val="400000"/>
              </a:schemeClr>
            </a:duotone>
          </a:blip>
          <a:srcRect/>
          <a:stretch>
            <a:fillRect/>
          </a:stretch>
        </p:blipFill>
        <p:spPr bwMode="auto">
          <a:xfrm>
            <a:off x="1476375" y="1844675"/>
            <a:ext cx="3816350" cy="3097213"/>
          </a:xfrm>
          <a:prstGeom prst="rect">
            <a:avLst/>
          </a:prstGeom>
          <a:solidFill>
            <a:schemeClr val="accent1">
              <a:lumMod val="40000"/>
              <a:lumOff val="60000"/>
            </a:schemeClr>
          </a:solidFill>
          <a:ln w="9525">
            <a:noFill/>
            <a:miter lim="800000"/>
            <a:headEnd/>
            <a:tailEnd/>
          </a:ln>
        </p:spPr>
      </p:pic>
      <p:sp>
        <p:nvSpPr>
          <p:cNvPr id="2" name="Заголовок 1"/>
          <p:cNvSpPr>
            <a:spLocks noGrp="1"/>
          </p:cNvSpPr>
          <p:nvPr>
            <p:ph type="title"/>
          </p:nvPr>
        </p:nvSpPr>
        <p:spPr>
          <a:xfrm>
            <a:off x="457200" y="274638"/>
            <a:ext cx="8229600" cy="561975"/>
          </a:xfrm>
        </p:spPr>
        <p:txBody>
          <a:bodyPr rtlCol="0">
            <a:normAutofit fontScale="90000"/>
          </a:bodyPr>
          <a:lstStyle/>
          <a:p>
            <a:pPr eaLnBrk="1" fontAlgn="auto" hangingPunct="1">
              <a:spcAft>
                <a:spcPts val="0"/>
              </a:spcAft>
              <a:defRPr/>
            </a:pPr>
            <a:r>
              <a:rPr lang="ru-RU" b="1" dirty="0" smtClean="0">
                <a:solidFill>
                  <a:srgbClr val="C00000"/>
                </a:solidFill>
              </a:rPr>
              <a:t>№ 722</a:t>
            </a:r>
            <a:endParaRPr lang="ru-RU" dirty="0" smtClean="0">
              <a:solidFill>
                <a:srgbClr val="C00000"/>
              </a:solidFill>
            </a:endParaRPr>
          </a:p>
        </p:txBody>
      </p:sp>
      <p:sp>
        <p:nvSpPr>
          <p:cNvPr id="17412" name="Содержимое 2"/>
          <p:cNvSpPr>
            <a:spLocks noGrp="1"/>
          </p:cNvSpPr>
          <p:nvPr>
            <p:ph idx="1"/>
          </p:nvPr>
        </p:nvSpPr>
        <p:spPr>
          <a:xfrm>
            <a:off x="358775" y="908050"/>
            <a:ext cx="8785225" cy="5688013"/>
          </a:xfrm>
        </p:spPr>
        <p:txBody>
          <a:bodyPr/>
          <a:lstStyle/>
          <a:p>
            <a:pPr eaLnBrk="1" hangingPunct="1"/>
            <a:r>
              <a:rPr lang="ru-RU" sz="1400" b="1" smtClean="0"/>
              <a:t>Выбирая команды для игры, мы не учитываем порядок в паре, так как если первая команда играла со второй, то это одновременно означает, что вторая команда играла с первой.</a:t>
            </a:r>
          </a:p>
          <a:p>
            <a:pPr eaLnBrk="1" hangingPunct="1"/>
            <a:r>
              <a:rPr lang="ru-RU" sz="1400" b="1" smtClean="0"/>
              <a:t>Составим таблицу возможных вариантов, отмечая крестиком игру между командами.</a:t>
            </a:r>
          </a:p>
          <a:p>
            <a:pPr eaLnBrk="1" hangingPunct="1">
              <a:buFont typeface="Arial" charset="0"/>
              <a:buNone/>
            </a:pPr>
            <a:r>
              <a:rPr lang="ru-RU" sz="1400" b="1" smtClean="0"/>
              <a:t>        Команда 1       2      3    4      5      6       7     8       9    10     11    12	</a:t>
            </a:r>
          </a:p>
          <a:p>
            <a:pPr eaLnBrk="1" hangingPunct="1"/>
            <a:r>
              <a:rPr lang="ru-RU" sz="1400" b="1" smtClean="0"/>
              <a:t>              1</a:t>
            </a:r>
          </a:p>
          <a:p>
            <a:pPr eaLnBrk="1" hangingPunct="1"/>
            <a:r>
              <a:rPr lang="ru-RU" sz="1400" b="1" smtClean="0"/>
              <a:t>              2</a:t>
            </a:r>
          </a:p>
          <a:p>
            <a:pPr eaLnBrk="1" hangingPunct="1"/>
            <a:r>
              <a:rPr lang="ru-RU" sz="1400" b="1" smtClean="0"/>
              <a:t>              3</a:t>
            </a:r>
          </a:p>
          <a:p>
            <a:pPr eaLnBrk="1" hangingPunct="1"/>
            <a:r>
              <a:rPr lang="ru-RU" sz="1400" b="1" smtClean="0"/>
              <a:t>              4</a:t>
            </a:r>
          </a:p>
          <a:p>
            <a:pPr eaLnBrk="1" hangingPunct="1"/>
            <a:r>
              <a:rPr lang="ru-RU" sz="1400" b="1" smtClean="0"/>
              <a:t>              5</a:t>
            </a:r>
          </a:p>
          <a:p>
            <a:pPr eaLnBrk="1" hangingPunct="1"/>
            <a:r>
              <a:rPr lang="ru-RU" sz="1400" b="1" smtClean="0"/>
              <a:t>              6</a:t>
            </a:r>
          </a:p>
          <a:p>
            <a:pPr eaLnBrk="1" hangingPunct="1"/>
            <a:r>
              <a:rPr lang="ru-RU" sz="1400" b="1" smtClean="0"/>
              <a:t>              7</a:t>
            </a:r>
          </a:p>
          <a:p>
            <a:pPr eaLnBrk="1" hangingPunct="1"/>
            <a:r>
              <a:rPr lang="ru-RU" sz="1400" b="1" smtClean="0"/>
              <a:t>              8</a:t>
            </a:r>
          </a:p>
          <a:p>
            <a:pPr eaLnBrk="1" hangingPunct="1"/>
            <a:r>
              <a:rPr lang="ru-RU" sz="1400" b="1" smtClean="0"/>
              <a:t>              9</a:t>
            </a:r>
          </a:p>
          <a:p>
            <a:pPr eaLnBrk="1" hangingPunct="1"/>
            <a:r>
              <a:rPr lang="ru-RU" sz="1400" b="1" smtClean="0"/>
              <a:t>            10</a:t>
            </a:r>
          </a:p>
          <a:p>
            <a:pPr eaLnBrk="1" hangingPunct="1"/>
            <a:r>
              <a:rPr lang="ru-RU" sz="1400" b="1" smtClean="0"/>
              <a:t>            11</a:t>
            </a:r>
          </a:p>
          <a:p>
            <a:pPr eaLnBrk="1" hangingPunct="1"/>
            <a:r>
              <a:rPr lang="ru-RU" sz="1400" b="1" smtClean="0"/>
              <a:t>            12		</a:t>
            </a:r>
          </a:p>
          <a:p>
            <a:pPr eaLnBrk="1" hangingPunct="1"/>
            <a:r>
              <a:rPr lang="ru-RU" sz="1400" b="1" smtClean="0"/>
              <a:t>Можно просто посчитать количество крестиков, но это не рационально. Заметим, что количество игр представляет собой арифметическую прогрессию (</a:t>
            </a:r>
            <a:r>
              <a:rPr lang="ru-RU" sz="1400" b="1" i="1" smtClean="0"/>
              <a:t>а</a:t>
            </a:r>
            <a:r>
              <a:rPr lang="ru-RU" sz="1400" b="1" i="1" baseline="-25000" smtClean="0"/>
              <a:t>п</a:t>
            </a:r>
            <a:r>
              <a:rPr lang="ru-RU" sz="1400" b="1" i="1" smtClean="0"/>
              <a:t>), где а</a:t>
            </a:r>
            <a:r>
              <a:rPr lang="ru-RU" sz="1400" b="1" i="1" baseline="-25000" smtClean="0"/>
              <a:t>1</a:t>
            </a:r>
            <a:r>
              <a:rPr lang="ru-RU" sz="1400" b="1" i="1" smtClean="0"/>
              <a:t> = 1, d = 1, п = 11. Значит, нам надо найти S</a:t>
            </a:r>
            <a:r>
              <a:rPr lang="ru-RU" sz="1400" b="1" i="1" baseline="-25000" smtClean="0"/>
              <a:t>11</a:t>
            </a:r>
            <a:r>
              <a:rPr lang="ru-RU" sz="1400" b="1" i="1" smtClean="0"/>
              <a:t>.</a:t>
            </a:r>
          </a:p>
          <a:p>
            <a:pPr eaLnBrk="1" hangingPunct="1"/>
            <a:r>
              <a:rPr lang="ru-RU" sz="1400" b="1" smtClean="0"/>
              <a:t>.</a:t>
            </a:r>
          </a:p>
          <a:p>
            <a:pPr eaLnBrk="1" hangingPunct="1"/>
            <a:endParaRPr lang="ru-RU" sz="1400" b="1" smtClean="0"/>
          </a:p>
          <a:p>
            <a:pPr eaLnBrk="1" hangingPunct="1"/>
            <a:r>
              <a:rPr lang="ru-RU" sz="1400" b="1" smtClean="0"/>
              <a:t>Это мы посчитали количество игр, проведенных командами на своем поле. Значит, столько же игр сыграно на поле противника. Итого – 132 игры.</a:t>
            </a:r>
          </a:p>
        </p:txBody>
      </p:sp>
      <p:pic>
        <p:nvPicPr>
          <p:cNvPr id="17413" name="Picture 4"/>
          <p:cNvPicPr>
            <a:picLocks noChangeAspect="1" noChangeArrowheads="1"/>
          </p:cNvPicPr>
          <p:nvPr/>
        </p:nvPicPr>
        <p:blipFill>
          <a:blip r:embed="rId3" cstate="print"/>
          <a:srcRect/>
          <a:stretch>
            <a:fillRect/>
          </a:stretch>
        </p:blipFill>
        <p:spPr bwMode="auto">
          <a:xfrm>
            <a:off x="1258888" y="5373688"/>
            <a:ext cx="4779962" cy="612775"/>
          </a:xfrm>
          <a:prstGeom prst="rect">
            <a:avLst/>
          </a:prstGeom>
          <a:noFill/>
          <a:ln w="9525">
            <a:noFill/>
            <a:miter lim="800000"/>
            <a:headEnd/>
            <a:tailEnd/>
          </a:ln>
        </p:spPr>
      </p:pic>
      <p:sp>
        <p:nvSpPr>
          <p:cNvPr id="7" name="Управляющая кнопка: назад 6">
            <a:hlinkClick r:id="" action="ppaction://hlinkshowjump?jump=lastslideviewed" highlightClick="1"/>
          </p:cNvPr>
          <p:cNvSpPr/>
          <p:nvPr/>
        </p:nvSpPr>
        <p:spPr>
          <a:xfrm>
            <a:off x="7740650" y="5815013"/>
            <a:ext cx="1152525" cy="85407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p:txBody>
          <a:bodyPr/>
          <a:lstStyle/>
          <a:p>
            <a:pPr eaLnBrk="1" hangingPunct="1"/>
            <a:r>
              <a:rPr lang="ru-RU" b="1" smtClean="0">
                <a:solidFill>
                  <a:srgbClr val="C00000"/>
                </a:solidFill>
              </a:rPr>
              <a:t>№ 723</a:t>
            </a:r>
            <a:endParaRPr lang="ru-RU" smtClean="0">
              <a:solidFill>
                <a:srgbClr val="C00000"/>
              </a:solidFill>
            </a:endParaRPr>
          </a:p>
        </p:txBody>
      </p:sp>
      <p:sp>
        <p:nvSpPr>
          <p:cNvPr id="3" name="Содержимое 2"/>
          <p:cNvSpPr>
            <a:spLocks noGrp="1"/>
          </p:cNvSpPr>
          <p:nvPr>
            <p:ph idx="1"/>
          </p:nvPr>
        </p:nvSpPr>
        <p:spPr>
          <a:xfrm>
            <a:off x="457200" y="1600200"/>
            <a:ext cx="8229600" cy="4997450"/>
          </a:xfrm>
        </p:spPr>
        <p:txBody>
          <a:bodyPr rtlCol="0">
            <a:normAutofit fontScale="47500" lnSpcReduction="20000"/>
          </a:bodyPr>
          <a:lstStyle/>
          <a:p>
            <a:pPr eaLnBrk="1" fontAlgn="auto" hangingPunct="1">
              <a:spcAft>
                <a:spcPts val="0"/>
              </a:spcAft>
              <a:buFont typeface="Arial" pitchFamily="34" charset="0"/>
              <a:buChar char="•"/>
              <a:defRPr/>
            </a:pPr>
            <a:r>
              <a:rPr lang="ru-RU" b="1" dirty="0" smtClean="0"/>
              <a:t>I  с </a:t>
            </a:r>
            <a:r>
              <a:rPr lang="ru-RU" b="1" dirty="0" err="1" smtClean="0"/>
              <a:t>п</a:t>
            </a:r>
            <a:r>
              <a:rPr lang="ru-RU" b="1" dirty="0" smtClean="0"/>
              <a:t> о с о б. Составление таблицы возможных вариантов.</a:t>
            </a:r>
          </a:p>
          <a:p>
            <a:pPr eaLnBrk="1" fontAlgn="auto" hangingPunct="1">
              <a:spcAft>
                <a:spcPts val="0"/>
              </a:spcAft>
              <a:buFont typeface="Arial" pitchFamily="34" charset="0"/>
              <a:buChar char="•"/>
              <a:defRPr/>
            </a:pPr>
            <a:r>
              <a:rPr lang="ru-RU" b="1" dirty="0" smtClean="0"/>
              <a:t>	1         2	3        4	5         6	7         8	</a:t>
            </a:r>
          </a:p>
          <a:p>
            <a:pPr eaLnBrk="1" fontAlgn="auto" hangingPunct="1">
              <a:spcAft>
                <a:spcPts val="0"/>
              </a:spcAft>
              <a:buFont typeface="Arial" pitchFamily="34" charset="0"/>
              <a:buChar char="•"/>
              <a:defRPr/>
            </a:pPr>
            <a:r>
              <a:rPr lang="ru-RU" b="1" dirty="0" smtClean="0"/>
              <a:t>1		</a:t>
            </a:r>
          </a:p>
          <a:p>
            <a:pPr eaLnBrk="1" fontAlgn="auto" hangingPunct="1">
              <a:spcAft>
                <a:spcPts val="0"/>
              </a:spcAft>
              <a:buFont typeface="Arial" pitchFamily="34" charset="0"/>
              <a:buChar char="•"/>
              <a:defRPr/>
            </a:pPr>
            <a:r>
              <a:rPr lang="ru-RU" b="1" dirty="0" smtClean="0"/>
              <a:t>2		</a:t>
            </a:r>
          </a:p>
          <a:p>
            <a:pPr eaLnBrk="1" fontAlgn="auto" hangingPunct="1">
              <a:spcAft>
                <a:spcPts val="0"/>
              </a:spcAft>
              <a:buFont typeface="Arial" pitchFamily="34" charset="0"/>
              <a:buChar char="•"/>
              <a:defRPr/>
            </a:pPr>
            <a:r>
              <a:rPr lang="ru-RU" b="1" dirty="0" smtClean="0"/>
              <a:t>3		</a:t>
            </a:r>
          </a:p>
          <a:p>
            <a:pPr eaLnBrk="1" fontAlgn="auto" hangingPunct="1">
              <a:spcAft>
                <a:spcPts val="0"/>
              </a:spcAft>
              <a:buFont typeface="Arial" pitchFamily="34" charset="0"/>
              <a:buChar char="•"/>
              <a:defRPr/>
            </a:pPr>
            <a:r>
              <a:rPr lang="ru-RU" b="1" dirty="0" smtClean="0"/>
              <a:t>4		</a:t>
            </a:r>
          </a:p>
          <a:p>
            <a:pPr eaLnBrk="1" fontAlgn="auto" hangingPunct="1">
              <a:spcAft>
                <a:spcPts val="0"/>
              </a:spcAft>
              <a:buFont typeface="Arial" pitchFamily="34" charset="0"/>
              <a:buChar char="•"/>
              <a:defRPr/>
            </a:pPr>
            <a:r>
              <a:rPr lang="ru-RU" b="1" dirty="0" smtClean="0"/>
              <a:t>5		</a:t>
            </a:r>
          </a:p>
          <a:p>
            <a:pPr eaLnBrk="1" fontAlgn="auto" hangingPunct="1">
              <a:spcAft>
                <a:spcPts val="0"/>
              </a:spcAft>
              <a:buFont typeface="Arial" pitchFamily="34" charset="0"/>
              <a:buChar char="•"/>
              <a:defRPr/>
            </a:pPr>
            <a:r>
              <a:rPr lang="ru-RU" b="1" dirty="0" smtClean="0"/>
              <a:t>6		</a:t>
            </a:r>
          </a:p>
          <a:p>
            <a:pPr eaLnBrk="1" fontAlgn="auto" hangingPunct="1">
              <a:spcAft>
                <a:spcPts val="0"/>
              </a:spcAft>
              <a:buFont typeface="Arial" pitchFamily="34" charset="0"/>
              <a:buChar char="•"/>
              <a:defRPr/>
            </a:pPr>
            <a:r>
              <a:rPr lang="ru-RU" b="1" dirty="0" smtClean="0"/>
              <a:t>7		</a:t>
            </a:r>
          </a:p>
          <a:p>
            <a:pPr eaLnBrk="1" fontAlgn="auto" hangingPunct="1">
              <a:spcAft>
                <a:spcPts val="0"/>
              </a:spcAft>
              <a:buFont typeface="Arial" pitchFamily="34" charset="0"/>
              <a:buChar char="•"/>
              <a:defRPr/>
            </a:pPr>
            <a:r>
              <a:rPr lang="ru-RU" b="1" dirty="0" smtClean="0"/>
              <a:t>8		</a:t>
            </a:r>
          </a:p>
          <a:p>
            <a:pPr eaLnBrk="1" fontAlgn="auto" hangingPunct="1">
              <a:spcAft>
                <a:spcPts val="0"/>
              </a:spcAft>
              <a:buFont typeface="Arial" pitchFamily="34" charset="0"/>
              <a:buChar char="•"/>
              <a:defRPr/>
            </a:pPr>
            <a:r>
              <a:rPr lang="ru-RU" b="1" dirty="0" smtClean="0"/>
              <a:t>(</a:t>
            </a:r>
            <a:r>
              <a:rPr lang="ru-RU" b="1" i="1" dirty="0" err="1" smtClean="0"/>
              <a:t>а</a:t>
            </a:r>
            <a:r>
              <a:rPr lang="ru-RU" b="1" i="1" baseline="-25000" dirty="0" err="1" smtClean="0"/>
              <a:t>п</a:t>
            </a:r>
            <a:r>
              <a:rPr lang="ru-RU" b="1" i="1" dirty="0" smtClean="0"/>
              <a:t>) – арифметическая прогрессия.</a:t>
            </a:r>
          </a:p>
          <a:p>
            <a:pPr eaLnBrk="1" fontAlgn="auto" hangingPunct="1">
              <a:spcAft>
                <a:spcPts val="0"/>
              </a:spcAft>
              <a:buFont typeface="Arial" pitchFamily="34" charset="0"/>
              <a:buChar char="•"/>
              <a:defRPr/>
            </a:pPr>
            <a:r>
              <a:rPr lang="ru-RU" b="1" i="1" dirty="0" smtClean="0"/>
              <a:t>а</a:t>
            </a:r>
            <a:r>
              <a:rPr lang="ru-RU" b="1" i="1" baseline="-25000" dirty="0" smtClean="0"/>
              <a:t>1</a:t>
            </a:r>
            <a:r>
              <a:rPr lang="ru-RU" b="1" i="1" dirty="0" smtClean="0"/>
              <a:t> = 1, </a:t>
            </a:r>
            <a:r>
              <a:rPr lang="ru-RU" b="1" i="1" dirty="0" err="1" smtClean="0"/>
              <a:t>d</a:t>
            </a:r>
            <a:r>
              <a:rPr lang="ru-RU" b="1" i="1" dirty="0" smtClean="0"/>
              <a:t> = 1, </a:t>
            </a:r>
            <a:r>
              <a:rPr lang="ru-RU" b="1" i="1" dirty="0" err="1" smtClean="0"/>
              <a:t>п</a:t>
            </a:r>
            <a:r>
              <a:rPr lang="ru-RU" b="1" i="1" dirty="0" smtClean="0"/>
              <a:t> = 7;</a:t>
            </a:r>
          </a:p>
          <a:p>
            <a:pPr eaLnBrk="1" fontAlgn="auto" hangingPunct="1">
              <a:spcAft>
                <a:spcPts val="0"/>
              </a:spcAft>
              <a:buFont typeface="Arial" pitchFamily="34" charset="0"/>
              <a:buChar char="•"/>
              <a:defRPr/>
            </a:pPr>
            <a:endParaRPr lang="ru-RU" b="1" dirty="0" smtClean="0"/>
          </a:p>
          <a:p>
            <a:pPr eaLnBrk="1" fontAlgn="auto" hangingPunct="1">
              <a:spcAft>
                <a:spcPts val="0"/>
              </a:spcAft>
              <a:buFont typeface="Arial" pitchFamily="34" charset="0"/>
              <a:buChar char="•"/>
              <a:defRPr/>
            </a:pPr>
            <a:r>
              <a:rPr lang="ru-RU" b="1" dirty="0" smtClean="0"/>
              <a:t>О т в е т: 28 рукопожатий.</a:t>
            </a:r>
          </a:p>
          <a:p>
            <a:pPr eaLnBrk="1" fontAlgn="auto" hangingPunct="1">
              <a:spcAft>
                <a:spcPts val="0"/>
              </a:spcAft>
              <a:buFont typeface="Arial" pitchFamily="34" charset="0"/>
              <a:buChar char="•"/>
              <a:defRPr/>
            </a:pPr>
            <a:r>
              <a:rPr lang="ru-RU" b="1" dirty="0" smtClean="0"/>
              <a:t>II  с </a:t>
            </a:r>
            <a:r>
              <a:rPr lang="ru-RU" b="1" dirty="0" err="1" smtClean="0"/>
              <a:t>п</a:t>
            </a:r>
            <a:r>
              <a:rPr lang="ru-RU" b="1" dirty="0" smtClean="0"/>
              <a:t> о с о б. Применение комбинаторного правила умножения.</a:t>
            </a:r>
          </a:p>
          <a:p>
            <a:pPr eaLnBrk="1" fontAlgn="auto" hangingPunct="1">
              <a:spcAft>
                <a:spcPts val="0"/>
              </a:spcAft>
              <a:buFont typeface="Arial" pitchFamily="34" charset="0"/>
              <a:buChar char="•"/>
              <a:defRPr/>
            </a:pPr>
            <a:r>
              <a:rPr lang="ru-RU" b="1" dirty="0" smtClean="0"/>
              <a:t>Каждый человек пожимает руку семи оставшимся. Но так как порядок выбора не имеет значения (если Иванов пожимает руку Петрову, то одновременно и Петров пожимает руку Иванову), то общее число рукопожатий равно                  = 28.</a:t>
            </a:r>
          </a:p>
          <a:p>
            <a:pPr eaLnBrk="1" fontAlgn="auto" hangingPunct="1">
              <a:spcAft>
                <a:spcPts val="0"/>
              </a:spcAft>
              <a:buFont typeface="Arial" pitchFamily="34" charset="0"/>
              <a:buChar char="•"/>
              <a:defRPr/>
            </a:pPr>
            <a:endParaRPr lang="ru-RU" b="1" dirty="0" smtClean="0"/>
          </a:p>
          <a:p>
            <a:pPr eaLnBrk="1" fontAlgn="auto" hangingPunct="1">
              <a:spcAft>
                <a:spcPts val="0"/>
              </a:spcAft>
              <a:buFont typeface="Arial" pitchFamily="34" charset="0"/>
              <a:buChar char="•"/>
              <a:defRPr/>
            </a:pPr>
            <a:r>
              <a:rPr lang="ru-RU" b="1" dirty="0" smtClean="0"/>
              <a:t>О т в е т: 28 рукопожатий.</a:t>
            </a:r>
          </a:p>
          <a:p>
            <a:pPr eaLnBrk="1" fontAlgn="auto" hangingPunct="1">
              <a:spcAft>
                <a:spcPts val="0"/>
              </a:spcAft>
              <a:buFont typeface="Arial" pitchFamily="34" charset="0"/>
              <a:buChar char="•"/>
              <a:defRPr/>
            </a:pPr>
            <a:endParaRPr lang="ru-RU" dirty="0" smtClean="0"/>
          </a:p>
        </p:txBody>
      </p:sp>
      <p:pic>
        <p:nvPicPr>
          <p:cNvPr id="13316" name="Picture 2"/>
          <p:cNvPicPr>
            <a:picLocks noChangeAspect="1" noChangeArrowheads="1"/>
          </p:cNvPicPr>
          <p:nvPr/>
        </p:nvPicPr>
        <p:blipFill>
          <a:blip r:embed="rId2" cstate="print">
            <a:duotone>
              <a:prstClr val="black"/>
              <a:schemeClr val="accent5">
                <a:tint val="45000"/>
                <a:satMod val="400000"/>
              </a:schemeClr>
            </a:duotone>
          </a:blip>
          <a:srcRect/>
          <a:stretch>
            <a:fillRect/>
          </a:stretch>
        </p:blipFill>
        <p:spPr bwMode="auto">
          <a:xfrm>
            <a:off x="1475656" y="2060848"/>
            <a:ext cx="3240087" cy="1728788"/>
          </a:xfrm>
          <a:prstGeom prst="rect">
            <a:avLst/>
          </a:prstGeom>
          <a:noFill/>
          <a:ln w="9525">
            <a:noFill/>
            <a:miter lim="800000"/>
            <a:headEnd/>
            <a:tailEnd/>
          </a:ln>
        </p:spPr>
      </p:pic>
      <p:pic>
        <p:nvPicPr>
          <p:cNvPr id="18437" name="Picture 3"/>
          <p:cNvPicPr>
            <a:picLocks noChangeAspect="1" noChangeArrowheads="1"/>
          </p:cNvPicPr>
          <p:nvPr/>
        </p:nvPicPr>
        <p:blipFill>
          <a:blip r:embed="rId3" cstate="print"/>
          <a:srcRect/>
          <a:stretch>
            <a:fillRect/>
          </a:stretch>
        </p:blipFill>
        <p:spPr bwMode="auto">
          <a:xfrm>
            <a:off x="2484438" y="4149725"/>
            <a:ext cx="1447800" cy="469900"/>
          </a:xfrm>
          <a:prstGeom prst="rect">
            <a:avLst/>
          </a:prstGeom>
          <a:noFill/>
          <a:ln w="9525">
            <a:noFill/>
            <a:miter lim="800000"/>
            <a:headEnd/>
            <a:tailEnd/>
          </a:ln>
        </p:spPr>
      </p:pic>
      <p:pic>
        <p:nvPicPr>
          <p:cNvPr id="18438" name="Picture 4"/>
          <p:cNvPicPr>
            <a:picLocks noChangeAspect="1" noChangeArrowheads="1"/>
          </p:cNvPicPr>
          <p:nvPr/>
        </p:nvPicPr>
        <p:blipFill>
          <a:blip r:embed="rId4" cstate="print"/>
          <a:srcRect/>
          <a:stretch>
            <a:fillRect/>
          </a:stretch>
        </p:blipFill>
        <p:spPr bwMode="auto">
          <a:xfrm>
            <a:off x="4859338" y="5373688"/>
            <a:ext cx="419100" cy="469900"/>
          </a:xfrm>
          <a:prstGeom prst="rect">
            <a:avLst/>
          </a:prstGeom>
          <a:noFill/>
          <a:ln w="9525">
            <a:noFill/>
            <a:miter lim="800000"/>
            <a:headEnd/>
            <a:tailEnd/>
          </a:ln>
        </p:spPr>
      </p:pic>
      <p:sp>
        <p:nvSpPr>
          <p:cNvPr id="7" name="Управляющая кнопка: назад 6">
            <a:hlinkClick r:id="" action="ppaction://hlinkshowjump?jump=lastslideviewed" highlightClick="1"/>
          </p:cNvPr>
          <p:cNvSpPr/>
          <p:nvPr/>
        </p:nvSpPr>
        <p:spPr>
          <a:xfrm>
            <a:off x="7524750" y="5589588"/>
            <a:ext cx="1041400" cy="10414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755576" y="1196752"/>
            <a:ext cx="7772400" cy="1470025"/>
          </a:xfrm>
        </p:spPr>
        <p:txBody>
          <a:bodyPr/>
          <a:lstStyle/>
          <a:p>
            <a:pPr eaLnBrk="1" hangingPunct="1"/>
            <a:r>
              <a:rPr lang="ru-RU" sz="4800" b="1" dirty="0" smtClean="0">
                <a:solidFill>
                  <a:srgbClr val="C00000"/>
                </a:solidFill>
                <a:latin typeface="Monotype Corsiva" pitchFamily="66" charset="0"/>
              </a:rPr>
              <a:t>Элементы комбинаторики.</a:t>
            </a:r>
            <a:br>
              <a:rPr lang="ru-RU" sz="4800" b="1" dirty="0" smtClean="0">
                <a:solidFill>
                  <a:srgbClr val="C00000"/>
                </a:solidFill>
                <a:latin typeface="Monotype Corsiva" pitchFamily="66" charset="0"/>
              </a:rPr>
            </a:br>
            <a:r>
              <a:rPr lang="ru-RU" sz="4800" b="1" dirty="0" smtClean="0">
                <a:solidFill>
                  <a:srgbClr val="C00000"/>
                </a:solidFill>
                <a:latin typeface="Monotype Corsiva" pitchFamily="66" charset="0"/>
              </a:rPr>
              <a:t>Способы решения </a:t>
            </a:r>
            <a:r>
              <a:rPr lang="ru-RU" sz="4800" b="1" dirty="0" smtClean="0">
                <a:solidFill>
                  <a:srgbClr val="C00000"/>
                </a:solidFill>
                <a:latin typeface="Monotype Corsiva" pitchFamily="66" charset="0"/>
              </a:rPr>
              <a:t>комбинаторных задач.</a:t>
            </a:r>
          </a:p>
        </p:txBody>
      </p:sp>
      <p:sp>
        <p:nvSpPr>
          <p:cNvPr id="3" name="Подзаголовок 2"/>
          <p:cNvSpPr>
            <a:spLocks noGrp="1"/>
          </p:cNvSpPr>
          <p:nvPr>
            <p:ph type="subTitle" idx="1"/>
          </p:nvPr>
        </p:nvSpPr>
        <p:spPr>
          <a:xfrm>
            <a:off x="1259632" y="3356992"/>
            <a:ext cx="6840760" cy="2592288"/>
          </a:xfrm>
        </p:spPr>
        <p:txBody>
          <a:bodyPr rtlCol="0">
            <a:normAutofit fontScale="92500" lnSpcReduction="10000"/>
          </a:bodyPr>
          <a:lstStyle/>
          <a:p>
            <a:pPr eaLnBrk="1" fontAlgn="auto" hangingPunct="1">
              <a:spcAft>
                <a:spcPts val="0"/>
              </a:spcAft>
              <a:defRPr/>
            </a:pPr>
            <a:r>
              <a:rPr lang="ru-RU" dirty="0" smtClean="0">
                <a:solidFill>
                  <a:schemeClr val="tx2">
                    <a:lumMod val="75000"/>
                  </a:schemeClr>
                </a:solidFill>
                <a:latin typeface="Monotype Corsiva" pitchFamily="66" charset="0"/>
              </a:rPr>
              <a:t>Если вы хотите научиться плавать, то смело входите в воду, а если хотите научиться решать задачи, то решайте их! (Д. Пойа) </a:t>
            </a:r>
            <a:r>
              <a:rPr lang="ru-RU" dirty="0" smtClean="0">
                <a:latin typeface="Monotype Corsiva" pitchFamily="66" charset="0"/>
              </a:rPr>
              <a:t/>
            </a:r>
            <a:br>
              <a:rPr lang="ru-RU" dirty="0" smtClean="0">
                <a:latin typeface="Monotype Corsiva" pitchFamily="66" charset="0"/>
              </a:rPr>
            </a:br>
            <a:r>
              <a:rPr lang="ru-RU" dirty="0" smtClean="0">
                <a:latin typeface="Monotype Corsiva" pitchFamily="66" charset="0"/>
              </a:rPr>
              <a:t/>
            </a:r>
            <a:br>
              <a:rPr lang="ru-RU" dirty="0" smtClean="0">
                <a:latin typeface="Monotype Corsiva" pitchFamily="66" charset="0"/>
              </a:rPr>
            </a:br>
            <a:endParaRPr lang="ru-RU" dirty="0" smtClean="0">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down)">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Группа 10"/>
          <p:cNvGrpSpPr>
            <a:grpSpLocks/>
          </p:cNvGrpSpPr>
          <p:nvPr/>
        </p:nvGrpSpPr>
        <p:grpSpPr bwMode="auto">
          <a:xfrm>
            <a:off x="1692275" y="1557338"/>
            <a:ext cx="5976938" cy="5164137"/>
            <a:chOff x="1691680" y="1628800"/>
            <a:chExt cx="5976938" cy="5164013"/>
          </a:xfrm>
        </p:grpSpPr>
        <p:pic>
          <p:nvPicPr>
            <p:cNvPr id="4099" name="Picture 2"/>
            <p:cNvPicPr>
              <a:picLocks noChangeAspect="1" noChangeArrowheads="1"/>
            </p:cNvPicPr>
            <p:nvPr/>
          </p:nvPicPr>
          <p:blipFill>
            <a:blip r:embed="rId2" cstate="print">
              <a:duotone>
                <a:prstClr val="black"/>
                <a:srgbClr val="9DE3E7">
                  <a:tint val="45000"/>
                  <a:satMod val="400000"/>
                </a:srgbClr>
              </a:duotone>
            </a:blip>
            <a:srcRect/>
            <a:stretch>
              <a:fillRect/>
            </a:stretch>
          </p:blipFill>
          <p:spPr bwMode="auto">
            <a:xfrm>
              <a:off x="1691680" y="1628800"/>
              <a:ext cx="5976938" cy="792163"/>
            </a:xfrm>
            <a:prstGeom prst="rect">
              <a:avLst/>
            </a:prstGeom>
            <a:noFill/>
            <a:ln>
              <a:noFill/>
            </a:ln>
          </p:spPr>
        </p:pic>
        <p:pic>
          <p:nvPicPr>
            <p:cNvPr id="4100" name="Picture 3"/>
            <p:cNvPicPr>
              <a:picLocks noChangeAspect="1" noChangeArrowheads="1"/>
            </p:cNvPicPr>
            <p:nvPr/>
          </p:nvPicPr>
          <p:blipFill>
            <a:blip r:embed="rId3" cstate="print">
              <a:duotone>
                <a:prstClr val="black"/>
                <a:srgbClr val="9DE3E7">
                  <a:tint val="45000"/>
                  <a:satMod val="400000"/>
                </a:srgbClr>
              </a:duotone>
            </a:blip>
            <a:srcRect/>
            <a:stretch>
              <a:fillRect/>
            </a:stretch>
          </p:blipFill>
          <p:spPr bwMode="auto">
            <a:xfrm>
              <a:off x="1691680" y="2420963"/>
              <a:ext cx="5976938" cy="647700"/>
            </a:xfrm>
            <a:prstGeom prst="rect">
              <a:avLst/>
            </a:prstGeom>
            <a:noFill/>
            <a:ln>
              <a:noFill/>
            </a:ln>
          </p:spPr>
        </p:pic>
        <p:pic>
          <p:nvPicPr>
            <p:cNvPr id="4101" name="Picture 4"/>
            <p:cNvPicPr>
              <a:picLocks noChangeAspect="1" noChangeArrowheads="1"/>
            </p:cNvPicPr>
            <p:nvPr/>
          </p:nvPicPr>
          <p:blipFill>
            <a:blip r:embed="rId4" cstate="print">
              <a:duotone>
                <a:prstClr val="black"/>
                <a:srgbClr val="9DE3E7">
                  <a:tint val="45000"/>
                  <a:satMod val="400000"/>
                </a:srgbClr>
              </a:duotone>
            </a:blip>
            <a:srcRect/>
            <a:stretch>
              <a:fillRect/>
            </a:stretch>
          </p:blipFill>
          <p:spPr bwMode="auto">
            <a:xfrm>
              <a:off x="1691680" y="3068663"/>
              <a:ext cx="5976938" cy="720725"/>
            </a:xfrm>
            <a:prstGeom prst="rect">
              <a:avLst/>
            </a:prstGeom>
            <a:noFill/>
            <a:ln>
              <a:noFill/>
            </a:ln>
          </p:spPr>
        </p:pic>
        <p:pic>
          <p:nvPicPr>
            <p:cNvPr id="4102" name="Picture 5"/>
            <p:cNvPicPr>
              <a:picLocks noChangeAspect="1" noChangeArrowheads="1"/>
            </p:cNvPicPr>
            <p:nvPr/>
          </p:nvPicPr>
          <p:blipFill>
            <a:blip r:embed="rId5" cstate="print">
              <a:duotone>
                <a:prstClr val="black"/>
                <a:srgbClr val="9DE3E7">
                  <a:tint val="45000"/>
                  <a:satMod val="400000"/>
                </a:srgbClr>
              </a:duotone>
            </a:blip>
            <a:srcRect/>
            <a:stretch>
              <a:fillRect/>
            </a:stretch>
          </p:blipFill>
          <p:spPr bwMode="auto">
            <a:xfrm>
              <a:off x="1691680" y="3789388"/>
              <a:ext cx="5976938" cy="719137"/>
            </a:xfrm>
            <a:prstGeom prst="rect">
              <a:avLst/>
            </a:prstGeom>
            <a:noFill/>
            <a:ln>
              <a:noFill/>
            </a:ln>
          </p:spPr>
        </p:pic>
        <p:pic>
          <p:nvPicPr>
            <p:cNvPr id="4103" name="Picture 6"/>
            <p:cNvPicPr>
              <a:picLocks noChangeAspect="1" noChangeArrowheads="1"/>
            </p:cNvPicPr>
            <p:nvPr/>
          </p:nvPicPr>
          <p:blipFill>
            <a:blip r:embed="rId6" cstate="print">
              <a:duotone>
                <a:prstClr val="black"/>
                <a:srgbClr val="9DE3E7">
                  <a:tint val="45000"/>
                  <a:satMod val="400000"/>
                </a:srgbClr>
              </a:duotone>
            </a:blip>
            <a:srcRect/>
            <a:stretch>
              <a:fillRect/>
            </a:stretch>
          </p:blipFill>
          <p:spPr bwMode="auto">
            <a:xfrm>
              <a:off x="1691680" y="4508525"/>
              <a:ext cx="5976938" cy="720725"/>
            </a:xfrm>
            <a:prstGeom prst="rect">
              <a:avLst/>
            </a:prstGeom>
            <a:noFill/>
            <a:ln>
              <a:noFill/>
            </a:ln>
          </p:spPr>
        </p:pic>
        <p:pic>
          <p:nvPicPr>
            <p:cNvPr id="4104" name="Picture 7"/>
            <p:cNvPicPr>
              <a:picLocks noChangeAspect="1" noChangeArrowheads="1"/>
            </p:cNvPicPr>
            <p:nvPr/>
          </p:nvPicPr>
          <p:blipFill>
            <a:blip r:embed="rId7" cstate="print">
              <a:duotone>
                <a:prstClr val="black"/>
                <a:srgbClr val="9DE3E7">
                  <a:tint val="45000"/>
                  <a:satMod val="400000"/>
                </a:srgbClr>
              </a:duotone>
            </a:blip>
            <a:srcRect/>
            <a:stretch>
              <a:fillRect/>
            </a:stretch>
          </p:blipFill>
          <p:spPr bwMode="auto">
            <a:xfrm>
              <a:off x="1691680" y="5229200"/>
              <a:ext cx="5976938" cy="781050"/>
            </a:xfrm>
            <a:prstGeom prst="rect">
              <a:avLst/>
            </a:prstGeom>
            <a:noFill/>
            <a:ln>
              <a:noFill/>
            </a:ln>
          </p:spPr>
        </p:pic>
        <p:pic>
          <p:nvPicPr>
            <p:cNvPr id="4105" name="Picture 8"/>
            <p:cNvPicPr>
              <a:picLocks noChangeAspect="1" noChangeArrowheads="1"/>
            </p:cNvPicPr>
            <p:nvPr/>
          </p:nvPicPr>
          <p:blipFill>
            <a:blip r:embed="rId8" cstate="print">
              <a:duotone>
                <a:prstClr val="black"/>
                <a:srgbClr val="9DE3E7">
                  <a:tint val="45000"/>
                  <a:satMod val="400000"/>
                </a:srgbClr>
              </a:duotone>
            </a:blip>
            <a:srcRect/>
            <a:stretch>
              <a:fillRect/>
            </a:stretch>
          </p:blipFill>
          <p:spPr bwMode="auto">
            <a:xfrm>
              <a:off x="1691680" y="6021288"/>
              <a:ext cx="5976664" cy="771525"/>
            </a:xfrm>
            <a:prstGeom prst="rect">
              <a:avLst/>
            </a:prstGeom>
            <a:solidFill>
              <a:schemeClr val="accent5">
                <a:lumMod val="60000"/>
                <a:lumOff val="40000"/>
              </a:schemeClr>
            </a:solidFill>
            <a:ln>
              <a:noFill/>
            </a:ln>
          </p:spPr>
        </p:pic>
      </p:grpSp>
      <p:sp>
        <p:nvSpPr>
          <p:cNvPr id="2" name="Заголовок 1"/>
          <p:cNvSpPr>
            <a:spLocks noGrp="1"/>
          </p:cNvSpPr>
          <p:nvPr>
            <p:ph type="title"/>
          </p:nvPr>
        </p:nvSpPr>
        <p:spPr>
          <a:xfrm>
            <a:off x="457200" y="274638"/>
            <a:ext cx="8507413" cy="1425575"/>
          </a:xfrm>
        </p:spPr>
        <p:txBody>
          <a:bodyPr rtlCol="0">
            <a:normAutofit fontScale="90000"/>
          </a:bodyPr>
          <a:lstStyle/>
          <a:p>
            <a:pPr eaLnBrk="1" fontAlgn="auto" hangingPunct="1">
              <a:spcAft>
                <a:spcPts val="0"/>
              </a:spcAft>
              <a:defRPr/>
            </a:pPr>
            <a:r>
              <a:rPr lang="ru-RU" sz="2700" dirty="0" smtClean="0">
                <a:solidFill>
                  <a:srgbClr val="C00000"/>
                </a:solidFill>
                <a:latin typeface="Monotype Corsiva" pitchFamily="66" charset="0"/>
              </a:rPr>
              <a:t>Старинная задача: «Волк, коза и капуста»</a:t>
            </a:r>
            <a:r>
              <a:rPr lang="ru-RU" sz="1600" dirty="0" smtClean="0"/>
              <a:t/>
            </a:r>
            <a:br>
              <a:rPr lang="ru-RU" sz="1600" dirty="0" smtClean="0"/>
            </a:br>
            <a:r>
              <a:rPr lang="ru-RU" sz="1800" dirty="0" smtClean="0"/>
              <a:t>Некий  человек  должен  был  перевезти  в  лодке  через  реку  волка, козу  и  капусту.  В лодке мог поместиться только один человек, а с ним или волк, или коза, или капуста. Но если оставить волка с козой без человека, то волк съест козу, если оставить козу с капустой, то коза съест капусту, а в присутствии человека никто никого не ест. Как перевезти груз через реку?</a:t>
            </a:r>
            <a:br>
              <a:rPr lang="ru-RU" sz="1800" dirty="0" smtClean="0"/>
            </a:br>
            <a:endParaRPr lang="ru-RU"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a:xfrm>
            <a:off x="395288" y="404813"/>
            <a:ext cx="2552700" cy="3105150"/>
          </a:xfrm>
          <a:noFill/>
        </p:spPr>
      </p:pic>
      <p:sp>
        <p:nvSpPr>
          <p:cNvPr id="4099" name="TextBox 4"/>
          <p:cNvSpPr txBox="1">
            <a:spLocks noChangeArrowheads="1"/>
          </p:cNvSpPr>
          <p:nvPr/>
        </p:nvSpPr>
        <p:spPr bwMode="auto">
          <a:xfrm>
            <a:off x="3059113" y="404813"/>
            <a:ext cx="5689600" cy="5600700"/>
          </a:xfrm>
          <a:prstGeom prst="rect">
            <a:avLst/>
          </a:prstGeom>
          <a:noFill/>
          <a:ln w="9525">
            <a:noFill/>
            <a:miter lim="800000"/>
            <a:headEnd/>
            <a:tailEnd/>
          </a:ln>
        </p:spPr>
        <p:txBody>
          <a:bodyPr>
            <a:spAutoFit/>
          </a:bodyPr>
          <a:lstStyle/>
          <a:p>
            <a:r>
              <a:rPr lang="ru-RU" sz="2000">
                <a:latin typeface="Calibri" pitchFamily="34" charset="0"/>
              </a:rPr>
              <a:t>      В математике существует немало задач, в которых требуется из имеющихся элементов составить различные наборы, подсчитать количество всевозможных комбинаций элементов, образованных по определенному правилу. Такие задачи называются комбинаторными, а раздел математики, занимающейся решением этих задач, называется комбинаторикой (от лат. </a:t>
            </a:r>
            <a:r>
              <a:rPr lang="ru-RU" sz="2000" i="1">
                <a:latin typeface="Calibri" pitchFamily="34" charset="0"/>
              </a:rPr>
              <a:t>combinare, которое означает «соединять, сочетать»).</a:t>
            </a:r>
          </a:p>
          <a:p>
            <a:r>
              <a:rPr lang="ru-RU" sz="2000">
                <a:latin typeface="Calibri" pitchFamily="34" charset="0"/>
              </a:rPr>
              <a:t>С комбинаторными задачами люди имели дело еще в глубокой древности, когда, например, они выбирали наилучшее расположение воинов во время охоты, придумывали узоры на одежде или посуде. Позже появились нарды, шахматы. Как ветвь математики комбинаторика возникла только в XVII в. </a:t>
            </a:r>
          </a:p>
          <a:p>
            <a:endParaRPr lang="ru-RU">
              <a:latin typeface="Calibri" pitchFamily="34" charset="0"/>
            </a:endParaRPr>
          </a:p>
        </p:txBody>
      </p:sp>
      <p:sp>
        <p:nvSpPr>
          <p:cNvPr id="6" name="TextBox 5"/>
          <p:cNvSpPr txBox="1">
            <a:spLocks noChangeArrowheads="1"/>
          </p:cNvSpPr>
          <p:nvPr/>
        </p:nvSpPr>
        <p:spPr bwMode="auto">
          <a:xfrm>
            <a:off x="3059113" y="476250"/>
            <a:ext cx="5473700" cy="5294313"/>
          </a:xfrm>
          <a:prstGeom prst="rect">
            <a:avLst/>
          </a:prstGeom>
          <a:solidFill>
            <a:srgbClr val="9DE3E7"/>
          </a:solidFill>
          <a:ln w="9525">
            <a:noFill/>
            <a:miter lim="800000"/>
            <a:headEnd/>
            <a:tailEnd/>
          </a:ln>
        </p:spPr>
        <p:txBody>
          <a:bodyPr>
            <a:spAutoFit/>
          </a:bodyPr>
          <a:lstStyle/>
          <a:p>
            <a:r>
              <a:rPr lang="ru-RU" sz="2000">
                <a:latin typeface="Calibri" pitchFamily="34" charset="0"/>
              </a:rPr>
              <a:t>Термин "комбинаторика" был введён в математический обиход знаменитым Лейбницем.</a:t>
            </a:r>
            <a:r>
              <a:rPr lang="ru-RU" sz="2000" b="1" i="1">
                <a:latin typeface="Calibri" pitchFamily="34" charset="0"/>
              </a:rPr>
              <a:t> </a:t>
            </a:r>
          </a:p>
          <a:p>
            <a:r>
              <a:rPr lang="ru-RU" sz="2000" i="1">
                <a:latin typeface="Calibri" pitchFamily="34" charset="0"/>
              </a:rPr>
              <a:t>Готфрид Вильгельм Лейбниц</a:t>
            </a:r>
            <a:r>
              <a:rPr lang="ru-RU" sz="2000">
                <a:latin typeface="Calibri" pitchFamily="34" charset="0"/>
              </a:rPr>
              <a:t> - всемирно известный немецкий учёный, занимался философией, математикой, физикой, организовал Берлинскую академию наук и стал её первым президентом. </a:t>
            </a:r>
          </a:p>
          <a:p>
            <a:r>
              <a:rPr lang="ru-RU" sz="2000">
                <a:latin typeface="Calibri" pitchFamily="34" charset="0"/>
              </a:rPr>
              <a:t>В 1666 году Лейбниц опубликовал "Рассуждения о комбинаторном искусстве". </a:t>
            </a:r>
          </a:p>
          <a:p>
            <a:r>
              <a:rPr lang="ru-RU" sz="2000">
                <a:latin typeface="Calibri" pitchFamily="34" charset="0"/>
              </a:rPr>
              <a:t>В XVIII веке к решению комбинаторных задач обращались выдающиеся математики. Так, Леонард Эйлер рассматривал задачи о разбиении чисел, о паросочетаниях, о циклических расстановках, о построении магических и латинских квадратов. </a:t>
            </a:r>
          </a:p>
          <a:p>
            <a:endParaRPr lang="ru-RU">
              <a:latin typeface="Calibri" pitchFamily="34" charset="0"/>
            </a:endParaRPr>
          </a:p>
        </p:txBody>
      </p:sp>
      <p:sp>
        <p:nvSpPr>
          <p:cNvPr id="7" name="TextBox 6"/>
          <p:cNvSpPr txBox="1">
            <a:spLocks noChangeArrowheads="1"/>
          </p:cNvSpPr>
          <p:nvPr/>
        </p:nvSpPr>
        <p:spPr bwMode="auto">
          <a:xfrm>
            <a:off x="3059113" y="476250"/>
            <a:ext cx="5545137" cy="5940425"/>
          </a:xfrm>
          <a:prstGeom prst="rect">
            <a:avLst/>
          </a:prstGeom>
          <a:solidFill>
            <a:srgbClr val="9DE3E7"/>
          </a:solidFill>
          <a:ln w="9525">
            <a:noFill/>
            <a:miter lim="800000"/>
            <a:headEnd/>
            <a:tailEnd/>
          </a:ln>
        </p:spPr>
        <p:txBody>
          <a:bodyPr>
            <a:spAutoFit/>
          </a:bodyPr>
          <a:lstStyle/>
          <a:p>
            <a:r>
              <a:rPr lang="ru-RU" sz="2000">
                <a:latin typeface="Calibri" pitchFamily="34" charset="0"/>
              </a:rPr>
              <a:t>         В 1713 году было опубликовано сочинение Я. Бернулли "Искусство предположений", в котором с достаточной полнотой были изложены известные к тому времени комбинаторные факты. </a:t>
            </a:r>
          </a:p>
          <a:p>
            <a:r>
              <a:rPr lang="ru-RU" sz="2000">
                <a:latin typeface="Calibri" pitchFamily="34" charset="0"/>
              </a:rPr>
              <a:t>         Комбинаторика, пройдя многовековой путь развития, обретя собственные методы исследования, с одной стороны, широко используется при решении задач алгебры, геометрии, анализа, с другой стороны, сама использует геометрические, аналитические и алгебраические методы исследования. В дальнейшем полем для приложения комбинаторных методов оказались биология, химия, физика. И, наконец, роль комбинаторики коренным образом изменилась с применением компьютеров: она превратилась в область, находящуюся на магистральном пути развития науки.</a:t>
            </a:r>
          </a:p>
        </p:txBody>
      </p:sp>
      <p:sp>
        <p:nvSpPr>
          <p:cNvPr id="4102" name="TextBox 7"/>
          <p:cNvSpPr txBox="1">
            <a:spLocks noChangeArrowheads="1"/>
          </p:cNvSpPr>
          <p:nvPr/>
        </p:nvSpPr>
        <p:spPr bwMode="auto">
          <a:xfrm>
            <a:off x="323850" y="3716338"/>
            <a:ext cx="2592388" cy="923925"/>
          </a:xfrm>
          <a:prstGeom prst="rect">
            <a:avLst/>
          </a:prstGeom>
          <a:noFill/>
          <a:ln w="9525">
            <a:noFill/>
            <a:miter lim="800000"/>
            <a:headEnd/>
            <a:tailEnd/>
          </a:ln>
        </p:spPr>
        <p:txBody>
          <a:bodyPr>
            <a:spAutoFit/>
          </a:bodyPr>
          <a:lstStyle/>
          <a:p>
            <a:pPr algn="ctr"/>
            <a:r>
              <a:rPr lang="ru-RU" b="1" i="1">
                <a:solidFill>
                  <a:srgbClr val="C00000"/>
                </a:solidFill>
                <a:latin typeface="Calibri" pitchFamily="34" charset="0"/>
              </a:rPr>
              <a:t>Готфрид Вильгельм Лейбниц</a:t>
            </a:r>
            <a:r>
              <a:rPr lang="ru-RU">
                <a:latin typeface="Calibri" pitchFamily="34" charset="0"/>
              </a:rPr>
              <a:t/>
            </a:r>
            <a:br>
              <a:rPr lang="ru-RU">
                <a:latin typeface="Calibri" pitchFamily="34" charset="0"/>
              </a:rPr>
            </a:br>
            <a:r>
              <a:rPr lang="ru-RU">
                <a:latin typeface="Calibri" pitchFamily="34" charset="0"/>
              </a:rPr>
              <a:t>(1.07.1646 - 14.11.1716)</a:t>
            </a: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p:txBody>
          <a:bodyPr/>
          <a:lstStyle/>
          <a:p>
            <a:pPr eaLnBrk="1" hangingPunct="1"/>
            <a:r>
              <a:rPr lang="ru-RU" smtClean="0">
                <a:solidFill>
                  <a:srgbClr val="C00000"/>
                </a:solidFill>
                <a:latin typeface="Monotype Corsiva" pitchFamily="66" charset="0"/>
              </a:rPr>
              <a:t>Решение задач:</a:t>
            </a:r>
          </a:p>
        </p:txBody>
      </p:sp>
      <p:sp>
        <p:nvSpPr>
          <p:cNvPr id="5123" name="Содержимое 2"/>
          <p:cNvSpPr>
            <a:spLocks noGrp="1"/>
          </p:cNvSpPr>
          <p:nvPr>
            <p:ph idx="1"/>
          </p:nvPr>
        </p:nvSpPr>
        <p:spPr/>
        <p:txBody>
          <a:bodyPr/>
          <a:lstStyle/>
          <a:p>
            <a:pPr eaLnBrk="1" hangingPunct="1">
              <a:buFont typeface="Arial" charset="0"/>
              <a:buNone/>
            </a:pPr>
            <a:r>
              <a:rPr lang="ru-RU" b="1" smtClean="0">
                <a:hlinkClick r:id="rId2" action="ppaction://hlinksldjump"/>
              </a:rPr>
              <a:t>№ 715</a:t>
            </a:r>
            <a:r>
              <a:rPr lang="ru-RU" b="1" smtClean="0"/>
              <a:t>, </a:t>
            </a:r>
            <a:r>
              <a:rPr lang="ru-RU" b="1" smtClean="0">
                <a:hlinkClick r:id="rId3" action="ppaction://hlinksldjump"/>
              </a:rPr>
              <a:t>№ 716</a:t>
            </a:r>
            <a:r>
              <a:rPr lang="ru-RU" b="1" smtClean="0"/>
              <a:t>, </a:t>
            </a:r>
            <a:r>
              <a:rPr lang="ru-RU" b="1" smtClean="0">
                <a:hlinkClick r:id="rId4" action="ppaction://hlinksldjump"/>
              </a:rPr>
              <a:t>№714</a:t>
            </a:r>
            <a:r>
              <a:rPr lang="ru-RU" b="1" smtClean="0"/>
              <a:t>.</a:t>
            </a:r>
          </a:p>
          <a:p>
            <a:pPr eaLnBrk="1" hangingPunct="1"/>
            <a:endParaRPr lang="ru-RU"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p:txBody>
          <a:bodyPr/>
          <a:lstStyle/>
          <a:p>
            <a:pPr eaLnBrk="1" hangingPunct="1"/>
            <a:r>
              <a:rPr lang="ru-RU" smtClean="0">
                <a:solidFill>
                  <a:srgbClr val="C00000"/>
                </a:solidFill>
                <a:latin typeface="Monotype Corsiva" pitchFamily="66" charset="0"/>
              </a:rPr>
              <a:t>Комбинаторное правило умножения</a:t>
            </a:r>
          </a:p>
        </p:txBody>
      </p:sp>
      <p:sp>
        <p:nvSpPr>
          <p:cNvPr id="3" name="Содержимое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ru-RU" dirty="0" smtClean="0"/>
              <a:t>Пусть имеется </a:t>
            </a:r>
            <a:r>
              <a:rPr lang="en-US" i="1" dirty="0" smtClean="0"/>
              <a:t>n</a:t>
            </a:r>
            <a:r>
              <a:rPr lang="ru-RU" i="1" dirty="0" smtClean="0"/>
              <a:t> элементов и требуется выбрать из них один за другим </a:t>
            </a:r>
            <a:r>
              <a:rPr lang="ru-RU" i="1" dirty="0" err="1" smtClean="0"/>
              <a:t>k</a:t>
            </a:r>
            <a:r>
              <a:rPr lang="ru-RU" i="1" dirty="0" smtClean="0"/>
              <a:t> элементов. Если первый элемент можно выбрать </a:t>
            </a:r>
            <a:r>
              <a:rPr lang="en-US" i="1" dirty="0" smtClean="0"/>
              <a:t>n</a:t>
            </a:r>
            <a:r>
              <a:rPr lang="ru-RU" i="1" baseline="-25000" dirty="0" smtClean="0"/>
              <a:t>1</a:t>
            </a:r>
            <a:r>
              <a:rPr lang="ru-RU" i="1" dirty="0" smtClean="0"/>
              <a:t> способами, после чего второй элемент можно выбрать </a:t>
            </a:r>
            <a:r>
              <a:rPr lang="en-US" i="1" dirty="0" smtClean="0"/>
              <a:t>n</a:t>
            </a:r>
            <a:r>
              <a:rPr lang="ru-RU" i="1" baseline="-25000" dirty="0" smtClean="0"/>
              <a:t>2</a:t>
            </a:r>
            <a:r>
              <a:rPr lang="ru-RU" i="1" dirty="0" smtClean="0"/>
              <a:t> способами из оставшихся, затем третий элемент можно выбрать </a:t>
            </a:r>
            <a:r>
              <a:rPr lang="en-US" i="1" dirty="0" smtClean="0"/>
              <a:t>n</a:t>
            </a:r>
            <a:r>
              <a:rPr lang="ru-RU" i="1" baseline="-25000" dirty="0" smtClean="0"/>
              <a:t>3</a:t>
            </a:r>
            <a:r>
              <a:rPr lang="ru-RU" i="1" dirty="0" smtClean="0"/>
              <a:t> способами из оставшихся и т. д., то число способов, которыми могут быть выбраны все </a:t>
            </a:r>
            <a:r>
              <a:rPr lang="ru-RU" i="1" dirty="0" err="1" smtClean="0"/>
              <a:t>k</a:t>
            </a:r>
            <a:r>
              <a:rPr lang="ru-RU" i="1" dirty="0" smtClean="0"/>
              <a:t> элементов, равно произведению </a:t>
            </a:r>
          </a:p>
          <a:p>
            <a:pPr eaLnBrk="1" fontAlgn="auto" hangingPunct="1">
              <a:spcAft>
                <a:spcPts val="0"/>
              </a:spcAft>
              <a:buFont typeface="Arial" pitchFamily="34" charset="0"/>
              <a:buNone/>
              <a:defRPr/>
            </a:pPr>
            <a:r>
              <a:rPr lang="ru-RU" i="1" dirty="0" smtClean="0"/>
              <a:t>    </a:t>
            </a:r>
            <a:r>
              <a:rPr lang="en-US" i="1" dirty="0" smtClean="0"/>
              <a:t>n</a:t>
            </a:r>
            <a:r>
              <a:rPr lang="ru-RU" i="1" baseline="-25000" dirty="0" smtClean="0"/>
              <a:t>1</a:t>
            </a:r>
            <a:r>
              <a:rPr lang="ru-RU" i="1" dirty="0" smtClean="0"/>
              <a:t> · </a:t>
            </a:r>
            <a:r>
              <a:rPr lang="en-US" i="1" dirty="0" smtClean="0"/>
              <a:t>n</a:t>
            </a:r>
            <a:r>
              <a:rPr lang="ru-RU" i="1" baseline="-25000" dirty="0" smtClean="0"/>
              <a:t>2</a:t>
            </a:r>
            <a:r>
              <a:rPr lang="ru-RU" i="1" dirty="0" smtClean="0"/>
              <a:t> · </a:t>
            </a:r>
            <a:r>
              <a:rPr lang="en-US" i="1" dirty="0" smtClean="0"/>
              <a:t>n</a:t>
            </a:r>
            <a:r>
              <a:rPr lang="ru-RU" i="1" baseline="-25000" dirty="0" smtClean="0"/>
              <a:t>2</a:t>
            </a:r>
            <a:r>
              <a:rPr lang="ru-RU" i="1" dirty="0" smtClean="0"/>
              <a:t> · … · </a:t>
            </a:r>
            <a:r>
              <a:rPr lang="en-US" i="1" dirty="0" smtClean="0"/>
              <a:t>n</a:t>
            </a:r>
            <a:r>
              <a:rPr lang="ru-RU" i="1" baseline="-25000" dirty="0" err="1" smtClean="0"/>
              <a:t>k</a:t>
            </a:r>
            <a:r>
              <a:rPr lang="ru-RU" i="1" dirty="0"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p:txBody>
          <a:bodyPr/>
          <a:lstStyle/>
          <a:p>
            <a:pPr eaLnBrk="1" hangingPunct="1"/>
            <a:r>
              <a:rPr lang="ru-RU" smtClean="0">
                <a:solidFill>
                  <a:srgbClr val="C00000"/>
                </a:solidFill>
                <a:latin typeface="Monotype Corsiva" pitchFamily="66" charset="0"/>
              </a:rPr>
              <a:t>Решение задач:</a:t>
            </a:r>
          </a:p>
        </p:txBody>
      </p:sp>
      <p:sp>
        <p:nvSpPr>
          <p:cNvPr id="7171" name="Содержимое 2"/>
          <p:cNvSpPr>
            <a:spLocks noGrp="1"/>
          </p:cNvSpPr>
          <p:nvPr>
            <p:ph idx="1"/>
          </p:nvPr>
        </p:nvSpPr>
        <p:spPr/>
        <p:txBody>
          <a:bodyPr/>
          <a:lstStyle/>
          <a:p>
            <a:pPr eaLnBrk="1" hangingPunct="1">
              <a:buFont typeface="Arial" charset="0"/>
              <a:buNone/>
            </a:pPr>
            <a:r>
              <a:rPr lang="ru-RU" b="1" smtClean="0">
                <a:hlinkClick r:id="rId2" action="ppaction://hlinksldjump"/>
              </a:rPr>
              <a:t>№ 728</a:t>
            </a:r>
            <a:r>
              <a:rPr lang="en-US" b="1" smtClean="0"/>
              <a:t>, </a:t>
            </a:r>
            <a:r>
              <a:rPr lang="ru-RU" b="1" smtClean="0">
                <a:hlinkClick r:id="rId3" action="ppaction://hlinksldjump"/>
              </a:rPr>
              <a:t>№ 722</a:t>
            </a:r>
            <a:r>
              <a:rPr lang="en-US" b="1" smtClean="0"/>
              <a:t>, </a:t>
            </a:r>
            <a:r>
              <a:rPr lang="ru-RU" b="1" smtClean="0">
                <a:hlinkClick r:id="rId4" action="ppaction://hlinksldjump"/>
              </a:rPr>
              <a:t>№ 723</a:t>
            </a:r>
            <a:r>
              <a:rPr lang="ru-RU" b="1" smtClean="0"/>
              <a:t>.</a:t>
            </a:r>
          </a:p>
          <a:p>
            <a:pPr eaLnBrk="1" hangingPunct="1"/>
            <a:endParaRPr lang="ru-RU"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323850" y="188913"/>
            <a:ext cx="8291513" cy="1143000"/>
          </a:xfrm>
        </p:spPr>
        <p:txBody>
          <a:bodyPr/>
          <a:lstStyle/>
          <a:p>
            <a:pPr eaLnBrk="1" hangingPunct="1"/>
            <a:r>
              <a:rPr lang="ru-RU" sz="4000" b="1" smtClean="0">
                <a:solidFill>
                  <a:srgbClr val="C00000"/>
                </a:solidFill>
                <a:latin typeface="Monotype Corsiva" pitchFamily="66" charset="0"/>
              </a:rPr>
              <a:t>Самостоятельная работа с самопроверкой</a:t>
            </a:r>
            <a:endParaRPr lang="ru-RU" sz="4000" smtClean="0">
              <a:solidFill>
                <a:srgbClr val="C00000"/>
              </a:solidFill>
              <a:latin typeface="Monotype Corsiva" pitchFamily="66" charset="0"/>
            </a:endParaRPr>
          </a:p>
        </p:txBody>
      </p:sp>
      <p:sp>
        <p:nvSpPr>
          <p:cNvPr id="3" name="Содержимое 2"/>
          <p:cNvSpPr>
            <a:spLocks noGrp="1"/>
          </p:cNvSpPr>
          <p:nvPr>
            <p:ph idx="1"/>
          </p:nvPr>
        </p:nvSpPr>
        <p:spPr>
          <a:xfrm>
            <a:off x="457200" y="1268413"/>
            <a:ext cx="8229600" cy="5111750"/>
          </a:xfrm>
        </p:spPr>
        <p:txBody>
          <a:bodyPr rtlCol="0">
            <a:normAutofit/>
          </a:bodyPr>
          <a:lstStyle/>
          <a:p>
            <a:pPr marL="457200" indent="-457200" eaLnBrk="1" fontAlgn="auto" hangingPunct="1">
              <a:spcAft>
                <a:spcPts val="0"/>
              </a:spcAft>
              <a:buFont typeface="Arial" pitchFamily="34" charset="0"/>
              <a:buAutoNum type="arabicPeriod"/>
              <a:defRPr/>
            </a:pPr>
            <a:r>
              <a:rPr lang="ru-RU" sz="2400" b="1" dirty="0" smtClean="0"/>
              <a:t>Три друга при встрече обменялись рукопожатиями. Сколько всего было сделано рукопожатий? </a:t>
            </a:r>
          </a:p>
          <a:p>
            <a:pPr marL="457200" indent="-457200" eaLnBrk="1" fontAlgn="auto" hangingPunct="1">
              <a:spcBef>
                <a:spcPts val="0"/>
              </a:spcBef>
              <a:spcAft>
                <a:spcPts val="0"/>
              </a:spcAft>
              <a:buFont typeface="Arial" charset="0"/>
              <a:buNone/>
              <a:defRPr/>
            </a:pPr>
            <a:r>
              <a:rPr lang="ru-RU" sz="2400" b="1" dirty="0" smtClean="0"/>
              <a:t>   </a:t>
            </a:r>
            <a:r>
              <a:rPr lang="ru-RU" sz="2400" dirty="0" smtClean="0"/>
              <a:t>Ответ: 3</a:t>
            </a:r>
            <a:r>
              <a:rPr lang="ru-RU" dirty="0" smtClean="0"/>
              <a:t>	</a:t>
            </a:r>
          </a:p>
          <a:p>
            <a:pPr eaLnBrk="1" fontAlgn="auto" hangingPunct="1">
              <a:spcAft>
                <a:spcPts val="0"/>
              </a:spcAft>
              <a:buFont typeface="Arial" charset="0"/>
              <a:buNone/>
              <a:defRPr/>
            </a:pPr>
            <a:endParaRPr lang="ru-RU" dirty="0" smtClean="0"/>
          </a:p>
          <a:p>
            <a:pPr eaLnBrk="1" fontAlgn="auto" hangingPunct="1">
              <a:spcAft>
                <a:spcPts val="0"/>
              </a:spcAft>
              <a:buFont typeface="Arial" pitchFamily="34" charset="0"/>
              <a:buChar char="•"/>
              <a:defRPr/>
            </a:pPr>
            <a:endParaRPr lang="ru-RU" dirty="0" smtClean="0"/>
          </a:p>
        </p:txBody>
      </p:sp>
      <p:sp>
        <p:nvSpPr>
          <p:cNvPr id="4" name="TextBox 3"/>
          <p:cNvSpPr txBox="1">
            <a:spLocks noChangeArrowheads="1"/>
          </p:cNvSpPr>
          <p:nvPr/>
        </p:nvSpPr>
        <p:spPr bwMode="auto">
          <a:xfrm>
            <a:off x="503238" y="2492375"/>
            <a:ext cx="8640762" cy="3046413"/>
          </a:xfrm>
          <a:prstGeom prst="rect">
            <a:avLst/>
          </a:prstGeom>
          <a:noFill/>
          <a:ln w="9525">
            <a:noFill/>
            <a:miter lim="800000"/>
            <a:headEnd/>
            <a:tailEnd/>
          </a:ln>
        </p:spPr>
        <p:txBody>
          <a:bodyPr>
            <a:spAutoFit/>
          </a:bodyPr>
          <a:lstStyle/>
          <a:p>
            <a:r>
              <a:rPr lang="ru-RU" sz="2400" b="1">
                <a:latin typeface="Calibri" pitchFamily="34" charset="0"/>
              </a:rPr>
              <a:t>2. Сколько различных трехзначных чисел можно записать с помощью цифр:</a:t>
            </a:r>
          </a:p>
          <a:p>
            <a:r>
              <a:rPr lang="ru-RU" sz="2400" b="1">
                <a:latin typeface="Calibri" pitchFamily="34" charset="0"/>
              </a:rPr>
              <a:t>1) 1 и 2 </a:t>
            </a:r>
            <a:r>
              <a:rPr lang="ru-RU" sz="2400" b="1" i="1">
                <a:latin typeface="Calibri" pitchFamily="34" charset="0"/>
              </a:rPr>
              <a:t>;</a:t>
            </a:r>
          </a:p>
          <a:p>
            <a:r>
              <a:rPr lang="ru-RU" sz="2400" b="1">
                <a:latin typeface="Calibri" pitchFamily="34" charset="0"/>
              </a:rPr>
              <a:t>2) 0 и 1</a:t>
            </a:r>
          </a:p>
          <a:p>
            <a:r>
              <a:rPr lang="ru-RU" sz="2400">
                <a:latin typeface="Calibri" pitchFamily="34" charset="0"/>
              </a:rPr>
              <a:t>Ответы:</a:t>
            </a:r>
          </a:p>
          <a:p>
            <a:r>
              <a:rPr lang="ru-RU" sz="2400">
                <a:latin typeface="Calibri" pitchFamily="34" charset="0"/>
              </a:rPr>
              <a:t>1)8</a:t>
            </a:r>
          </a:p>
          <a:p>
            <a:r>
              <a:rPr lang="ru-RU" sz="2400">
                <a:latin typeface="Calibri" pitchFamily="34" charset="0"/>
              </a:rPr>
              <a:t>2)4</a:t>
            </a:r>
          </a:p>
          <a:p>
            <a:endParaRPr lang="ru-RU" sz="2400" b="1">
              <a:latin typeface="Calibri" pitchFamily="34" charset="0"/>
            </a:endParaRPr>
          </a:p>
        </p:txBody>
      </p:sp>
      <p:sp>
        <p:nvSpPr>
          <p:cNvPr id="6" name="TextBox 5"/>
          <p:cNvSpPr txBox="1">
            <a:spLocks noChangeArrowheads="1"/>
          </p:cNvSpPr>
          <p:nvPr/>
        </p:nvSpPr>
        <p:spPr bwMode="auto">
          <a:xfrm>
            <a:off x="468313" y="5084763"/>
            <a:ext cx="8353425" cy="1570037"/>
          </a:xfrm>
          <a:prstGeom prst="rect">
            <a:avLst/>
          </a:prstGeom>
          <a:noFill/>
          <a:ln w="9525">
            <a:noFill/>
            <a:miter lim="800000"/>
            <a:headEnd/>
            <a:tailEnd/>
          </a:ln>
        </p:spPr>
        <p:txBody>
          <a:bodyPr>
            <a:spAutoFit/>
          </a:bodyPr>
          <a:lstStyle/>
          <a:p>
            <a:r>
              <a:rPr lang="ru-RU" sz="2400" b="1">
                <a:latin typeface="Calibri" pitchFamily="34" charset="0"/>
              </a:rPr>
              <a:t>3. У Светланы 3 юбки и 5 кофт, удачно сочетающихся по цвету. Сколько различных комбинаций из юбок и кофт имеется у Светланы?</a:t>
            </a:r>
          </a:p>
          <a:p>
            <a:r>
              <a:rPr lang="ru-RU" sz="2400">
                <a:latin typeface="Calibri" pitchFamily="34" charset="0"/>
              </a:rPr>
              <a:t>Ответ: 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wipe(down)">
                                      <p:cBhvr>
                                        <p:cTn id="15" dur="500"/>
                                        <p:tgtEl>
                                          <p:spTgt spid="4">
                                            <p:txEl>
                                              <p:pRg st="1" end="1"/>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wipe(down)">
                                      <p:cBhvr>
                                        <p:cTn id="18" dur="500"/>
                                        <p:tgtEl>
                                          <p:spTgt spid="4">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wipe(down)">
                                      <p:cBhvr>
                                        <p:cTn id="23" dur="500"/>
                                        <p:tgtEl>
                                          <p:spTgt spid="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wipe(down)">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wipe(down)">
                                      <p:cBhvr>
                                        <p:cTn id="33" dur="500"/>
                                        <p:tgtEl>
                                          <p:spTgt spid="4">
                                            <p:txEl>
                                              <p:pRg st="3" end="3"/>
                                            </p:txEl>
                                          </p:spTgt>
                                        </p:tgtEl>
                                      </p:cBhvr>
                                    </p:animEffect>
                                  </p:childTnLst>
                                </p:cTn>
                              </p:par>
                              <p:par>
                                <p:cTn id="34" presetID="22" presetClass="entr" presetSubtype="4" fill="hold" nodeType="with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Effect transition="in" filter="wipe(down)">
                                      <p:cBhvr>
                                        <p:cTn id="36" dur="500"/>
                                        <p:tgtEl>
                                          <p:spTgt spid="4">
                                            <p:txEl>
                                              <p:pRg st="4" end="4"/>
                                            </p:txEl>
                                          </p:spTgt>
                                        </p:tgtEl>
                                      </p:cBhvr>
                                    </p:animEffect>
                                  </p:childTnLst>
                                </p:cTn>
                              </p:par>
                              <p:par>
                                <p:cTn id="37" presetID="22" presetClass="entr" presetSubtype="4" fill="hold" nodeType="with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animEffect transition="in" filter="wipe(down)">
                                      <p:cBhvr>
                                        <p:cTn id="39" dur="500"/>
                                        <p:tgtEl>
                                          <p:spTgt spid="4">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6">
                                            <p:txEl>
                                              <p:pRg st="1" end="1"/>
                                            </p:txEl>
                                          </p:spTgt>
                                        </p:tgtEl>
                                        <p:attrNameLst>
                                          <p:attrName>style.visibility</p:attrName>
                                        </p:attrNameLst>
                                      </p:cBhvr>
                                      <p:to>
                                        <p:strVal val="visible"/>
                                      </p:to>
                                    </p:set>
                                    <p:animEffect transition="in" filter="wipe(down)">
                                      <p:cBhvr>
                                        <p:cTn id="44"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p:txBody>
          <a:bodyPr/>
          <a:lstStyle/>
          <a:p>
            <a:pPr eaLnBrk="1" hangingPunct="1"/>
            <a:r>
              <a:rPr lang="ru-RU" smtClean="0">
                <a:solidFill>
                  <a:srgbClr val="C00000"/>
                </a:solidFill>
                <a:latin typeface="Monotype Corsiva" pitchFamily="66" charset="0"/>
              </a:rPr>
              <a:t>Итоги урока.</a:t>
            </a:r>
          </a:p>
        </p:txBody>
      </p:sp>
      <p:sp>
        <p:nvSpPr>
          <p:cNvPr id="9219" name="Содержимое 2"/>
          <p:cNvSpPr>
            <a:spLocks noGrp="1"/>
          </p:cNvSpPr>
          <p:nvPr>
            <p:ph idx="1"/>
          </p:nvPr>
        </p:nvSpPr>
        <p:spPr>
          <a:xfrm>
            <a:off x="539750" y="1268413"/>
            <a:ext cx="8229600" cy="4525962"/>
          </a:xfrm>
        </p:spPr>
        <p:txBody>
          <a:bodyPr/>
          <a:lstStyle/>
          <a:p>
            <a:pPr eaLnBrk="1" hangingPunct="1"/>
            <a:r>
              <a:rPr lang="ru-RU" smtClean="0"/>
              <a:t>– Какие способы решения комбинаторных задач вы знаете?</a:t>
            </a:r>
          </a:p>
          <a:p>
            <a:pPr eaLnBrk="1" hangingPunct="1"/>
            <a:r>
              <a:rPr lang="ru-RU" smtClean="0"/>
              <a:t>– Охарактеризуйте каждый способ решения.</a:t>
            </a:r>
          </a:p>
          <a:p>
            <a:pPr eaLnBrk="1" hangingPunct="1"/>
            <a:r>
              <a:rPr lang="ru-RU" smtClean="0"/>
              <a:t>– Сформулируйте комбинаторное правило умножения.</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623</TotalTime>
  <Words>1005</Words>
  <Application>Microsoft Office PowerPoint</Application>
  <PresentationFormat>Экран (4:3)</PresentationFormat>
  <Paragraphs>118</Paragraphs>
  <Slides>18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18</vt:i4>
      </vt:variant>
    </vt:vector>
  </HeadingPairs>
  <TitlesOfParts>
    <vt:vector size="22" baseType="lpstr">
      <vt:lpstr>Arial</vt:lpstr>
      <vt:lpstr>Calibri</vt:lpstr>
      <vt:lpstr>Monotype Corsiva</vt:lpstr>
      <vt:lpstr>Тема Office</vt:lpstr>
      <vt:lpstr>         Презентация к уроку алгебры по теме: «Элементы комбинаторики. Способы решения комбинаторных задач»      </vt:lpstr>
      <vt:lpstr>Элементы комбинаторики. Способы решения комбинаторных задач.</vt:lpstr>
      <vt:lpstr>Старинная задача: «Волк, коза и капуста» Некий  человек  должен  был  перевезти  в  лодке  через  реку  волка, козу  и  капусту.  В лодке мог поместиться только один человек, а с ним или волк, или коза, или капуста. Но если оставить волка с козой без человека, то волк съест козу, если оставить козу с капустой, то коза съест капусту, а в присутствии человека никто никого не ест. Как перевезти груз через реку? </vt:lpstr>
      <vt:lpstr>Слайд 4</vt:lpstr>
      <vt:lpstr>Решение задач:</vt:lpstr>
      <vt:lpstr>Комбинаторное правило умножения</vt:lpstr>
      <vt:lpstr>Решение задач:</vt:lpstr>
      <vt:lpstr>Самостоятельная работа с самопроверкой</vt:lpstr>
      <vt:lpstr>Итоги урока.</vt:lpstr>
      <vt:lpstr>Способы решения комбинаторных задач</vt:lpstr>
      <vt:lpstr>Домашнее задание</vt:lpstr>
      <vt:lpstr>Список использованных источников:</vt:lpstr>
      <vt:lpstr>№ 715</vt:lpstr>
      <vt:lpstr>№ 716</vt:lpstr>
      <vt:lpstr>№714</vt:lpstr>
      <vt:lpstr>№ 728</vt:lpstr>
      <vt:lpstr>№ 722</vt:lpstr>
      <vt:lpstr>№ 723</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Элементы комбинаторики. Примеры комбинаторных задач.</dc:title>
  <dc:creator>User</dc:creator>
  <cp:lastModifiedBy>User</cp:lastModifiedBy>
  <cp:revision>48</cp:revision>
  <dcterms:created xsi:type="dcterms:W3CDTF">2011-03-10T10:21:38Z</dcterms:created>
  <dcterms:modified xsi:type="dcterms:W3CDTF">2014-08-21T13:48:09Z</dcterms:modified>
</cp:coreProperties>
</file>