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4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62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6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437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180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67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640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73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8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7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1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02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3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4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82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E7BED-C554-4B60-A840-E043DDC913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395D4-1811-49B9-BF89-DB01598E5A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78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Умножение и его свойства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8348039" cy="1535290"/>
          </a:xfrm>
        </p:spPr>
        <p:txBody>
          <a:bodyPr>
            <a:normAutofit fontScale="32500" lnSpcReduction="20000"/>
          </a:bodyPr>
          <a:lstStyle/>
          <a:p>
            <a:r>
              <a:rPr lang="ru-RU" sz="7200" dirty="0" smtClean="0"/>
              <a:t>Урок   математики    в   5   классе     </a:t>
            </a:r>
            <a:endParaRPr lang="en-US" sz="7200" dirty="0" smtClean="0"/>
          </a:p>
          <a:p>
            <a:r>
              <a:rPr lang="ru-RU" sz="7200" dirty="0" smtClean="0"/>
              <a:t>              Автор: Цветкова О.В.</a:t>
            </a:r>
          </a:p>
          <a:p>
            <a:r>
              <a:rPr lang="ru-RU" sz="7200" dirty="0" smtClean="0"/>
              <a:t>учитель математики</a:t>
            </a:r>
          </a:p>
          <a:p>
            <a:r>
              <a:rPr lang="ru-RU" sz="7200" dirty="0" smtClean="0"/>
              <a:t>ГБОУ СОШ №322</a:t>
            </a:r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05454"/>
              </p:ext>
            </p:extLst>
          </p:nvPr>
        </p:nvGraphicFramePr>
        <p:xfrm>
          <a:off x="1524000" y="13970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спектакля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ряда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Цена билета (руб.)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Дневные спектакли</a:t>
                      </a:r>
                    </a:p>
                    <a:p>
                      <a:r>
                        <a:rPr lang="ru-RU" dirty="0" smtClean="0"/>
                        <a:t>(9.00-16.00)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1-го по 4-й</a:t>
                      </a:r>
                    </a:p>
                    <a:p>
                      <a:r>
                        <a:rPr lang="ru-RU" dirty="0" smtClean="0"/>
                        <a:t>с 5-го по 10-й</a:t>
                      </a:r>
                    </a:p>
                    <a:p>
                      <a:r>
                        <a:rPr lang="ru-RU" dirty="0" smtClean="0"/>
                        <a:t>с 11-го по 18-й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</a:p>
                    <a:p>
                      <a:r>
                        <a:rPr lang="ru-RU" dirty="0" smtClean="0"/>
                        <a:t>240</a:t>
                      </a:r>
                    </a:p>
                    <a:p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Вечерние спектакли</a:t>
                      </a:r>
                    </a:p>
                    <a:p>
                      <a:r>
                        <a:rPr lang="ru-RU" dirty="0" smtClean="0"/>
                        <a:t>(позже 16.00)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1-го по 4-й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5-го по 10-й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 11-го по 18-й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</a:t>
                      </a:r>
                    </a:p>
                    <a:p>
                      <a:r>
                        <a:rPr lang="ru-RU" dirty="0" smtClean="0"/>
                        <a:t>470</a:t>
                      </a:r>
                    </a:p>
                    <a:p>
                      <a:r>
                        <a:rPr lang="ru-RU" dirty="0" smtClean="0"/>
                        <a:t>380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4275" y="4293096"/>
            <a:ext cx="7984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Оля, Маша, Таня и Света пошли на </a:t>
            </a:r>
            <a:r>
              <a:rPr lang="ru-RU" dirty="0" smtClean="0"/>
              <a:t>сп</a:t>
            </a:r>
            <a:r>
              <a:rPr lang="ru-RU" dirty="0" smtClean="0"/>
              <a:t>е</a:t>
            </a:r>
            <a:r>
              <a:rPr lang="ru-RU" dirty="0" smtClean="0"/>
              <a:t>ктакль</a:t>
            </a:r>
            <a:r>
              <a:rPr lang="ru-RU" dirty="0" smtClean="0"/>
              <a:t>, который начался в 14.30. </a:t>
            </a:r>
          </a:p>
          <a:p>
            <a:r>
              <a:rPr lang="ru-RU" dirty="0" smtClean="0"/>
              <a:t>Сколько денег им придется заплатить за билеты в девятом ряду?</a:t>
            </a:r>
          </a:p>
          <a:p>
            <a:endParaRPr lang="ru-RU" dirty="0"/>
          </a:p>
          <a:p>
            <a:r>
              <a:rPr lang="ru-RU" dirty="0" smtClean="0"/>
              <a:t>Ответ: 960 руб.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718985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 таблице приведена стоимость билета в театр в зависимости от ряда и времени спектакля.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52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Занимательно о серьезном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7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1. Сумма каких трех натуральных чисел равна их произведению?</a:t>
            </a:r>
          </a:p>
          <a:p>
            <a:pPr>
              <a:buNone/>
            </a:pPr>
            <a:r>
              <a:rPr lang="ru-RU" sz="2400" dirty="0" smtClean="0"/>
              <a:t>1× 2 × 3 = 1 + 2 + 3</a:t>
            </a:r>
          </a:p>
          <a:p>
            <a:pPr>
              <a:buNone/>
            </a:pPr>
            <a:r>
              <a:rPr lang="ru-RU" sz="2400" dirty="0" smtClean="0"/>
              <a:t>2. Сумма каких двух различных натуральных чисел больше их произведения?</a:t>
            </a:r>
          </a:p>
          <a:p>
            <a:pPr>
              <a:buNone/>
            </a:pPr>
            <a:r>
              <a:rPr lang="en-US" sz="2400" dirty="0" smtClean="0"/>
              <a:t>n</a:t>
            </a:r>
            <a:r>
              <a:rPr lang="ru-RU" sz="2400" dirty="0" smtClean="0"/>
              <a:t> × </a:t>
            </a:r>
            <a:r>
              <a:rPr lang="en-US" sz="2400" dirty="0" smtClean="0"/>
              <a:t>1</a:t>
            </a:r>
            <a:r>
              <a:rPr lang="ru-RU" sz="2400" dirty="0" smtClean="0"/>
              <a:t> :     2 + 1 ˃ 2 × 1,   3 + 1 ˃ 3 × 1</a:t>
            </a:r>
          </a:p>
          <a:p>
            <a:pPr>
              <a:buNone/>
            </a:pPr>
            <a:r>
              <a:rPr lang="ru-RU" sz="2400" dirty="0" smtClean="0"/>
              <a:t>3. Заметив закономерность в последовательности, продолжите ее:</a:t>
            </a:r>
          </a:p>
          <a:p>
            <a:pPr>
              <a:buNone/>
            </a:pPr>
            <a:r>
              <a:rPr lang="ru-RU" sz="2400" dirty="0" smtClean="0"/>
              <a:t>1× 9 + 2 = 11</a:t>
            </a:r>
          </a:p>
          <a:p>
            <a:pPr>
              <a:buNone/>
            </a:pPr>
            <a:r>
              <a:rPr lang="ru-RU" sz="2400" dirty="0" smtClean="0"/>
              <a:t>1× 2 × 9 + 3 = 111</a:t>
            </a:r>
          </a:p>
          <a:p>
            <a:pPr>
              <a:buNone/>
            </a:pPr>
            <a:r>
              <a:rPr lang="ru-RU" sz="2400" dirty="0" smtClean="0"/>
              <a:t>1× 2 × 3× 9 + 4 = 1111</a:t>
            </a:r>
          </a:p>
          <a:p>
            <a:pPr>
              <a:buNone/>
            </a:pPr>
            <a:r>
              <a:rPr lang="ru-RU" sz="2400" dirty="0" smtClean="0"/>
              <a:t>1× 2 × 3× 4 × 9 + 5 = 11111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компоненты действия умножения</a:t>
            </a:r>
          </a:p>
          <a:p>
            <a:r>
              <a:rPr lang="ru-RU" dirty="0" smtClean="0"/>
              <a:t>Назовите основные свойства умножения</a:t>
            </a:r>
          </a:p>
          <a:p>
            <a:r>
              <a:rPr lang="ru-RU" dirty="0" smtClean="0"/>
              <a:t>Как изменится произведение, если один из множителей увеличить (уменьшить) в 2 раза?</a:t>
            </a:r>
          </a:p>
          <a:p>
            <a:endParaRPr lang="ru-RU" dirty="0"/>
          </a:p>
          <a:p>
            <a:r>
              <a:rPr lang="ru-RU" dirty="0" smtClean="0"/>
              <a:t>Домашнее задание: п11(стр.66-67), </a:t>
            </a:r>
          </a:p>
          <a:p>
            <a:pPr marL="0" indent="0">
              <a:buNone/>
            </a:pPr>
            <a:r>
              <a:rPr lang="ru-RU" dirty="0" smtClean="0"/>
              <a:t>№494,500,416,455(д – з).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4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764704"/>
            <a:ext cx="6896100" cy="1081088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539552" y="2349029"/>
            <a:ext cx="6888163" cy="35988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21×2       21×4      21×6       </a:t>
            </a:r>
          </a:p>
          <a:p>
            <a:pPr>
              <a:buNone/>
            </a:pPr>
            <a:r>
              <a:rPr lang="ru-RU" dirty="0" smtClean="0"/>
              <a:t>                                              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21×8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42,    84,    126,    168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42 + 84 + 126 + 168 =</a:t>
            </a:r>
          </a:p>
          <a:p>
            <a:pPr>
              <a:buNone/>
            </a:pP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(42 + 168) + (84 + 126) =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= 420               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2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сложения и умножения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  Переместительное свойство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a + b = b + a </a:t>
            </a:r>
            <a:r>
              <a:rPr lang="ru-RU" dirty="0" smtClean="0"/>
              <a:t>                                 </a:t>
            </a:r>
            <a:r>
              <a:rPr lang="en-US" dirty="0" smtClean="0"/>
              <a:t>a b = b a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Сочетательное свойство</a:t>
            </a:r>
          </a:p>
          <a:p>
            <a:pPr>
              <a:buNone/>
            </a:pPr>
            <a:r>
              <a:rPr lang="ru-RU" dirty="0" smtClean="0"/>
              <a:t>    (</a:t>
            </a:r>
            <a:r>
              <a:rPr lang="en-US" dirty="0" smtClean="0"/>
              <a:t>a + b</a:t>
            </a:r>
            <a:r>
              <a:rPr lang="ru-RU" dirty="0" smtClean="0"/>
              <a:t>) + с = </a:t>
            </a:r>
            <a:r>
              <a:rPr lang="en-US" dirty="0" smtClean="0"/>
              <a:t>a + (b + c)      </a:t>
            </a:r>
            <a:r>
              <a:rPr lang="ru-RU" dirty="0" smtClean="0"/>
              <a:t>      </a:t>
            </a:r>
            <a:r>
              <a:rPr lang="en-US" dirty="0" smtClean="0"/>
              <a:t> (a b) c = a (b c)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Распределительное  свойство умножения        относительно сложения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               </a:t>
            </a:r>
            <a:r>
              <a:rPr lang="ru-RU" dirty="0" smtClean="0"/>
              <a:t> </a:t>
            </a:r>
            <a:r>
              <a:rPr lang="en-US" dirty="0" smtClean="0"/>
              <a:t>(a</a:t>
            </a:r>
            <a:r>
              <a:rPr lang="ru-RU" dirty="0" smtClean="0"/>
              <a:t> </a:t>
            </a:r>
            <a:r>
              <a:rPr lang="en-US" dirty="0" smtClean="0"/>
              <a:t>+ b) c = a c + b c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2204864"/>
            <a:ext cx="6888163" cy="35988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Что значит умножить число </a:t>
            </a:r>
            <a:r>
              <a:rPr lang="en-US" dirty="0" smtClean="0"/>
              <a:t>a </a:t>
            </a:r>
            <a:r>
              <a:rPr lang="ru-RU" dirty="0" smtClean="0"/>
              <a:t> на число </a:t>
            </a:r>
            <a:r>
              <a:rPr lang="en-US" dirty="0" smtClean="0"/>
              <a:t>n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ru-RU" dirty="0" smtClean="0"/>
              <a:t>     </a:t>
            </a:r>
            <a:r>
              <a:rPr lang="en-US" dirty="0" smtClean="0"/>
              <a:t>a n = a + a + a + … + a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ru-RU" dirty="0" smtClean="0"/>
              <a:t>     </a:t>
            </a:r>
            <a:r>
              <a:rPr lang="en-US" sz="2000" dirty="0" smtClean="0"/>
              <a:t>n – </a:t>
            </a:r>
            <a:r>
              <a:rPr lang="ru-RU" sz="2000" dirty="0" smtClean="0"/>
              <a:t>раз</a:t>
            </a:r>
            <a:endParaRPr lang="en-US" sz="2000" dirty="0" smtClean="0"/>
          </a:p>
          <a:p>
            <a:endParaRPr lang="en-US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dirty="0" smtClean="0"/>
              <a:t>         Свойства умножения на  0 и  1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en-US" dirty="0" smtClean="0"/>
              <a:t>a × 1 = 1 × a = a            </a:t>
            </a:r>
            <a:r>
              <a:rPr lang="en-US" dirty="0" err="1" smtClean="0"/>
              <a:t>a</a:t>
            </a:r>
            <a:r>
              <a:rPr lang="en-US" dirty="0" smtClean="0"/>
              <a:t> × 0 = 0 × a = 0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03848" y="314096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8"/>
            <a:ext cx="6660232" cy="50148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Разбить на две группы выражения:</a:t>
            </a:r>
          </a:p>
          <a:p>
            <a:pPr>
              <a:buNone/>
            </a:pPr>
            <a:r>
              <a:rPr lang="ru-RU" dirty="0" smtClean="0"/>
              <a:t> 34 + 18 + 44</a:t>
            </a:r>
          </a:p>
          <a:p>
            <a:pPr>
              <a:buNone/>
            </a:pPr>
            <a:r>
              <a:rPr lang="ru-RU" dirty="0" smtClean="0"/>
              <a:t>31 + 31 + 31</a:t>
            </a:r>
          </a:p>
          <a:p>
            <a:pPr>
              <a:buNone/>
            </a:pPr>
            <a:r>
              <a:rPr lang="ru-RU" dirty="0" smtClean="0"/>
              <a:t>17 + 17 + 17 + 17</a:t>
            </a:r>
          </a:p>
          <a:p>
            <a:pPr>
              <a:buNone/>
            </a:pPr>
            <a:r>
              <a:rPr lang="ru-RU" dirty="0" smtClean="0"/>
              <a:t>45 + 44 + 43 + 42 + 41</a:t>
            </a:r>
          </a:p>
          <a:p>
            <a:pPr>
              <a:buNone/>
            </a:pPr>
            <a:r>
              <a:rPr lang="ru-RU" dirty="0" smtClean="0"/>
              <a:t>19 + 19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31 + 31 + 31 = 3 × 31</a:t>
            </a:r>
          </a:p>
          <a:p>
            <a:pPr>
              <a:buNone/>
            </a:pPr>
            <a:r>
              <a:rPr lang="ru-RU" dirty="0" smtClean="0"/>
              <a:t>17 + 17 + 17 + 17 = 4 × 17</a:t>
            </a:r>
          </a:p>
          <a:p>
            <a:pPr>
              <a:buNone/>
            </a:pPr>
            <a:r>
              <a:rPr lang="ru-RU" dirty="0" smtClean="0"/>
              <a:t>19 + 19 = 2 × 19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620688"/>
            <a:ext cx="7560840" cy="54726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2.  Вычислить удобным способом:</a:t>
            </a:r>
          </a:p>
          <a:p>
            <a:pPr>
              <a:buNone/>
            </a:pPr>
            <a:r>
              <a:rPr lang="ru-RU" dirty="0" smtClean="0"/>
              <a:t>38× 4 × 25</a:t>
            </a:r>
          </a:p>
          <a:p>
            <a:pPr>
              <a:buNone/>
            </a:pPr>
            <a:r>
              <a:rPr lang="ru-RU" dirty="0" smtClean="0"/>
              <a:t>25 × 96 × 4</a:t>
            </a:r>
          </a:p>
          <a:p>
            <a:pPr>
              <a:buNone/>
            </a:pPr>
            <a:r>
              <a:rPr lang="ru-RU" dirty="0" smtClean="0"/>
              <a:t>50 × 13 × 2</a:t>
            </a:r>
          </a:p>
          <a:p>
            <a:pPr>
              <a:buNone/>
            </a:pPr>
            <a:r>
              <a:rPr lang="ru-RU" dirty="0" smtClean="0"/>
              <a:t>125 × 79 × 8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38× 4 × 25 = 38× (4 × 25 ) =3800</a:t>
            </a:r>
          </a:p>
          <a:p>
            <a:pPr>
              <a:buNone/>
            </a:pPr>
            <a:r>
              <a:rPr lang="ru-RU" dirty="0" smtClean="0"/>
              <a:t>25 × 96 × 4 = (25 × 4) × 96 = 9600</a:t>
            </a:r>
          </a:p>
          <a:p>
            <a:pPr>
              <a:buNone/>
            </a:pPr>
            <a:r>
              <a:rPr lang="ru-RU" dirty="0" smtClean="0"/>
              <a:t>50 × 13 × 2 = (50 × 2) × 13 = 1300</a:t>
            </a:r>
          </a:p>
          <a:p>
            <a:pPr>
              <a:buNone/>
            </a:pPr>
            <a:r>
              <a:rPr lang="ru-RU" dirty="0" smtClean="0"/>
              <a:t>125 × 79 × 8 = (125 × 8) × 79 = 79000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            25 × 4 = 100</a:t>
            </a:r>
          </a:p>
          <a:p>
            <a:pPr>
              <a:buNone/>
            </a:pPr>
            <a:r>
              <a:rPr lang="ru-RU" sz="4000" dirty="0" smtClean="0"/>
              <a:t>                    50 × 2 = 100 </a:t>
            </a:r>
          </a:p>
          <a:p>
            <a:pPr>
              <a:buNone/>
            </a:pPr>
            <a:r>
              <a:rPr lang="ru-RU" sz="4000" smtClean="0"/>
              <a:t>                  125 </a:t>
            </a:r>
            <a:r>
              <a:rPr lang="ru-RU" sz="4000" smtClean="0">
                <a:solidFill>
                  <a:prstClr val="white"/>
                </a:solidFill>
              </a:rPr>
              <a:t>× 4 = 500</a:t>
            </a:r>
            <a:r>
              <a:rPr lang="ru-RU" sz="4000" smtClean="0"/>
              <a:t>  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              125 × 8 = 1000</a:t>
            </a:r>
          </a:p>
          <a:p>
            <a:pPr>
              <a:buNone/>
            </a:pPr>
            <a:r>
              <a:rPr lang="ru-RU" sz="4000" dirty="0" smtClean="0"/>
              <a:t>                  125 ×16 = 2000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8229600" cy="56657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4</a:t>
            </a:r>
            <a:r>
              <a:rPr lang="en-US" dirty="0" smtClean="0"/>
              <a:t>.</a:t>
            </a:r>
            <a:r>
              <a:rPr lang="ru-RU" dirty="0" smtClean="0"/>
              <a:t>  Назовите  множители в произведении:</a:t>
            </a:r>
          </a:p>
          <a:p>
            <a:pPr>
              <a:buNone/>
            </a:pPr>
            <a:r>
              <a:rPr lang="en-US" dirty="0" smtClean="0"/>
              <a:t>4b,</a:t>
            </a:r>
            <a:r>
              <a:rPr lang="ru-RU" dirty="0" smtClean="0"/>
              <a:t> </a:t>
            </a:r>
            <a:r>
              <a:rPr lang="en-US" dirty="0" smtClean="0"/>
              <a:t> 5ax, </a:t>
            </a:r>
            <a:r>
              <a:rPr lang="ru-RU" dirty="0" smtClean="0"/>
              <a:t> </a:t>
            </a:r>
            <a:r>
              <a:rPr lang="en-US" dirty="0" smtClean="0"/>
              <a:t>3(a + b),</a:t>
            </a:r>
            <a:r>
              <a:rPr lang="ru-RU" dirty="0" smtClean="0"/>
              <a:t> </a:t>
            </a:r>
            <a:r>
              <a:rPr lang="en-US" dirty="0" smtClean="0"/>
              <a:t> (x + y)(m + n),  </a:t>
            </a:r>
            <a:r>
              <a:rPr lang="ru-RU" dirty="0" smtClean="0"/>
              <a:t> </a:t>
            </a:r>
            <a:r>
              <a:rPr lang="en-US" dirty="0" smtClean="0"/>
              <a:t>(8 + a)(5 + n)4m</a:t>
            </a:r>
            <a:endParaRPr lang="ru-RU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5</a:t>
            </a:r>
            <a:r>
              <a:rPr lang="ru-RU" dirty="0" smtClean="0"/>
              <a:t>.   Запишите выражения:</a:t>
            </a:r>
          </a:p>
          <a:p>
            <a:pPr>
              <a:buNone/>
            </a:pPr>
            <a:r>
              <a:rPr lang="ru-RU" sz="2400" dirty="0" smtClean="0"/>
              <a:t>а) произведение </a:t>
            </a:r>
            <a:r>
              <a:rPr lang="en-US" sz="2400" dirty="0" smtClean="0"/>
              <a:t>a </a:t>
            </a:r>
            <a:r>
              <a:rPr lang="ru-RU" sz="2400" dirty="0" smtClean="0"/>
              <a:t>и </a:t>
            </a:r>
            <a:r>
              <a:rPr lang="en-US" sz="2400" dirty="0" smtClean="0"/>
              <a:t>b</a:t>
            </a:r>
          </a:p>
          <a:p>
            <a:pPr>
              <a:buNone/>
            </a:pPr>
            <a:r>
              <a:rPr lang="ru-RU" sz="2400" dirty="0" smtClean="0"/>
              <a:t>б</a:t>
            </a:r>
            <a:r>
              <a:rPr lang="en-US" sz="2400" dirty="0" smtClean="0"/>
              <a:t>) </a:t>
            </a:r>
            <a:r>
              <a:rPr lang="ru-RU" sz="2400" dirty="0" smtClean="0"/>
              <a:t>удвоенная сумма </a:t>
            </a:r>
            <a:r>
              <a:rPr lang="en-US" sz="2400" dirty="0" smtClean="0"/>
              <a:t>a </a:t>
            </a:r>
            <a:r>
              <a:rPr lang="ru-RU" sz="2400" dirty="0" smtClean="0"/>
              <a:t>и </a:t>
            </a:r>
            <a:r>
              <a:rPr lang="en-US" sz="2400" dirty="0" smtClean="0"/>
              <a:t>b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в) утроенная разность </a:t>
            </a:r>
            <a:r>
              <a:rPr lang="en-US" sz="2400" dirty="0" smtClean="0"/>
              <a:t>a </a:t>
            </a:r>
            <a:r>
              <a:rPr lang="ru-RU" sz="2400" dirty="0" smtClean="0"/>
              <a:t>и </a:t>
            </a:r>
            <a:r>
              <a:rPr lang="en-US" sz="2400" dirty="0" smtClean="0"/>
              <a:t>b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г) произведение разности чисел </a:t>
            </a:r>
            <a:r>
              <a:rPr lang="en-US" sz="2400" dirty="0" smtClean="0"/>
              <a:t>a </a:t>
            </a:r>
            <a:r>
              <a:rPr lang="ru-RU" sz="2400" dirty="0" smtClean="0"/>
              <a:t>и </a:t>
            </a:r>
            <a:r>
              <a:rPr lang="en-US" sz="2400" dirty="0" smtClean="0"/>
              <a:t>b</a:t>
            </a:r>
            <a:r>
              <a:rPr lang="ru-RU" sz="2400" dirty="0" smtClean="0"/>
              <a:t> на сумму этих же чисел</a:t>
            </a:r>
          </a:p>
          <a:p>
            <a:pPr>
              <a:buNone/>
            </a:pPr>
            <a:r>
              <a:rPr lang="ru-RU" sz="2400" dirty="0" smtClean="0"/>
              <a:t>д) произведение суммы </a:t>
            </a:r>
            <a:r>
              <a:rPr lang="en-US" sz="2400" dirty="0" smtClean="0"/>
              <a:t>a </a:t>
            </a:r>
            <a:r>
              <a:rPr lang="ru-RU" sz="2400" dirty="0" smtClean="0"/>
              <a:t>и </a:t>
            </a:r>
            <a:r>
              <a:rPr lang="en-US" sz="2400" dirty="0" smtClean="0"/>
              <a:t>b</a:t>
            </a:r>
            <a:r>
              <a:rPr lang="ru-RU" sz="2400" dirty="0" smtClean="0"/>
              <a:t>  и числа с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Ответы: а) </a:t>
            </a:r>
            <a:r>
              <a:rPr lang="en-US" sz="2400" dirty="0" err="1" smtClean="0"/>
              <a:t>ab</a:t>
            </a:r>
            <a:r>
              <a:rPr lang="en-US" sz="2400" dirty="0" smtClean="0"/>
              <a:t>,  </a:t>
            </a:r>
            <a:r>
              <a:rPr lang="ru-RU" sz="2400" dirty="0" smtClean="0"/>
              <a:t>б</a:t>
            </a:r>
            <a:r>
              <a:rPr lang="en-US" sz="2400" dirty="0" smtClean="0"/>
              <a:t>)  2(a + b),   </a:t>
            </a:r>
            <a:r>
              <a:rPr lang="ru-RU" sz="2400" dirty="0" smtClean="0"/>
              <a:t>в</a:t>
            </a:r>
            <a:r>
              <a:rPr lang="en-US" sz="2400" dirty="0" smtClean="0"/>
              <a:t>)  3(a –</a:t>
            </a:r>
            <a:r>
              <a:rPr lang="ru-RU" sz="2400" dirty="0" smtClean="0"/>
              <a:t> </a:t>
            </a:r>
            <a:r>
              <a:rPr lang="en-US" sz="2400" dirty="0" smtClean="0"/>
              <a:t>b),   </a:t>
            </a:r>
            <a:r>
              <a:rPr lang="ru-RU" sz="2400" dirty="0" smtClean="0"/>
              <a:t>г</a:t>
            </a:r>
            <a:r>
              <a:rPr lang="en-US" sz="2400" dirty="0" smtClean="0"/>
              <a:t>)  (a – b)(a + b),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</a:t>
            </a:r>
            <a:r>
              <a:rPr lang="ru-RU" sz="2400" dirty="0" err="1" smtClean="0"/>
              <a:t>д</a:t>
            </a:r>
            <a:r>
              <a:rPr lang="ru-RU" sz="2400" dirty="0" smtClean="0"/>
              <a:t>) (а + </a:t>
            </a:r>
            <a:r>
              <a:rPr lang="en-US" sz="2400" dirty="0" smtClean="0"/>
              <a:t>b</a:t>
            </a:r>
            <a:r>
              <a:rPr lang="ru-RU" sz="2400" dirty="0" smtClean="0"/>
              <a:t>)с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158163" cy="58086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en-US" dirty="0"/>
              <a:t>6</a:t>
            </a:r>
            <a:r>
              <a:rPr lang="ru-RU" smtClean="0"/>
              <a:t>.   </a:t>
            </a:r>
            <a:r>
              <a:rPr lang="ru-RU" dirty="0" smtClean="0"/>
              <a:t>Найдите значение выражения:</a:t>
            </a:r>
          </a:p>
          <a:p>
            <a:pPr>
              <a:buNone/>
            </a:pPr>
            <a:r>
              <a:rPr lang="ru-RU" dirty="0" smtClean="0"/>
              <a:t>1)   4</a:t>
            </a:r>
            <a:r>
              <a:rPr lang="en-US" dirty="0" smtClean="0"/>
              <a:t>a</a:t>
            </a:r>
            <a:r>
              <a:rPr lang="ru-RU" dirty="0" smtClean="0"/>
              <a:t> + 80,     если    </a:t>
            </a:r>
            <a:r>
              <a:rPr lang="en-US" dirty="0" smtClean="0"/>
              <a:t>a</a:t>
            </a:r>
            <a:r>
              <a:rPr lang="ru-RU" dirty="0" smtClean="0"/>
              <a:t> = 25, 125</a:t>
            </a:r>
          </a:p>
          <a:p>
            <a:pPr>
              <a:buNone/>
            </a:pPr>
            <a:r>
              <a:rPr lang="ru-RU" dirty="0" smtClean="0"/>
              <a:t>2)   4(</a:t>
            </a:r>
            <a:r>
              <a:rPr lang="en-US" dirty="0" smtClean="0"/>
              <a:t>a</a:t>
            </a:r>
            <a:r>
              <a:rPr lang="ru-RU" dirty="0" smtClean="0"/>
              <a:t> + 80),  если    </a:t>
            </a:r>
            <a:r>
              <a:rPr lang="en-US" dirty="0" smtClean="0"/>
              <a:t>a</a:t>
            </a:r>
            <a:r>
              <a:rPr lang="ru-RU" dirty="0" smtClean="0"/>
              <a:t> = 25, 125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Трудности, с которыми можно столкнуться:</a:t>
            </a:r>
          </a:p>
          <a:p>
            <a:pPr>
              <a:buNone/>
            </a:pPr>
            <a:r>
              <a:rPr lang="ru-RU" dirty="0" smtClean="0"/>
              <a:t>1. подстановка значений переменных</a:t>
            </a:r>
          </a:p>
          <a:p>
            <a:pPr>
              <a:buNone/>
            </a:pPr>
            <a:r>
              <a:rPr lang="ru-RU" dirty="0" smtClean="0"/>
              <a:t>2. порядок действий в выражениях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Ответы:  1)   4×25 + 80 =180,       если   а = 25</a:t>
            </a:r>
          </a:p>
          <a:p>
            <a:pPr>
              <a:buNone/>
            </a:pPr>
            <a:r>
              <a:rPr lang="ru-RU" sz="2400" dirty="0" smtClean="0"/>
              <a:t>                      4×125 + 80 =580,     если   а =125</a:t>
            </a:r>
          </a:p>
          <a:p>
            <a:pPr>
              <a:buNone/>
            </a:pPr>
            <a:r>
              <a:rPr lang="ru-RU" sz="2400" dirty="0" smtClean="0"/>
              <a:t>                2)   4(25 + 80) = 420,     если   </a:t>
            </a:r>
            <a:r>
              <a:rPr lang="en-US" sz="2400" dirty="0" smtClean="0"/>
              <a:t>a</a:t>
            </a:r>
            <a:r>
              <a:rPr lang="ru-RU" sz="2400" dirty="0" smtClean="0"/>
              <a:t> = 25</a:t>
            </a:r>
          </a:p>
          <a:p>
            <a:pPr>
              <a:buNone/>
            </a:pPr>
            <a:r>
              <a:rPr lang="ru-RU" sz="2400" dirty="0" smtClean="0"/>
              <a:t>                      4(125 + 80) = </a:t>
            </a:r>
            <a:r>
              <a:rPr lang="ru-RU" dirty="0"/>
              <a:t>8</a:t>
            </a:r>
            <a:r>
              <a:rPr lang="ru-RU" sz="2400" dirty="0" smtClean="0"/>
              <a:t>20,  если  </a:t>
            </a:r>
            <a:r>
              <a:rPr lang="en-US" sz="2400" dirty="0" smtClean="0"/>
              <a:t>a</a:t>
            </a:r>
            <a:r>
              <a:rPr lang="ru-RU" sz="2400" dirty="0" smtClean="0"/>
              <a:t> =125</a:t>
            </a:r>
          </a:p>
          <a:p>
            <a:pPr>
              <a:buNone/>
            </a:pPr>
            <a:r>
              <a:rPr lang="ru-RU" sz="2400" dirty="0" smtClean="0"/>
              <a:t>                    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340</TotalTime>
  <Words>826</Words>
  <Application>Microsoft Office PowerPoint</Application>
  <PresentationFormat>Экран (4:3)</PresentationFormat>
  <Paragraphs>130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Берлин</vt:lpstr>
      <vt:lpstr>Умножение и его свойства</vt:lpstr>
      <vt:lpstr>Устная работа</vt:lpstr>
      <vt:lpstr>Свойства сложения и умножения</vt:lpstr>
      <vt:lpstr>Презентация PowerPoint</vt:lpstr>
      <vt:lpstr>Презентация PowerPoint</vt:lpstr>
      <vt:lpstr>Презентация PowerPoint</vt:lpstr>
      <vt:lpstr>Запомни </vt:lpstr>
      <vt:lpstr>Презентация PowerPoint</vt:lpstr>
      <vt:lpstr>Презентация PowerPoint</vt:lpstr>
      <vt:lpstr>Презентация PowerPoint</vt:lpstr>
      <vt:lpstr>Занимательно о серьезном</vt:lpstr>
      <vt:lpstr>Итог урока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его свойства</dc:title>
  <dc:creator>Olga</dc:creator>
  <cp:lastModifiedBy>Olga</cp:lastModifiedBy>
  <cp:revision>38</cp:revision>
  <dcterms:created xsi:type="dcterms:W3CDTF">2014-10-10T16:11:02Z</dcterms:created>
  <dcterms:modified xsi:type="dcterms:W3CDTF">2014-10-20T16:43:37Z</dcterms:modified>
</cp:coreProperties>
</file>