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8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EED3-7417-4AE4-BFAC-C100AB4DE49C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619F-212C-45E7-81BC-AFF21A4F25E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EED3-7417-4AE4-BFAC-C100AB4DE49C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619F-212C-45E7-81BC-AFF21A4F25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EED3-7417-4AE4-BFAC-C100AB4DE49C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619F-212C-45E7-81BC-AFF21A4F25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EED3-7417-4AE4-BFAC-C100AB4DE49C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619F-212C-45E7-81BC-AFF21A4F25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EED3-7417-4AE4-BFAC-C100AB4DE49C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B92619F-212C-45E7-81BC-AFF21A4F25E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EED3-7417-4AE4-BFAC-C100AB4DE49C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619F-212C-45E7-81BC-AFF21A4F25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EED3-7417-4AE4-BFAC-C100AB4DE49C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619F-212C-45E7-81BC-AFF21A4F25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EED3-7417-4AE4-BFAC-C100AB4DE49C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619F-212C-45E7-81BC-AFF21A4F25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EED3-7417-4AE4-BFAC-C100AB4DE49C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619F-212C-45E7-81BC-AFF21A4F25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EED3-7417-4AE4-BFAC-C100AB4DE49C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619F-212C-45E7-81BC-AFF21A4F25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EED3-7417-4AE4-BFAC-C100AB4DE49C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619F-212C-45E7-81BC-AFF21A4F25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DBEED3-7417-4AE4-BFAC-C100AB4DE49C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92619F-212C-45E7-81BC-AFF21A4F25E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146" y="1052736"/>
            <a:ext cx="838953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ru-RU" b="1" dirty="0" smtClean="0"/>
              <a:t>Тема урока:</a:t>
            </a:r>
          </a:p>
          <a:p>
            <a:pPr algn="ctr"/>
            <a:r>
              <a:rPr lang="ru-RU" sz="4400" dirty="0" smtClean="0">
                <a:solidFill>
                  <a:srgbClr val="FFC000"/>
                </a:solidFill>
              </a:rPr>
              <a:t>«Задачи на концентрацию»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b="1" dirty="0" smtClean="0"/>
              <a:t>Цель: </a:t>
            </a:r>
          </a:p>
          <a:p>
            <a:r>
              <a:rPr lang="ru-RU" sz="3200" dirty="0" smtClean="0">
                <a:solidFill>
                  <a:srgbClr val="FFC000"/>
                </a:solidFill>
              </a:rPr>
              <a:t>Рассмотреть универсальный способ решения различных задач на концентрацию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5234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71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Задача5 («Съедобная»)</a:t>
            </a:r>
          </a:p>
          <a:p>
            <a:r>
              <a:rPr lang="ru-RU" dirty="0" smtClean="0"/>
              <a:t>За </a:t>
            </a:r>
            <a:r>
              <a:rPr lang="ru-RU" dirty="0"/>
              <a:t>время хранения содержание воды в фруктах понизилось на 1%, и  вес стал составлять 4 тонны. Сколько фруктов с влажностью в 95% было отправлено на хранение? </a:t>
            </a:r>
            <a:endParaRPr lang="ru-RU" b="1" dirty="0"/>
          </a:p>
          <a:p>
            <a:r>
              <a:rPr lang="ru-RU" b="1" dirty="0" smtClean="0">
                <a:solidFill>
                  <a:srgbClr val="FFC000"/>
                </a:solidFill>
              </a:rPr>
              <a:t>Решение: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1) </a:t>
            </a:r>
            <a:r>
              <a:rPr lang="ru-RU" b="1" dirty="0" err="1" smtClean="0">
                <a:solidFill>
                  <a:srgbClr val="FFC000"/>
                </a:solidFill>
              </a:rPr>
              <a:t>Слогон</a:t>
            </a:r>
            <a:r>
              <a:rPr lang="ru-RU" b="1" dirty="0" smtClean="0">
                <a:solidFill>
                  <a:srgbClr val="FFC000"/>
                </a:solidFill>
              </a:rPr>
              <a:t>: </a:t>
            </a:r>
            <a:r>
              <a:rPr lang="ru-RU" b="1" dirty="0" smtClean="0"/>
              <a:t>«В «съедобных» задачах «съедобная» масса сохраняется»</a:t>
            </a:r>
          </a:p>
          <a:p>
            <a:endParaRPr lang="ru-RU" b="1" dirty="0" smtClean="0">
              <a:solidFill>
                <a:srgbClr val="FFC000"/>
              </a:solidFill>
            </a:endParaRPr>
          </a:p>
          <a:p>
            <a:endParaRPr lang="ru-RU" b="1" dirty="0" smtClean="0">
              <a:solidFill>
                <a:srgbClr val="FFC000"/>
              </a:solidFill>
            </a:endParaRP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781160"/>
              </p:ext>
            </p:extLst>
          </p:nvPr>
        </p:nvGraphicFramePr>
        <p:xfrm>
          <a:off x="503548" y="2132856"/>
          <a:ext cx="820891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628292"/>
                <a:gridCol w="1476164"/>
                <a:gridCol w="205222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«Съедобная масса»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Фрукт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Свежие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5%</a:t>
                      </a:r>
                      <a:r>
                        <a:rPr lang="ru-RU" baseline="0" dirty="0" smtClean="0"/>
                        <a:t> от Х т, это 0,05Х 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 -   Х 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Подсушенные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6% - 0,24т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100% </a:t>
                      </a:r>
                      <a:r>
                        <a:rPr lang="ru-RU" smtClean="0"/>
                        <a:t>-    4т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584" y="364502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1) 0,06*4 = 0,24 (т)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635896" y="3645024"/>
            <a:ext cx="1712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2) 0,05Х = 0,24,</a:t>
            </a:r>
          </a:p>
          <a:p>
            <a:r>
              <a:rPr lang="ru-RU" dirty="0"/>
              <a:t> </a:t>
            </a:r>
            <a:r>
              <a:rPr lang="ru-RU" dirty="0" smtClean="0"/>
              <a:t>           Х = 4,8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4797152"/>
            <a:ext cx="1332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4,8 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0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25514"/>
            <a:ext cx="5845767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/>
              <a:t>Ход урока:</a:t>
            </a:r>
          </a:p>
          <a:p>
            <a:pPr algn="ctr"/>
            <a:endParaRPr lang="ru-RU" sz="2400" b="1" dirty="0" smtClean="0"/>
          </a:p>
          <a:p>
            <a:pPr marL="400050" indent="-400050">
              <a:buAutoNum type="romanUcPeriod"/>
            </a:pPr>
            <a:r>
              <a:rPr lang="ru-RU" sz="2400" b="1" u="sng" dirty="0" smtClean="0"/>
              <a:t>Теоретическая разминка.</a:t>
            </a:r>
          </a:p>
          <a:p>
            <a:endParaRPr lang="ru-RU" sz="2400" b="1" dirty="0" smtClean="0"/>
          </a:p>
          <a:p>
            <a:pPr marL="342900" indent="-342900">
              <a:buAutoNum type="arabicParenR"/>
            </a:pPr>
            <a:r>
              <a:rPr lang="ru-RU" sz="2400" b="1" dirty="0" smtClean="0"/>
              <a:t>Что такое процент? </a:t>
            </a:r>
          </a:p>
          <a:p>
            <a:pPr marL="342900" indent="-342900">
              <a:buAutoNum type="arabicParenR"/>
            </a:pPr>
            <a:endParaRPr lang="ru-RU" sz="2400" b="1" dirty="0"/>
          </a:p>
          <a:p>
            <a:endParaRPr lang="ru-RU" sz="2400" b="1" dirty="0" smtClean="0"/>
          </a:p>
          <a:p>
            <a:r>
              <a:rPr lang="ru-RU" sz="2400" b="1" dirty="0" smtClean="0"/>
              <a:t>2) Как найти часть от числа?</a:t>
            </a:r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/>
          </a:p>
          <a:p>
            <a:r>
              <a:rPr lang="ru-RU" sz="2400" b="1" dirty="0" smtClean="0"/>
              <a:t>3) Что такое пропорция?</a:t>
            </a:r>
          </a:p>
          <a:p>
            <a:endParaRPr lang="ru-RU" sz="2400" b="1" dirty="0" smtClean="0"/>
          </a:p>
          <a:p>
            <a:endParaRPr lang="ru-RU" sz="2400" b="1" dirty="0"/>
          </a:p>
          <a:p>
            <a:r>
              <a:rPr lang="ru-RU" sz="2400" b="1" dirty="0" smtClean="0"/>
              <a:t>4) Основное свойство верной пропорции</a:t>
            </a:r>
          </a:p>
          <a:p>
            <a:pPr marL="342900" indent="-342900">
              <a:buAutoNum type="arabicParenR"/>
            </a:pP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2106431"/>
            <a:ext cx="3697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1% - это 0,01 часть числа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3239062"/>
            <a:ext cx="63809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Что бы найти часть от число, надо эту часть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 умножить на это число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04972" y="4797151"/>
            <a:ext cx="6340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Пропорция – это равенство двух отношений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5632" y="5857825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 верной пропорции  произведение крайних членов равно произведению средних членов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5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4514" y="355167"/>
            <a:ext cx="45015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II</a:t>
            </a:r>
            <a:r>
              <a:rPr lang="ru-RU" sz="2400" dirty="0" smtClean="0"/>
              <a:t>. </a:t>
            </a:r>
            <a:r>
              <a:rPr lang="ru-RU" sz="2400" b="1" u="sng" dirty="0" smtClean="0"/>
              <a:t>Устная работа</a:t>
            </a:r>
          </a:p>
          <a:p>
            <a:pPr marL="342900" indent="-342900">
              <a:buAutoNum type="arabicParenR"/>
            </a:pPr>
            <a:r>
              <a:rPr lang="ru-RU" sz="2400" dirty="0" smtClean="0"/>
              <a:t>Заполнить таблицу</a:t>
            </a:r>
          </a:p>
          <a:p>
            <a:pPr marL="342900" indent="-342900">
              <a:buAutoNum type="arabicParenR"/>
            </a:pP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6985117"/>
                  </p:ext>
                </p:extLst>
              </p:nvPr>
            </p:nvGraphicFramePr>
            <p:xfrm>
              <a:off x="1524000" y="1397000"/>
              <a:ext cx="3912096" cy="38851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56048"/>
                    <a:gridCol w="195604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1" dirty="0" smtClean="0">
                              <a:solidFill>
                                <a:srgbClr val="FFC000"/>
                              </a:solidFill>
                            </a:rPr>
                            <a:t>%</a:t>
                          </a:r>
                          <a:endParaRPr lang="ru-RU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1" dirty="0" smtClean="0">
                              <a:solidFill>
                                <a:srgbClr val="FFC000"/>
                              </a:solidFill>
                            </a:rPr>
                            <a:t>Часть</a:t>
                          </a:r>
                          <a:endParaRPr lang="ru-RU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1" dirty="0" smtClean="0"/>
                            <a:t>15%</a:t>
                          </a:r>
                          <a:endParaRPr lang="ru-RU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2400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ru-RU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1" dirty="0" smtClean="0"/>
                            <a:t>0,34</a:t>
                          </a:r>
                          <a:endParaRPr lang="ru-RU" sz="2400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1" dirty="0" smtClean="0"/>
                            <a:t>139%</a:t>
                          </a:r>
                          <a:endParaRPr lang="ru-RU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2400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ru-RU" sz="2400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ru-RU" sz="24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ru-RU" sz="24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kumimoji="0" lang="ru-RU" sz="24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ru-RU" sz="240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endParaRPr lang="ru-RU" sz="2400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1" dirty="0" smtClean="0"/>
                            <a:t>0,4%</a:t>
                          </a:r>
                          <a:endParaRPr lang="ru-RU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2400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ru-RU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1" dirty="0" smtClean="0"/>
                            <a:t>2</a:t>
                          </a:r>
                          <a:endParaRPr lang="ru-RU" sz="2400" b="1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6985117"/>
                  </p:ext>
                </p:extLst>
              </p:nvPr>
            </p:nvGraphicFramePr>
            <p:xfrm>
              <a:off x="1524000" y="1397000"/>
              <a:ext cx="3912096" cy="38851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56048"/>
                    <a:gridCol w="1956048"/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1" dirty="0" smtClean="0">
                              <a:solidFill>
                                <a:srgbClr val="FFC000"/>
                              </a:solidFill>
                            </a:rPr>
                            <a:t>%</a:t>
                          </a:r>
                          <a:endParaRPr lang="ru-RU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1" dirty="0" smtClean="0">
                              <a:solidFill>
                                <a:srgbClr val="FFC000"/>
                              </a:solidFill>
                            </a:rPr>
                            <a:t>Часть</a:t>
                          </a:r>
                          <a:endParaRPr lang="ru-RU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1" dirty="0" smtClean="0"/>
                            <a:t>15%</a:t>
                          </a:r>
                          <a:endParaRPr lang="ru-RU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2400" b="1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endParaRPr lang="ru-RU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1" dirty="0" smtClean="0"/>
                            <a:t>0,34</a:t>
                          </a:r>
                          <a:endParaRPr lang="ru-RU" sz="2400" b="1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1" dirty="0" smtClean="0"/>
                            <a:t>139%</a:t>
                          </a:r>
                          <a:endParaRPr lang="ru-RU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2400" b="1" dirty="0"/>
                        </a:p>
                      </a:txBody>
                      <a:tcPr/>
                    </a:tc>
                  </a:tr>
                  <a:tr h="1141984">
                    <a:tc>
                      <a:txBody>
                        <a:bodyPr/>
                        <a:lstStyle/>
                        <a:p>
                          <a:pPr algn="ctr"/>
                          <a:endParaRPr lang="ru-RU" sz="2400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163830" b="-91489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1" dirty="0" smtClean="0"/>
                            <a:t>0,4%</a:t>
                          </a:r>
                          <a:endParaRPr lang="ru-RU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2400" b="1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endParaRPr lang="ru-RU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1" dirty="0" smtClean="0"/>
                            <a:t>2</a:t>
                          </a:r>
                          <a:endParaRPr lang="ru-RU" sz="2400" b="1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3995934" y="1844824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0,15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5065" y="230648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34%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9129" y="276815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1,39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0695" y="350100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75%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145" y="4320680"/>
            <a:ext cx="1152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0,004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57122" y="4816259"/>
            <a:ext cx="1462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200%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8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08862" y="607238"/>
                <a:ext cx="2376264" cy="2841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2) Вычислить:</a:t>
                </a:r>
              </a:p>
              <a:p>
                <a:endParaRPr lang="ru-RU" sz="2400" b="1" dirty="0" smtClean="0"/>
              </a:p>
              <a:p>
                <a:r>
                  <a:rPr lang="ru-RU" sz="2400" b="1" dirty="0" smtClean="0"/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/>
                        </m:ctrlPr>
                      </m:fPr>
                      <m:num>
                        <m:r>
                          <a:rPr lang="en-US" sz="2400" b="1" i="1"/>
                          <m:t>𝟐</m:t>
                        </m:r>
                      </m:num>
                      <m:den>
                        <m:r>
                          <a:rPr lang="en-US" sz="2400" b="1" i="1"/>
                          <m:t>𝟑</m:t>
                        </m:r>
                      </m:den>
                    </m:f>
                  </m:oMath>
                </a14:m>
                <a:r>
                  <a:rPr lang="ru-RU" sz="2400" b="1" dirty="0" smtClean="0"/>
                  <a:t> от 600</a:t>
                </a:r>
              </a:p>
              <a:p>
                <a:endParaRPr lang="ru-RU" sz="2400" b="1" dirty="0" smtClean="0"/>
              </a:p>
              <a:p>
                <a:r>
                  <a:rPr lang="ru-RU" sz="2400" b="1" dirty="0" smtClean="0"/>
                  <a:t>б) 0,7 от 30</a:t>
                </a:r>
              </a:p>
              <a:p>
                <a:endParaRPr lang="ru-RU" sz="2400" b="1" dirty="0" smtClean="0"/>
              </a:p>
              <a:p>
                <a:r>
                  <a:rPr lang="ru-RU" sz="2400" b="1" dirty="0" smtClean="0"/>
                  <a:t>в) 23% от 2000</a:t>
                </a:r>
                <a:endParaRPr lang="ru-RU" sz="24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62" y="607238"/>
                <a:ext cx="2376264" cy="2841804"/>
              </a:xfrm>
              <a:prstGeom prst="rect">
                <a:avLst/>
              </a:prstGeom>
              <a:blipFill rotWithShape="1">
                <a:blip r:embed="rId2"/>
                <a:stretch>
                  <a:fillRect l="-3846" t="-1717" b="-4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419872" y="1355576"/>
            <a:ext cx="790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400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9872" y="211804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2927" y="285132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460</a:t>
            </a:r>
            <a:endParaRPr lang="ru-RU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465296" y="470755"/>
                <a:ext cx="4536503" cy="3456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3) Найти неизвестный </a:t>
                </a:r>
              </a:p>
              <a:p>
                <a:r>
                  <a:rPr lang="ru-RU" sz="2400" b="1" dirty="0" smtClean="0"/>
                  <a:t>член пропорции:</a:t>
                </a:r>
              </a:p>
              <a:p>
                <a:endParaRPr lang="ru-RU" dirty="0"/>
              </a:p>
              <a:p>
                <a:r>
                  <a:rPr lang="ru-RU" sz="2400" b="1" dirty="0" smtClean="0">
                    <a:solidFill>
                      <a:schemeClr val="tx1"/>
                    </a:solidFill>
                  </a:rPr>
                  <a:t>а)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ru-RU" sz="2800" b="1" i="1">
                            <a:solidFill>
                              <a:schemeClr val="tx1"/>
                            </a:solidFill>
                          </a:rPr>
                          <m:t>х</m:t>
                        </m:r>
                      </m:num>
                      <m:den>
                        <m:r>
                          <a:rPr lang="en-US" sz="2800" b="1" i="1">
                            <a:solidFill>
                              <a:schemeClr val="tx1"/>
                            </a:solidFill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chemeClr val="tx1"/>
                            </a:solidFill>
                          </a:rPr>
                          <m:t>𝟗</m:t>
                        </m:r>
                      </m:num>
                      <m:den>
                        <m:r>
                          <a:rPr lang="en-US" sz="2800" b="1" i="1">
                            <a:solidFill>
                              <a:schemeClr val="tx1"/>
                            </a:solidFill>
                          </a:rPr>
                          <m:t>х</m:t>
                        </m:r>
                      </m:den>
                    </m:f>
                  </m:oMath>
                </a14:m>
                <a:r>
                  <a:rPr lang="ru-RU" sz="2800" b="1" dirty="0">
                    <a:solidFill>
                      <a:schemeClr val="tx1"/>
                    </a:solidFill>
                  </a:rPr>
                  <a:t> </a:t>
                </a:r>
                <a:endParaRPr lang="ru-RU" sz="2800" b="1" dirty="0" smtClean="0">
                  <a:solidFill>
                    <a:schemeClr val="tx1"/>
                  </a:solidFill>
                </a:endParaRPr>
              </a:p>
              <a:p>
                <a:endParaRPr lang="ru-RU" sz="2400" b="1" dirty="0"/>
              </a:p>
              <a:p>
                <a:r>
                  <a:rPr lang="ru-RU" sz="2400" b="1" dirty="0"/>
                  <a:t>б</a:t>
                </a:r>
                <a:r>
                  <a:rPr lang="ru-RU" sz="2800" b="1" dirty="0" smtClean="0">
                    <a:solidFill>
                      <a:schemeClr val="tx1"/>
                    </a:solidFill>
                  </a:rPr>
                  <a:t>)  </a:t>
                </a:r>
                <a:r>
                  <a:rPr lang="ru-RU" sz="28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/>
                        </m:ctrlPr>
                      </m:fPr>
                      <m:num>
                        <m:r>
                          <a:rPr lang="ru-RU" sz="2800" b="1" i="1"/>
                          <m:t>𝟒</m:t>
                        </m:r>
                      </m:num>
                      <m:den>
                        <m:r>
                          <a:rPr lang="ru-RU" sz="2800" b="1" i="1"/>
                          <m:t>х−</m:t>
                        </m:r>
                        <m:r>
                          <a:rPr lang="ru-RU" sz="2800" b="1" i="1"/>
                          <m:t>𝟏</m:t>
                        </m:r>
                      </m:den>
                    </m:f>
                    <m:r>
                      <a:rPr lang="ru-RU" sz="2800" b="1" i="1"/>
                      <m:t>= </m:t>
                    </m:r>
                    <m:f>
                      <m:fPr>
                        <m:ctrlPr>
                          <a:rPr lang="ru-RU" sz="2800" b="1" i="1"/>
                        </m:ctrlPr>
                      </m:fPr>
                      <m:num>
                        <m:r>
                          <a:rPr lang="ru-RU" sz="2800" b="1" i="1"/>
                          <m:t>𝟐</m:t>
                        </m:r>
                      </m:num>
                      <m:den>
                        <m:r>
                          <a:rPr lang="ru-RU" sz="2800" b="1" i="1"/>
                          <m:t>𝟕</m:t>
                        </m:r>
                      </m:den>
                    </m:f>
                  </m:oMath>
                </a14:m>
                <a:r>
                  <a:rPr lang="ru-RU" sz="2800" b="1" dirty="0"/>
                  <a:t> </a:t>
                </a:r>
                <a:endParaRPr lang="ru-RU" sz="2800" b="1" dirty="0" smtClean="0"/>
              </a:p>
              <a:p>
                <a:endParaRPr lang="ru-RU" sz="2400" b="1" dirty="0">
                  <a:solidFill>
                    <a:schemeClr val="tx1"/>
                  </a:solidFill>
                </a:endParaRPr>
              </a:p>
              <a:p>
                <a:r>
                  <a:rPr lang="ru-RU" sz="2400" dirty="0" smtClean="0"/>
                  <a:t>в)  16</a:t>
                </a:r>
                <a:r>
                  <a:rPr lang="ru-RU" sz="2400" dirty="0"/>
                  <a:t>:(х +1)= (х+1):25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296" y="470755"/>
                <a:ext cx="4536503" cy="3456972"/>
              </a:xfrm>
              <a:prstGeom prst="rect">
                <a:avLst/>
              </a:prstGeom>
              <a:blipFill rotWithShape="1">
                <a:blip r:embed="rId3"/>
                <a:stretch>
                  <a:fillRect l="-2013" t="-1411" b="-31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4210219" y="389841"/>
            <a:ext cx="0" cy="35378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64270" y="165638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56602" y="254483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15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84368" y="346606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19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73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223" y="1124744"/>
            <a:ext cx="820891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III</a:t>
            </a:r>
            <a:r>
              <a:rPr lang="ru-RU" sz="2400" b="1" u="sng" dirty="0" smtClean="0"/>
              <a:t>. Универсальный способ </a:t>
            </a:r>
          </a:p>
          <a:p>
            <a:pPr algn="ctr"/>
            <a:r>
              <a:rPr lang="ru-RU" sz="2400" b="1" u="sng" dirty="0" smtClean="0"/>
              <a:t>решения задач на концентрацию</a:t>
            </a:r>
          </a:p>
          <a:p>
            <a:endParaRPr lang="ru-RU" sz="2400" b="1" dirty="0"/>
          </a:p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Концентрация </a:t>
            </a:r>
            <a:r>
              <a:rPr lang="ru-RU" sz="4000" b="1" i="1" dirty="0" smtClean="0"/>
              <a:t>– это доля вещества в сплаве, смеси, растворе, выраженная в частях или процентах.</a:t>
            </a:r>
          </a:p>
          <a:p>
            <a:pPr algn="ctr"/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348600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22292"/>
            <a:ext cx="87849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Задача 1.</a:t>
            </a:r>
          </a:p>
          <a:p>
            <a:r>
              <a:rPr lang="ru-RU" b="1" dirty="0" smtClean="0"/>
              <a:t>Имеется лом стали двух сортов с содержанием никеля в 5% и 40%. Сколько нужно взять металла каждого из этих сортов, чтобы получить 140 тонн стали с содержанием 30% никеля? 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Решение:</a:t>
            </a:r>
          </a:p>
          <a:p>
            <a:endParaRPr lang="ru-RU" b="1" dirty="0" smtClean="0">
              <a:solidFill>
                <a:srgbClr val="FFC000"/>
              </a:solidFill>
            </a:endParaRPr>
          </a:p>
          <a:p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151280"/>
              </p:ext>
            </p:extLst>
          </p:nvPr>
        </p:nvGraphicFramePr>
        <p:xfrm>
          <a:off x="323528" y="1556792"/>
          <a:ext cx="864096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243"/>
                <a:gridCol w="3410253"/>
                <a:gridCol w="2312727"/>
                <a:gridCol w="186373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Никель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Другой металл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Сплав (сталь)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сплав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5% -   0,05Х 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95% - 0,95Х 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 - Х 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 сплав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40%   - 0,4(140 - Х) 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60% -  0,6(140-Х) 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 - (140-х) 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Новый сплав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30% -  0,3*140 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70% - 0,7*140 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 -  140 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55576" y="4367640"/>
            <a:ext cx="7982634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0,05Х</a:t>
            </a:r>
            <a:r>
              <a:rPr lang="ru-RU" baseline="0" dirty="0" smtClean="0"/>
              <a:t> + 0,4(140-Х)  = 42</a:t>
            </a:r>
          </a:p>
          <a:p>
            <a:r>
              <a:rPr lang="ru-RU" dirty="0" smtClean="0"/>
              <a:t>0,35Х = 14</a:t>
            </a:r>
          </a:p>
          <a:p>
            <a:r>
              <a:rPr lang="ru-RU" dirty="0" smtClean="0"/>
              <a:t>Х = 40</a:t>
            </a:r>
          </a:p>
          <a:p>
            <a:r>
              <a:rPr lang="ru-RU" dirty="0" smtClean="0"/>
              <a:t>Значит, 40т стали необходимо взять с 5%-</a:t>
            </a:r>
            <a:r>
              <a:rPr lang="ru-RU" dirty="0" err="1" smtClean="0"/>
              <a:t>ым</a:t>
            </a:r>
            <a:r>
              <a:rPr lang="ru-RU" dirty="0" smtClean="0"/>
              <a:t> содержанием никеля и 100т стали</a:t>
            </a:r>
          </a:p>
          <a:p>
            <a:r>
              <a:rPr lang="ru-RU" dirty="0" smtClean="0"/>
              <a:t> с содержанием никеля в 40%.</a:t>
            </a:r>
          </a:p>
          <a:p>
            <a:endParaRPr lang="ru-RU" dirty="0"/>
          </a:p>
          <a:p>
            <a:r>
              <a:rPr lang="ru-RU" dirty="0" smtClean="0"/>
              <a:t>Ответ: 40т, 100т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55576" y="3933056"/>
            <a:ext cx="2344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Составим уравнение: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48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Задача 2.</a:t>
            </a:r>
          </a:p>
          <a:p>
            <a:r>
              <a:rPr lang="ru-RU" b="1" dirty="0" smtClean="0"/>
              <a:t>В </a:t>
            </a:r>
            <a:r>
              <a:rPr lang="ru-RU" b="1" dirty="0"/>
              <a:t>колбе было 200г 80%-</a:t>
            </a:r>
            <a:r>
              <a:rPr lang="ru-RU" b="1" dirty="0" err="1"/>
              <a:t>го</a:t>
            </a:r>
            <a:r>
              <a:rPr lang="ru-RU" b="1" dirty="0"/>
              <a:t> спирта. Провизор отлил из колбы некоторое  количество этого спирта и затем добавил в неё столько же  воды, что бы получить 60%-</a:t>
            </a:r>
            <a:r>
              <a:rPr lang="ru-RU" b="1" dirty="0" err="1"/>
              <a:t>ый</a:t>
            </a:r>
            <a:r>
              <a:rPr lang="ru-RU" b="1" dirty="0"/>
              <a:t> спирт. Сколько граммов воды добавил провизор? (50г</a:t>
            </a:r>
            <a:r>
              <a:rPr lang="ru-RU" b="1" dirty="0" smtClean="0"/>
              <a:t>)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Решение:</a:t>
            </a:r>
          </a:p>
          <a:p>
            <a:endParaRPr lang="ru-RU" b="1" dirty="0">
              <a:solidFill>
                <a:srgbClr val="FFC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706540"/>
              </p:ext>
            </p:extLst>
          </p:nvPr>
        </p:nvGraphicFramePr>
        <p:xfrm>
          <a:off x="206096" y="1700808"/>
          <a:ext cx="869033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493"/>
                <a:gridCol w="3215673"/>
                <a:gridCol w="2172583"/>
                <a:gridCol w="217258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Спирт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Раствор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80% -   160г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20% -    40г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 -    200г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Отлил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80%</a:t>
                      </a:r>
                      <a:r>
                        <a:rPr lang="ru-RU" baseline="0" dirty="0" smtClean="0"/>
                        <a:t> -   0,8Х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20% -    0,2Х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 -    Х 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Осталось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80% -   (160- 0,8Х)</a:t>
                      </a:r>
                      <a:r>
                        <a:rPr lang="ru-RU" baseline="0" dirty="0" smtClean="0"/>
                        <a:t>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20% -   (40 – 0,2Х)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 -    (200 – Х) 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Добавил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 -   Х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 -    Х 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60% от 200г -    (160- 0,8Х)</a:t>
                      </a:r>
                      <a:r>
                        <a:rPr lang="ru-RU" baseline="0" dirty="0" smtClean="0"/>
                        <a:t> г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40% -   (40 + 0,8Х)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100% -    200г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9592" y="5013176"/>
            <a:ext cx="437228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Составим уравнение: 0,6*200 = 160 – 0,8Х</a:t>
            </a:r>
          </a:p>
          <a:p>
            <a:r>
              <a:rPr lang="ru-RU" dirty="0" smtClean="0"/>
              <a:t>0,8Х = 160-120</a:t>
            </a:r>
          </a:p>
          <a:p>
            <a:r>
              <a:rPr lang="ru-RU" dirty="0" smtClean="0"/>
              <a:t>Х = 50</a:t>
            </a:r>
          </a:p>
          <a:p>
            <a:r>
              <a:rPr lang="ru-RU" dirty="0" smtClean="0"/>
              <a:t>Значит, провизор добавил 50 г воды</a:t>
            </a:r>
          </a:p>
          <a:p>
            <a:r>
              <a:rPr lang="ru-RU" dirty="0" smtClean="0"/>
              <a:t>Ответ: 50г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651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188357" y="188640"/>
                <a:ext cx="8568952" cy="2431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solidFill>
                      <a:srgbClr val="FFC000"/>
                    </a:solidFill>
                  </a:rPr>
                  <a:t>Задача 3.</a:t>
                </a:r>
              </a:p>
              <a:p>
                <a:r>
                  <a:rPr lang="ru-RU" b="1" dirty="0" smtClean="0"/>
                  <a:t>Имеется </a:t>
                </a:r>
                <a:r>
                  <a:rPr lang="ru-RU" b="1" dirty="0"/>
                  <a:t>два сплава золота и серебра. В одном сплаве количество металлов находится в отношении 3:5, в другом – в отношении 2:3.Сколько нужно взять каждого сплава, чтобы получить 90г нового сплава, в котором золото и серебро </a:t>
                </a:r>
                <a:r>
                  <a:rPr lang="ru-RU" b="1" dirty="0" smtClean="0"/>
                  <a:t>были </a:t>
                </a:r>
                <a:r>
                  <a:rPr lang="ru-RU" b="1" dirty="0"/>
                  <a:t>бы в отношении 7:11?  </a:t>
                </a:r>
              </a:p>
              <a:p>
                <a:r>
                  <a:rPr lang="ru-RU" b="1" dirty="0" smtClean="0">
                    <a:solidFill>
                      <a:srgbClr val="FFC000"/>
                    </a:solidFill>
                  </a:rPr>
                  <a:t>Решение:</a:t>
                </a:r>
              </a:p>
              <a:p>
                <a:r>
                  <a:rPr lang="ru-RU" b="1" dirty="0" smtClean="0"/>
                  <a:t>1) В 1 сплаве имеется  3 ч золота и 5 ч серебра. Всего 8 частей. Значит, золото составляет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/>
                        </m:ctrlPr>
                      </m:fPr>
                      <m:num>
                        <m:r>
                          <a:rPr lang="ru-RU" i="1"/>
                          <m:t>3</m:t>
                        </m:r>
                      </m:num>
                      <m:den>
                        <m:r>
                          <a:rPr lang="ru-RU" i="1"/>
                          <m:t>8</m:t>
                        </m:r>
                      </m:den>
                    </m:f>
                  </m:oMath>
                </a14:m>
                <a:r>
                  <a:rPr lang="ru-RU" b="1" dirty="0" smtClean="0"/>
                  <a:t> части сплава.</a:t>
                </a: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57" y="188640"/>
                <a:ext cx="8568952" cy="2431435"/>
              </a:xfrm>
              <a:prstGeom prst="rect">
                <a:avLst/>
              </a:prstGeom>
              <a:blipFill rotWithShape="1">
                <a:blip r:embed="rId2"/>
                <a:stretch>
                  <a:fillRect l="-640" t="-1253" b="-5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1760974"/>
                  </p:ext>
                </p:extLst>
              </p:nvPr>
            </p:nvGraphicFramePr>
            <p:xfrm>
              <a:off x="230683" y="2780928"/>
              <a:ext cx="8526626" cy="182105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53085"/>
                    <a:gridCol w="4032448"/>
                    <a:gridCol w="1152128"/>
                    <a:gridCol w="1088965"/>
                  </a:tblGrid>
                  <a:tr h="331728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Золото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Серебро 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Сплав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1-й сплав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i="1"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dirty="0" smtClean="0"/>
                            <a:t> ч </a:t>
                          </a:r>
                          <a:r>
                            <a:rPr lang="ru-RU" baseline="0" dirty="0" smtClean="0"/>
                            <a:t> от Х г,  это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i="1"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dirty="0" smtClean="0"/>
                            <a:t> </a:t>
                          </a:r>
                          <a:r>
                            <a:rPr lang="ru-RU" dirty="0" smtClean="0"/>
                            <a:t>*Х г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Х г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410448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2-й сплав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kumimoji="0" lang="ru-RU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kumimoji="0" lang="ru-RU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ru-RU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dirty="0" smtClean="0"/>
                            <a:t>ч от (90 – Х) г,</a:t>
                          </a:r>
                          <a:r>
                            <a:rPr lang="ru-RU" baseline="0" dirty="0" smtClean="0"/>
                            <a:t> </a:t>
                          </a:r>
                          <a:r>
                            <a:rPr lang="ru-RU" dirty="0" smtClean="0"/>
                            <a:t>это  </a:t>
                          </a:r>
                          <a14:m>
                            <m:oMath xmlns:m="http://schemas.openxmlformats.org/officeDocument/2006/math">
                              <m:r>
                                <a:rPr kumimoji="0" lang="ru-RU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kumimoji="0" lang="ru-RU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ru-RU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dirty="0" smtClean="0"/>
                            <a:t>*(90 – Х)</a:t>
                          </a:r>
                          <a:r>
                            <a:rPr lang="ru-RU" baseline="0" dirty="0" smtClean="0"/>
                            <a:t> г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(90- Х) г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Новый сплав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ru-RU" b="0" i="0" smtClean="0">
                                  <a:latin typeface="Cambria Math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i="1"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dirty="0" smtClean="0"/>
                            <a:t> *Х </a:t>
                          </a:r>
                          <a:r>
                            <a:rPr lang="ru-RU" dirty="0" smtClean="0"/>
                            <a:t>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ru-RU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dirty="0" smtClean="0"/>
                            <a:t>*(90 – Х</a:t>
                          </a:r>
                          <a:r>
                            <a:rPr lang="ru-RU" dirty="0" smtClean="0"/>
                            <a:t>)</a:t>
                          </a:r>
                          <a:r>
                            <a:rPr lang="ru-RU" baseline="0" dirty="0" smtClean="0"/>
                            <a:t>) г,  это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kumimoji="0" lang="ru-RU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18</m:t>
                                  </m:r>
                                </m:den>
                              </m:f>
                              <m:r>
                                <a:rPr kumimoji="0" lang="ru-RU" sz="1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 </m:t>
                              </m:r>
                            </m:oMath>
                          </a14:m>
                          <a:r>
                            <a:rPr lang="ru-RU" dirty="0" smtClean="0"/>
                            <a:t> * 90</a:t>
                          </a:r>
                          <a:r>
                            <a:rPr lang="ru-RU" baseline="0" dirty="0" smtClean="0"/>
                            <a:t> г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90</a:t>
                          </a:r>
                          <a:r>
                            <a:rPr lang="ru-RU" baseline="0" dirty="0" smtClean="0"/>
                            <a:t> г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1760974"/>
                  </p:ext>
                </p:extLst>
              </p:nvPr>
            </p:nvGraphicFramePr>
            <p:xfrm>
              <a:off x="230683" y="2780928"/>
              <a:ext cx="8526626" cy="182105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53085"/>
                    <a:gridCol w="4032448"/>
                    <a:gridCol w="1152128"/>
                    <a:gridCol w="1088965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Золото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Серебро 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Сплав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481203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1-й сплав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6127" t="-82278" r="-55673" b="-2101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Х г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2-й сплав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6127" t="-180000" r="-55673" b="-10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(90- Х) г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48641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Новый сплав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6127" t="-280000" r="-55673" b="-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90</a:t>
                          </a:r>
                          <a:r>
                            <a:rPr lang="ru-RU" baseline="0" dirty="0" smtClean="0"/>
                            <a:t> г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23528" y="4941168"/>
                <a:ext cx="2969083" cy="1593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Составим уравнение: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dirty="0" smtClean="0"/>
                  <a:t> *Х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*(90 – </a:t>
                </a:r>
                <a:r>
                  <a:rPr lang="ru-RU" dirty="0" smtClean="0"/>
                  <a:t>Х)</a:t>
                </a:r>
                <a14:m>
                  <m:oMath xmlns:m="http://schemas.openxmlformats.org/officeDocument/2006/math">
                    <m:r>
                      <a:rPr lang="ru-RU" b="0" i="0" smtClean="0">
                        <a:solidFill>
                          <a:schemeClr val="dk1"/>
                        </a:solidFill>
                        <a:latin typeface="Cambria Math"/>
                      </a:rPr>
                      <m:t>  </m:t>
                    </m:r>
                    <m:r>
                      <a:rPr lang="ru-RU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  <m:t>18</m:t>
                        </m:r>
                      </m:den>
                    </m:f>
                    <m:r>
                      <a:rPr lang="ru-RU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dirty="0" smtClean="0"/>
                  <a:t>* 90</a:t>
                </a:r>
                <a:r>
                  <a:rPr lang="ru-RU" baseline="0" dirty="0" smtClean="0"/>
                  <a:t> </a:t>
                </a:r>
                <a:endParaRPr lang="ru-RU" baseline="0" dirty="0" smtClean="0"/>
              </a:p>
              <a:p>
                <a:r>
                  <a:rPr lang="ru-RU" dirty="0" smtClean="0"/>
                  <a:t>40 = 16Х – 15Х</a:t>
                </a:r>
              </a:p>
              <a:p>
                <a:r>
                  <a:rPr lang="ru-RU" dirty="0" smtClean="0"/>
                  <a:t>Х = 40</a:t>
                </a:r>
              </a:p>
              <a:p>
                <a:r>
                  <a:rPr lang="ru-RU" dirty="0" smtClean="0"/>
                  <a:t>Ответ: 40 г, 50 г</a:t>
                </a:r>
                <a:endParaRPr lang="ru-RU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941168"/>
                <a:ext cx="2969083" cy="1593898"/>
              </a:xfrm>
              <a:prstGeom prst="rect">
                <a:avLst/>
              </a:prstGeom>
              <a:blipFill rotWithShape="1">
                <a:blip r:embed="rId4"/>
                <a:stretch>
                  <a:fillRect l="-1643" t="-1916" b="-53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418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16632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C000"/>
                </a:solidFill>
              </a:rPr>
              <a:t>Задача №4</a:t>
            </a:r>
          </a:p>
          <a:p>
            <a:r>
              <a:rPr lang="ru-RU" sz="1600" dirty="0"/>
              <a:t>Первый сплав серебра и меди содержит 430г серебра и 70г меди, а второй сплав – 210г серебра и какое-то количество меди. Взяли 75г второго сплава и кусок первого сплава, сплавили их и получили 300г сплава, который содержит 82% серебра. Определите массу (в граммах) второго  сплава.</a:t>
            </a:r>
            <a:endParaRPr lang="ru-RU" sz="1600" b="1" dirty="0" smtClean="0">
              <a:solidFill>
                <a:srgbClr val="FFC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075881"/>
              </p:ext>
            </p:extLst>
          </p:nvPr>
        </p:nvGraphicFramePr>
        <p:xfrm>
          <a:off x="323528" y="1556792"/>
          <a:ext cx="8496944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040"/>
                <a:gridCol w="3111432"/>
                <a:gridCol w="2124236"/>
                <a:gridCol w="212423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Серебро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Медь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Сплав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сплав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430 г – 86%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500г -  100%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 сплав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210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Х г -   100%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Кусок 1 сплава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86% от 225г, это 193,5г 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(300-75)</a:t>
                      </a:r>
                      <a:r>
                        <a:rPr lang="ru-RU" baseline="0" dirty="0" smtClean="0"/>
                        <a:t> г -   100%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Кусок 2 сплава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52,5 г – </a:t>
                      </a:r>
                      <a:r>
                        <a:rPr lang="ru-RU" dirty="0" smtClean="0">
                          <a:solidFill>
                            <a:srgbClr val="FFC000"/>
                          </a:solidFill>
                        </a:rPr>
                        <a:t>70%</a:t>
                      </a:r>
                      <a:endParaRPr lang="ru-RU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 г –    100%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Новый сплав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82% от 300г, это 246г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 г –  100%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0417" y="4776539"/>
            <a:ext cx="2775119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430г –р%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500г -100%,     р = 86%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51420" y="4904123"/>
            <a:ext cx="367260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2) 86% от 225г, 0,86*225 = 193,5(г)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00417" y="5684953"/>
            <a:ext cx="2255746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3) 0,82 * 300 = 246(г)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51420" y="5684953"/>
            <a:ext cx="2428870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4)246 – 193,5 = 52,5 (г)</a:t>
            </a:r>
            <a:endParaRPr lang="ru-RU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632130" y="5564599"/>
                <a:ext cx="2029723" cy="489686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0" i="1" smtClean="0">
                        <a:solidFill>
                          <a:srgbClr val="FFC000"/>
                        </a:solidFill>
                        <a:latin typeface="Cambria Math"/>
                      </a:rPr>
                      <m:t>5) </m:t>
                    </m:r>
                    <m:f>
                      <m:fPr>
                        <m:ctrlPr>
                          <a:rPr lang="ru-RU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52,5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75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FFC000"/>
                    </a:solidFill>
                  </a:rPr>
                  <a:t> = 0,7 = 70%</a:t>
                </a:r>
                <a:endParaRPr lang="ru-RU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130" y="5564599"/>
                <a:ext cx="2029723" cy="489686"/>
              </a:xfrm>
              <a:prstGeom prst="rect">
                <a:avLst/>
              </a:prstGeom>
              <a:blipFill rotWithShape="1">
                <a:blip r:embed="rId2"/>
                <a:stretch>
                  <a:fillRect r="-1802" b="-6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01889" y="6277865"/>
            <a:ext cx="4195572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6)210г – 70% от Х;   0,7Х = 210;   х = 300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8104" y="6277865"/>
            <a:ext cx="138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300 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16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217</TotalTime>
  <Words>1053</Words>
  <Application>Microsoft Office PowerPoint</Application>
  <PresentationFormat>Экран (4:3)</PresentationFormat>
  <Paragraphs>197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</dc:creator>
  <cp:lastModifiedBy>2</cp:lastModifiedBy>
  <cp:revision>22</cp:revision>
  <dcterms:created xsi:type="dcterms:W3CDTF">2014-11-04T10:03:27Z</dcterms:created>
  <dcterms:modified xsi:type="dcterms:W3CDTF">2014-11-04T13:40:31Z</dcterms:modified>
</cp:coreProperties>
</file>