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1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2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8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5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0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7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6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0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73F8-6EB8-46D9-BC35-3E780FE9BAF4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23AB-6E2E-4C84-AD6B-33CFB4E8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www.allpbspb.ru/assets/bfiles/v6YyahXRkpw7KzRpjCroRH6J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436">
            <a:off x="4463297" y="4037019"/>
            <a:ext cx="3112427" cy="217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35" y="836712"/>
            <a:ext cx="4744789" cy="266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1574" y="134635"/>
            <a:ext cx="779006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ДИЕТА</a:t>
            </a:r>
            <a:r>
              <a:rPr lang="ru-RU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 – </a:t>
            </a:r>
            <a:r>
              <a:rPr lang="ru-RU" sz="2800" b="1" cap="all" dirty="0" err="1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СОСТАв</a:t>
            </a:r>
            <a:r>
              <a:rPr lang="ru-RU" sz="2800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 ПИЩИ И </a:t>
            </a:r>
            <a:r>
              <a:rPr lang="ru-RU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РЕЖИМ ПИТАНИЯ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820" y="1160748"/>
            <a:ext cx="64419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Три основных принципа составляют суть рационального питания: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618910"/>
            <a:ext cx="7968885" cy="302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Равновесие </a:t>
            </a:r>
            <a:r>
              <a:rPr lang="ru-RU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(баланс между поступающей с пищей энергией, расходуемой человеком в процессе жизнедеятельности</a:t>
            </a:r>
            <a:r>
              <a:rPr lang="ru-RU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);</a:t>
            </a:r>
            <a:r>
              <a:rPr lang="ru-RU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 </a:t>
            </a:r>
            <a:endParaRPr lang="ru-RU" b="1" cap="all" dirty="0" smtClean="0">
              <a:ln w="9004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Удовлетворение </a:t>
            </a:r>
            <a:r>
              <a:rPr lang="ru-RU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потребности организма человека в определенном количестве, качественном составе и соотношении пищевых веществ</a:t>
            </a:r>
            <a:r>
              <a:rPr lang="ru-RU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;</a:t>
            </a:r>
            <a:r>
              <a:rPr lang="ru-RU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 </a:t>
            </a:r>
            <a:endParaRPr lang="ru-RU" b="1" cap="all" dirty="0" smtClean="0">
              <a:ln w="9004" cap="flat" cmpd="sng" algn="ctr">
                <a:solidFill>
                  <a:srgbClr val="5C437A"/>
                </a:solidFill>
                <a:prstDash val="solid"/>
                <a:round/>
              </a:ln>
              <a:gradFill>
                <a:gsLst>
                  <a:gs pos="0">
                    <a:srgbClr val="381563"/>
                  </a:gs>
                  <a:gs pos="43000">
                    <a:srgbClr val="7B34D2"/>
                  </a:gs>
                  <a:gs pos="48000">
                    <a:srgbClr val="7230C3"/>
                  </a:gs>
                  <a:gs pos="100000">
                    <a:srgbClr val="381563"/>
                  </a:gs>
                </a:gsLst>
                <a:lin ang="5400000" scaled="0"/>
              </a:gradFill>
              <a:effectLst>
                <a:reflection blurRad="12700" stA="28000" endPos="45000" dist="1003" dir="5400000" sy="-100000" algn="bl"/>
              </a:effectLst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Соблюдение </a:t>
            </a:r>
            <a:r>
              <a:rPr lang="ru-RU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режима питания</a:t>
            </a:r>
            <a:r>
              <a:rPr lang="ru-RU" b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;</a:t>
            </a:r>
            <a:endParaRPr lang="ru-RU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4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25691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Рациональное питание – это соответствие энергетической калорийности пищевого рациона </a:t>
            </a:r>
            <a:r>
              <a:rPr lang="ru-RU" sz="2800" b="1" spc="300" dirty="0" err="1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энергозатратам</a:t>
            </a: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 организма.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186862"/>
            <a:ext cx="80648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Оптимальное соотношение в пище питательных веществ</a:t>
            </a:r>
            <a:endParaRPr lang="ru-RU" sz="1100" dirty="0"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3105150"/>
            <a:ext cx="8199967" cy="307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3" y="3593902"/>
            <a:ext cx="6074469" cy="4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ле 225"/>
          <p:cNvSpPr txBox="1"/>
          <p:nvPr/>
        </p:nvSpPr>
        <p:spPr>
          <a:xfrm>
            <a:off x="2066088" y="5211198"/>
            <a:ext cx="1130438" cy="5878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Жиры</a:t>
            </a:r>
            <a:endParaRPr lang="ru-RU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Поле 223"/>
          <p:cNvSpPr txBox="1"/>
          <p:nvPr/>
        </p:nvSpPr>
        <p:spPr>
          <a:xfrm>
            <a:off x="5825466" y="4725144"/>
            <a:ext cx="1676421" cy="5878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ln>
                  <a:noFill/>
                </a:ln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Углеводы</a:t>
            </a:r>
            <a:endParaRPr lang="ru-RU" sz="110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929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img1.liveinternet.ru/images/attach/c/3/83/449/83449349_large_5acde64b68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7318">
            <a:off x="1144161" y="1713681"/>
            <a:ext cx="1770380" cy="108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070.radikal.ru/1101/3e/719d081727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3795">
            <a:off x="6614372" y="1244205"/>
            <a:ext cx="1916161" cy="106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o-moloke.ru/staff_files/919584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56" y="3191210"/>
            <a:ext cx="6418324" cy="30461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5562" y="188641"/>
            <a:ext cx="816090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n w="17996" cap="flat" cmpd="sng" algn="ctr">
                  <a:solidFill>
                    <a:srgbClr val="D73A36"/>
                  </a:solidFill>
                  <a:prstDash val="solid"/>
                  <a:miter lim="0"/>
                </a:ln>
                <a:noFill/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ea typeface="Times New Roman"/>
                <a:cs typeface="Times New Roman"/>
              </a:rPr>
              <a:t>БЕЛКИ – главный строительный материал организма.</a:t>
            </a:r>
            <a:endParaRPr lang="ru-RU" sz="28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846" y="979338"/>
            <a:ext cx="7791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Продукты, содержащие белок: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728" y="1325683"/>
            <a:ext cx="792016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сыр                         </a:t>
            </a:r>
            <a:r>
              <a:rPr lang="ru-RU" sz="2400" b="1" dirty="0" smtClean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</a:t>
            </a: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соя, горох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творог                    </a:t>
            </a:r>
            <a:r>
              <a:rPr lang="ru-RU" sz="2400" b="1" dirty="0" smtClean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орехи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мясо                    </a:t>
            </a:r>
            <a:r>
              <a:rPr lang="ru-RU" sz="2400" b="1" dirty="0" smtClean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</a:t>
            </a: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макароны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рыба               </a:t>
            </a:r>
            <a:r>
              <a:rPr lang="ru-RU" sz="2400" b="1" dirty="0" smtClean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</a:t>
            </a:r>
            <a:r>
              <a:rPr lang="ru-RU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F4F1E3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гречневая крупа и др.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38702" y="2897283"/>
            <a:ext cx="357372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При недостатке белка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3040" y="3485136"/>
            <a:ext cx="8160907" cy="1601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- замедление роста            </a:t>
            </a:r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- задержка умственного развития</a:t>
            </a:r>
            <a:endParaRPr lang="ru-RU" dirty="0">
              <a:ea typeface="Times New Roman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нарушение 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костеобразования                             </a:t>
            </a:r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                         </a:t>
            </a:r>
            <a:endParaRPr lang="ru-RU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нарушение кроветворения и обмена веществ</a:t>
            </a:r>
            <a:endParaRPr lang="ru-RU" dirty="0">
              <a:ea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снижение 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защитных сил организма                        </a:t>
            </a:r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                   </a:t>
            </a:r>
            <a:endParaRPr lang="ru-RU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- ухудшение </a:t>
            </a:r>
            <a:r>
              <a:rPr lang="ru-RU" dirty="0" smtClean="0">
                <a:solidFill>
                  <a:srgbClr val="C00000"/>
                </a:solidFill>
                <a:ea typeface="Times New Roman"/>
                <a:cs typeface="Times New Roman"/>
              </a:rPr>
              <a:t>функции 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поджелудочной железы и т. д.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08809" y="4286124"/>
            <a:ext cx="316518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gradFill>
                <a:gsLst>
                  <a:gs pos="0">
                    <a:srgbClr val="A54200"/>
                  </a:gs>
                  <a:gs pos="78000">
                    <a:srgbClr val="FF8C19"/>
                  </a:gs>
                  <a:gs pos="100000">
                    <a:srgbClr val="FFF1E9"/>
                  </a:gs>
                </a:gsLst>
                <a:lin ang="5400000" scaled="0"/>
              </a:gra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При </a:t>
            </a:r>
            <a:r>
              <a:rPr lang="ru-RU" sz="2800" b="1" dirty="0">
                <a:gradFill>
                  <a:gsLst>
                    <a:gs pos="0">
                      <a:srgbClr val="A54200"/>
                    </a:gs>
                    <a:gs pos="78000">
                      <a:srgbClr val="FF8C19"/>
                    </a:gs>
                    <a:gs pos="100000">
                      <a:srgbClr val="FFF1E9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Times New Roman"/>
                <a:cs typeface="Times New Roman"/>
              </a:rPr>
              <a:t>избытке белка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8131" y="5095789"/>
            <a:ext cx="859072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ea typeface="Times New Roman"/>
                <a:cs typeface="Times New Roman"/>
              </a:rPr>
              <a:t>- </a:t>
            </a:r>
            <a:r>
              <a:rPr lang="ru-RU" sz="2000" dirty="0">
                <a:solidFill>
                  <a:srgbClr val="C00000"/>
                </a:solidFill>
                <a:ea typeface="Times New Roman"/>
                <a:cs typeface="Times New Roman"/>
              </a:rPr>
              <a:t>усиливаются процессы гниения в кишечнике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ea typeface="Times New Roman"/>
                <a:cs typeface="Times New Roman"/>
              </a:rPr>
              <a:t>      - страдают печень и почки</a:t>
            </a:r>
            <a:endParaRPr lang="ru-RU" sz="20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ea typeface="Times New Roman"/>
                <a:cs typeface="Times New Roman"/>
              </a:rPr>
              <a:t>               - возникает мочекаменная болезнь</a:t>
            </a:r>
            <a:endParaRPr lang="ru-RU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596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rastitelnoe.ucoz.ru/_ph/1/2/288509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781" y="4365104"/>
            <a:ext cx="4139952" cy="2174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astronoma.net/upload/image/Maslo_slivochnoe_DSTU_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70827">
            <a:off x="608783" y="1840276"/>
            <a:ext cx="6492415" cy="3575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7531" y="242646"/>
            <a:ext cx="8640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ea typeface="Times New Roman"/>
                <a:cs typeface="Times New Roman"/>
              </a:rPr>
              <a:t>ЖИРЫ</a:t>
            </a:r>
            <a:r>
              <a:rPr lang="ru-RU" sz="2400" dirty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sz="24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C00000"/>
                </a:solidFill>
                <a:ea typeface="Times New Roman"/>
                <a:cs typeface="Times New Roman"/>
              </a:rPr>
              <a:t>– </a:t>
            </a:r>
            <a:r>
              <a:rPr lang="ru-RU" sz="36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C00000"/>
                </a:solidFill>
                <a:ea typeface="Times New Roman"/>
                <a:cs typeface="Times New Roman"/>
              </a:rPr>
              <a:t>ценнейший энергетический материал организма.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05439" y="1348036"/>
            <a:ext cx="618734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C00000"/>
                </a:solidFill>
                <a:ea typeface="Times New Roman"/>
                <a:cs typeface="Times New Roman"/>
              </a:rPr>
              <a:t>Продукты, содержащие жиры: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059" y="1918103"/>
            <a:ext cx="69473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масло растительное и сливочное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сало и колбасы              - творог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07133"/>
            <a:ext cx="7681416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600" dirty="0" smtClean="0">
                <a:solidFill>
                  <a:srgbClr val="4F6228"/>
                </a:solidFill>
                <a:ea typeface="Times New Roman"/>
                <a:cs typeface="Times New Roman"/>
              </a:rPr>
              <a:t> сливки </a:t>
            </a: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и сметана  </a:t>
            </a:r>
            <a:r>
              <a:rPr lang="ru-RU" sz="2600" dirty="0" smtClean="0">
                <a:solidFill>
                  <a:srgbClr val="4F6228"/>
                </a:solidFill>
                <a:ea typeface="Times New Roman"/>
                <a:cs typeface="Times New Roman"/>
              </a:rPr>
              <a:t>                    </a:t>
            </a:r>
            <a:r>
              <a:rPr lang="ru-RU" sz="2600" dirty="0" smtClean="0">
                <a:solidFill>
                  <a:srgbClr val="4F6228"/>
                </a:solidFill>
                <a:ea typeface="Times New Roman"/>
                <a:cs typeface="Times New Roman"/>
              </a:rPr>
              <a:t>               </a:t>
            </a:r>
            <a:r>
              <a:rPr lang="ru-RU" sz="2600" dirty="0" smtClean="0">
                <a:solidFill>
                  <a:srgbClr val="4F6228"/>
                </a:solidFill>
                <a:ea typeface="Times New Roman"/>
                <a:cs typeface="Times New Roman"/>
              </a:rPr>
              <a:t>- </a:t>
            </a: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свинина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2512" y="2318212"/>
            <a:ext cx="36565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 - пирожные и др.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6826" y="3249278"/>
            <a:ext cx="4570975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ea typeface="Times New Roman"/>
                <a:cs typeface="Times New Roman"/>
              </a:rPr>
              <a:t>При недостатке жиров 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826" y="3486226"/>
            <a:ext cx="8640959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замедление роста  - снижение иммунитета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изменения кожи (сухость и шелушение)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повышение кровоточивости и т. д.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7840" y="4891572"/>
            <a:ext cx="3347165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C00000"/>
                </a:solidFill>
                <a:ea typeface="Times New Roman"/>
                <a:cs typeface="Times New Roman"/>
              </a:rPr>
              <a:t>При избытке жиров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826" y="5229200"/>
            <a:ext cx="7892223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угроза поражения печени и поджелудочной железы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ожирение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- </a:t>
            </a:r>
            <a:r>
              <a:rPr lang="ru-RU" sz="2600" dirty="0" err="1">
                <a:solidFill>
                  <a:srgbClr val="4F6228"/>
                </a:solidFill>
                <a:ea typeface="Times New Roman"/>
                <a:cs typeface="Times New Roman"/>
              </a:rPr>
              <a:t>желчекаменная</a:t>
            </a:r>
            <a:r>
              <a:rPr lang="ru-RU" sz="2600" dirty="0">
                <a:solidFill>
                  <a:srgbClr val="4F6228"/>
                </a:solidFill>
                <a:ea typeface="Times New Roman"/>
                <a:cs typeface="Times New Roman"/>
              </a:rPr>
              <a:t> болезнь и т. д.</a:t>
            </a:r>
            <a:endParaRPr lang="ru-RU" sz="11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189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open.az/uploads/posts/2011-06/1309410496_tumblr_liuhxq6eiu1qin9zho1_500_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336">
            <a:off x="773126" y="1579071"/>
            <a:ext cx="7394705" cy="46742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0083" y="238289"/>
            <a:ext cx="83529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4800" b="1" dirty="0">
                <a:solidFill>
                  <a:srgbClr val="C00000"/>
                </a:solidFill>
                <a:ea typeface="Times New Roman"/>
                <a:cs typeface="Times New Roman"/>
              </a:rPr>
              <a:t>Углеводы</a:t>
            </a:r>
            <a:r>
              <a:rPr lang="ru-RU" sz="2400" dirty="0">
                <a:solidFill>
                  <a:srgbClr val="C00000"/>
                </a:solidFill>
                <a:ea typeface="Times New Roman"/>
                <a:cs typeface="Times New Roman"/>
              </a:rPr>
              <a:t> – </a:t>
            </a:r>
            <a:r>
              <a:rPr lang="ru-RU" sz="2800" dirty="0">
                <a:solidFill>
                  <a:srgbClr val="C00000"/>
                </a:solidFill>
                <a:ea typeface="Times New Roman"/>
                <a:cs typeface="Times New Roman"/>
              </a:rPr>
              <a:t>основной поставщик энергии. Обеспечивают 50-60% </a:t>
            </a:r>
            <a:r>
              <a:rPr lang="ru-RU" sz="2800" dirty="0" err="1">
                <a:solidFill>
                  <a:srgbClr val="C00000"/>
                </a:solidFill>
                <a:ea typeface="Times New Roman"/>
                <a:cs typeface="Times New Roman"/>
              </a:rPr>
              <a:t>энергоценности</a:t>
            </a:r>
            <a:r>
              <a:rPr lang="ru-RU" sz="2800" dirty="0">
                <a:solidFill>
                  <a:srgbClr val="C00000"/>
                </a:solidFill>
                <a:ea typeface="Times New Roman"/>
                <a:cs typeface="Times New Roman"/>
              </a:rPr>
              <a:t> пищевого рациона.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520" y="1484784"/>
            <a:ext cx="8599960" cy="257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548DD4"/>
                </a:solidFill>
                <a:ea typeface="Times New Roman"/>
                <a:cs typeface="Times New Roman"/>
              </a:rPr>
              <a:t>Продукты, содержащие углеводы: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сахар-песок   </a:t>
            </a:r>
            <a:r>
              <a:rPr lang="ru-RU" sz="2800" b="1" spc="300" dirty="0" smtClean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</a:t>
            </a: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конфеты  </a:t>
            </a: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торты, пирожные - макароны - виноград - финики </a:t>
            </a:r>
            <a:endParaRPr lang="ru-RU" sz="2800" dirty="0">
              <a:ea typeface="Times New Roman"/>
              <a:cs typeface="Times New Roman"/>
            </a:endParaRPr>
          </a:p>
          <a:p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 </a:t>
            </a: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крупы манная и др.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1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100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               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482531"/>
            <a:ext cx="7385248" cy="150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7365D"/>
                </a:solidFill>
                <a:ea typeface="Times New Roman"/>
                <a:cs typeface="Times New Roman"/>
              </a:rPr>
              <a:t>При недостатке углеводов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Снижение тонуса организма из-за недостатка энергии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09899"/>
            <a:ext cx="81609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7365D"/>
                </a:solidFill>
                <a:ea typeface="Times New Roman"/>
                <a:cs typeface="Times New Roman"/>
              </a:rPr>
              <a:t>При избытке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gradFill>
                  <a:gsLst>
                    <a:gs pos="10000">
                      <a:srgbClr val="6399ED"/>
                    </a:gs>
                    <a:gs pos="75000">
                      <a:srgbClr val="235B9F"/>
                    </a:gs>
                  </a:gsLst>
                  <a:lin ang="5400000" scaled="0"/>
                </a:gra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Ожирение, сахарный диабет, кариес и др.</a:t>
            </a:r>
            <a:endParaRPr lang="ru-RU" sz="11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89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cs307909.userapi.com/v307909558/30ef/DA7-G-7Jwg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3" y="4965050"/>
            <a:ext cx="4826847" cy="188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img0.liveinternet.ru/images/attach/c/6/91/231/91231380_3925073_x_41e812a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929">
            <a:off x="316270" y="461639"/>
            <a:ext cx="8318376" cy="52195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0433" y="620688"/>
            <a:ext cx="8299545" cy="424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Частое употребление чипсов, каш и супов быстрого приготовления, сухариков, лимонадов и прохладительных напитков, а также, жевательной резинки, приводит: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к обострению заболеваний желудочно-кишечного тракта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ожирению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вздутию кишечника, отрыжке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гастриту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аллергии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дефициту кальция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воспалению кожи вокруг рта</a:t>
            </a:r>
            <a:endParaRPr lang="ru-RU" sz="2800" dirty="0">
              <a:ea typeface="Times New Roman"/>
              <a:cs typeface="Times New Roman"/>
            </a:endParaRPr>
          </a:p>
          <a:p>
            <a:pPr>
              <a:lnSpc>
                <a:spcPts val="2300"/>
              </a:lnSpc>
            </a:pPr>
            <a:r>
              <a:rPr lang="ru-RU" sz="28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00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- кариесу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61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c.pics.livejournal.com/anastgal/2719565/2017014/2017014_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1267">
            <a:off x="1196782" y="3171247"/>
            <a:ext cx="5452545" cy="301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blqees.com/vb/uploaded/13231_0126244553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0116">
            <a:off x="468117" y="308677"/>
            <a:ext cx="2593958" cy="2535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747797" y="112201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cap="all" dirty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ea typeface="Times New Roman"/>
                <a:cs typeface="Times New Roman"/>
              </a:rPr>
              <a:t>Смертельные болезни</a:t>
            </a:r>
            <a:r>
              <a:rPr lang="ru-RU" sz="26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990000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, </a:t>
            </a:r>
            <a:r>
              <a:rPr lang="ru-RU" sz="2600" b="1" i="1" spc="300" dirty="0">
                <a:ln w="11430" cap="flat" cmpd="sng" algn="ctr">
                  <a:solidFill>
                    <a:srgbClr val="F4F6F9"/>
                  </a:solidFill>
                  <a:prstDash val="solid"/>
                  <a:miter lim="0"/>
                </a:ln>
                <a:solidFill>
                  <a:srgbClr val="6600FF"/>
                </a:solidFill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/>
                <a:cs typeface="Times New Roman"/>
              </a:rPr>
              <a:t>вызываемые неправильным питанием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3" y="1340768"/>
            <a:ext cx="408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ln w="1054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341C28"/>
                </a:solidFill>
                <a:ea typeface="Times New Roman"/>
                <a:cs typeface="Times New Roman"/>
              </a:rPr>
              <a:t> </a:t>
            </a:r>
            <a:r>
              <a:rPr lang="ru-RU" sz="48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гипертония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7797" y="1967165"/>
            <a:ext cx="672074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болезни сердца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823" y="2591555"/>
            <a:ext cx="844893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 smtClean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</a:t>
            </a:r>
            <a:r>
              <a:rPr lang="ru-RU" sz="48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диабет</a:t>
            </a:r>
            <a:endParaRPr lang="ru-RU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8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04182" y="2780928"/>
            <a:ext cx="1590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- рак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56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nhpproxy.webcreatif.ch/cgi-bin/cgiproxy/nph-proxy.cgi/000010A/http/static.wix.com/media/8fe7da_611cc0df7608032658979a746215f8d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42" y="3258997"/>
            <a:ext cx="6721499" cy="31932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27584" y="8062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2657475" algn="l"/>
              </a:tabLst>
            </a:pPr>
            <a:r>
              <a:rPr lang="ru-RU" sz="3200" b="1" i="1" u="sng" dirty="0" smtClean="0">
                <a:solidFill>
                  <a:srgbClr val="548DD4"/>
                </a:solidFill>
                <a:effectLst/>
                <a:latin typeface="Times New Roman"/>
                <a:ea typeface="Times New Roman"/>
                <a:cs typeface="Times New Roman"/>
              </a:rPr>
              <a:t>Принципы здорового питания</a:t>
            </a:r>
            <a:r>
              <a:rPr lang="ru-RU" sz="32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ru-RU" sz="36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 </a:t>
            </a:r>
            <a:r>
              <a:rPr lang="ru-RU" sz="4800" b="1" i="1" dirty="0">
                <a:ln w="31547" cap="flat" cmpd="sng" algn="ctr">
                  <a:gradFill>
                    <a:gsLst>
                      <a:gs pos="25000">
                        <a:srgbClr val="0A4080"/>
                      </a:gs>
                      <a:gs pos="80000">
                        <a:srgbClr val="7DA6EA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FFF"/>
                </a:solidFill>
                <a:effectLst>
                  <a:outerShdw blurRad="41275" dist="12700" dir="12000000" algn="tl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                           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9980" y="718480"/>
            <a:ext cx="787188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i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1.       Питаться 4-5 раз в день (завтрак, обед, полдник, ужин)</a:t>
            </a:r>
            <a:endParaRPr lang="ru-RU" sz="1100" dirty="0">
              <a:ea typeface="Times New Roman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i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2.	   Увеличить количество овощей и фруктов в рационе, а также молочных продуктов (кефир, йогурт), круп, бобовых.</a:t>
            </a:r>
            <a:endParaRPr lang="ru-RU" sz="1100" dirty="0">
              <a:ea typeface="Times New Roman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i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3.	   Уменьшить количество сахара и соли (минимизировать количество чипсов, пирожных, газировки и т. д.)</a:t>
            </a:r>
            <a:endParaRPr lang="ru-RU" sz="1100" dirty="0">
              <a:ea typeface="Times New Roman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000" b="1" i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4.	  Стараться сделать свое питание разнообразным.</a:t>
            </a:r>
            <a:endParaRPr lang="ru-RU" sz="1100" dirty="0"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6052144"/>
            <a:ext cx="85217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cap="all" dirty="0" smtClean="0">
                <a:ln w="9004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Times New Roman"/>
                <a:cs typeface="Times New Roman"/>
              </a:rPr>
              <a:t>Будьте здоровы!!!!</a:t>
            </a:r>
            <a:endParaRPr lang="ru-RU" sz="4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2563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389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7</cp:revision>
  <dcterms:created xsi:type="dcterms:W3CDTF">2013-12-15T01:01:57Z</dcterms:created>
  <dcterms:modified xsi:type="dcterms:W3CDTF">2013-12-15T14:15:42Z</dcterms:modified>
</cp:coreProperties>
</file>