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61" r:id="rId6"/>
    <p:sldId id="260" r:id="rId7"/>
    <p:sldId id="267" r:id="rId8"/>
    <p:sldId id="262" r:id="rId9"/>
    <p:sldId id="263" r:id="rId10"/>
    <p:sldId id="264" r:id="rId11"/>
    <p:sldId id="268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95ED1-E7D6-47D4-9050-5D98217B7E34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BF511-BACD-42E8-B51F-5FD72E428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BF511-BACD-42E8-B51F-5FD72E428C9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1BC6A1-4E35-4EE9-9E7F-0D14910926B9}" type="datetimeFigureOut">
              <a:rPr lang="ru-RU" smtClean="0"/>
              <a:pPr/>
              <a:t>23.11.2009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AE15D49-9232-4321-8A33-28E1D8523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gif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48" y="928670"/>
            <a:ext cx="7629556" cy="75088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Задача о смесях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286248" y="2857496"/>
            <a:ext cx="4143404" cy="26019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Выполнила </a:t>
            </a:r>
          </a:p>
          <a:p>
            <a:pPr>
              <a:buNone/>
            </a:pPr>
            <a:r>
              <a:rPr lang="ru-RU" dirty="0" smtClean="0"/>
              <a:t>у</a:t>
            </a:r>
            <a:r>
              <a:rPr lang="ru-RU" dirty="0" smtClean="0"/>
              <a:t>ченица </a:t>
            </a:r>
            <a:r>
              <a:rPr lang="ru-RU" dirty="0" smtClean="0"/>
              <a:t>11 А класса </a:t>
            </a:r>
          </a:p>
          <a:p>
            <a:pPr>
              <a:buNone/>
            </a:pPr>
            <a:r>
              <a:rPr lang="ru-RU" dirty="0" smtClean="0"/>
              <a:t>Елисеева Анна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Проверила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</a:t>
            </a:r>
            <a:r>
              <a:rPr lang="ru-RU" dirty="0" smtClean="0"/>
              <a:t>читель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Кирилкина</a:t>
            </a:r>
            <a:r>
              <a:rPr lang="ru-RU" dirty="0" smtClean="0"/>
              <a:t> Н.А. </a:t>
            </a:r>
            <a:endParaRPr lang="ru-RU" dirty="0"/>
          </a:p>
        </p:txBody>
      </p:sp>
      <p:pic>
        <p:nvPicPr>
          <p:cNvPr id="3078" name="Picture 6" descr="C:\Documents and Settings\Ольга\Рабочий стол\анимашки\dbdee13c60c9204fee7ec8d256b5f9f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928934"/>
            <a:ext cx="3000396" cy="3621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86" name="Picture 26" descr="C:\Documents and Settings\Ольга\Рабочий стол\открытый урок у кирилкиной\Снимок8.GIF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lum contrast="100000"/>
          </a:blip>
          <a:srcRect r="24124" b="19437"/>
          <a:stretch>
            <a:fillRect/>
          </a:stretch>
        </p:blipFill>
        <p:spPr bwMode="auto">
          <a:xfrm>
            <a:off x="428596" y="2857496"/>
            <a:ext cx="8358246" cy="3500462"/>
          </a:xfrm>
          <a:prstGeom prst="rect">
            <a:avLst/>
          </a:prstGeom>
          <a:noFill/>
        </p:spPr>
      </p:pic>
      <p:pic>
        <p:nvPicPr>
          <p:cNvPr id="15388" name="Picture 28" descr="C:\Documents and Settings\Ольга\Рабочий стол\открытый урок у кирилкиной\Снимок7.GIF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lum contrast="100000"/>
          </a:blip>
          <a:srcRect r="2564"/>
          <a:stretch>
            <a:fillRect/>
          </a:stretch>
        </p:blipFill>
        <p:spPr bwMode="auto">
          <a:xfrm>
            <a:off x="428596" y="1571612"/>
            <a:ext cx="8358246" cy="1500198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428604"/>
            <a:ext cx="828675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Пусть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Р</a:t>
            </a:r>
            <a:r>
              <a:rPr lang="ru-RU" sz="32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 - процентное содержание соли в новом растворе, </a:t>
            </a:r>
            <a:r>
              <a:rPr lang="ru-RU" sz="32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тогда:</a:t>
            </a:r>
            <a:endParaRPr lang="ru-RU" sz="32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Ольга\Рабочий стол\открытый урок у кирилкиной\Снимок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857232"/>
            <a:ext cx="6715172" cy="1643074"/>
          </a:xfrm>
          <a:prstGeom prst="rect">
            <a:avLst/>
          </a:prstGeom>
          <a:noFill/>
        </p:spPr>
      </p:pic>
      <p:pic>
        <p:nvPicPr>
          <p:cNvPr id="1026" name="Picture 2" descr="C:\Documents and Settings\Ольга\Рабочий стол\открытый урок у кирилкиной\10.GIF"/>
          <p:cNvPicPr>
            <a:picLocks noChangeAspect="1" noChangeArrowheads="1"/>
          </p:cNvPicPr>
          <p:nvPr/>
        </p:nvPicPr>
        <p:blipFill>
          <a:blip r:embed="rId4"/>
          <a:srcRect l="1870" r="5236" b="18571"/>
          <a:stretch>
            <a:fillRect/>
          </a:stretch>
        </p:blipFill>
        <p:spPr bwMode="auto">
          <a:xfrm>
            <a:off x="357158" y="2643182"/>
            <a:ext cx="8429684" cy="135732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501122" cy="2714644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	Т.к</a:t>
            </a:r>
            <a:r>
              <a:rPr lang="ru-RU" sz="3200" dirty="0"/>
              <a:t>. Р’(у</a:t>
            </a:r>
            <a:r>
              <a:rPr lang="ru-RU" sz="3200" dirty="0" smtClean="0"/>
              <a:t>)  0 </a:t>
            </a:r>
            <a:r>
              <a:rPr lang="ru-RU" sz="3200" dirty="0"/>
              <a:t>на интервале (0</a:t>
            </a:r>
            <a:r>
              <a:rPr lang="ru-RU" sz="3200" dirty="0" smtClean="0"/>
              <a:t>;  ), то функция </a:t>
            </a:r>
            <a:r>
              <a:rPr lang="ru-RU" sz="3200" dirty="0"/>
              <a:t>Р(у) убывает на </a:t>
            </a:r>
            <a:r>
              <a:rPr lang="ru-RU" sz="3200" dirty="0" smtClean="0"/>
              <a:t>отрезке  </a:t>
            </a:r>
            <a:r>
              <a:rPr lang="ru-RU" sz="3200" dirty="0"/>
              <a:t>[0</a:t>
            </a:r>
            <a:r>
              <a:rPr lang="ru-RU" sz="3200" dirty="0" smtClean="0"/>
              <a:t>;  ]. </a:t>
            </a:r>
            <a:r>
              <a:rPr lang="ru-RU" sz="3200" dirty="0"/>
              <a:t>Следовательно, наименьшее значение Р(у) достигает в точке </a:t>
            </a:r>
            <a:r>
              <a:rPr lang="ru-RU" sz="3200" dirty="0" smtClean="0"/>
              <a:t> </a:t>
            </a:r>
            <a:r>
              <a:rPr lang="ru-RU" sz="3200" dirty="0" smtClean="0"/>
              <a:t>, а </a:t>
            </a:r>
            <a:r>
              <a:rPr lang="ru-RU" sz="3200" dirty="0"/>
              <a:t>наибольшее – в точке </a:t>
            </a:r>
            <a:r>
              <a:rPr lang="ru-RU" sz="3200" dirty="0" smtClean="0"/>
              <a:t>0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500042"/>
            <a:ext cx="285752" cy="508004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715272" y="2000240"/>
            <a:ext cx="214314" cy="552381"/>
          </a:xfrm>
          <a:prstGeom prst="rect">
            <a:avLst/>
          </a:prstGeom>
          <a:noFill/>
          <a:ln>
            <a:noFill/>
          </a:ln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500174"/>
            <a:ext cx="214314" cy="55245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500042"/>
            <a:ext cx="195263" cy="552450"/>
          </a:xfrm>
          <a:prstGeom prst="rect">
            <a:avLst/>
          </a:prstGeom>
          <a:noFill/>
        </p:spPr>
      </p:pic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357158" y="2928934"/>
            <a:ext cx="8429684" cy="3148920"/>
            <a:chOff x="357158" y="2928934"/>
            <a:chExt cx="8429684" cy="3148920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357158" y="5000636"/>
              <a:ext cx="8429684" cy="1077218"/>
              <a:chOff x="357158" y="5000636"/>
              <a:chExt cx="8429684" cy="1077218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357158" y="5000636"/>
                <a:ext cx="8429684" cy="107721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>
                  <a:buNone/>
                </a:pPr>
                <a:r>
                  <a:rPr lang="ru-RU" sz="3200" dirty="0"/>
                  <a:t>Итак, 5%   </a:t>
                </a:r>
                <a:r>
                  <a:rPr lang="en-US" sz="3200" dirty="0" smtClean="0"/>
                  <a:t> </a:t>
                </a:r>
                <a:r>
                  <a:rPr lang="ru-RU" sz="3200" dirty="0" smtClean="0"/>
                  <a:t>Р</a:t>
                </a:r>
                <a:r>
                  <a:rPr lang="en-US" sz="3200" dirty="0" smtClean="0"/>
                  <a:t> </a:t>
                </a:r>
                <a:r>
                  <a:rPr lang="ru-RU" sz="3200" dirty="0" smtClean="0"/>
                  <a:t>  30</a:t>
                </a:r>
                <a:r>
                  <a:rPr lang="ru-RU" sz="3200" dirty="0"/>
                  <a:t>%</a:t>
                </a:r>
              </a:p>
              <a:p>
                <a:pPr algn="ctr">
                  <a:buNone/>
                </a:pPr>
                <a:r>
                  <a:rPr lang="ru-RU" sz="3200" dirty="0"/>
                  <a:t>Ответ: 5%, 30%</a:t>
                </a:r>
              </a:p>
            </p:txBody>
          </p:sp>
          <p:grpSp>
            <p:nvGrpSpPr>
              <p:cNvPr id="18" name="Группа 17"/>
              <p:cNvGrpSpPr/>
              <p:nvPr/>
            </p:nvGrpSpPr>
            <p:grpSpPr>
              <a:xfrm>
                <a:off x="4572000" y="5143512"/>
                <a:ext cx="1071570" cy="381000"/>
                <a:chOff x="4572000" y="5143512"/>
                <a:chExt cx="1071570" cy="381000"/>
              </a:xfrm>
            </p:grpSpPr>
            <p:pic>
              <p:nvPicPr>
                <p:cNvPr id="22543" name="Picture 15"/>
                <p:cNvPicPr>
                  <a:picLocks noChangeAspect="1" noChangeArrowheads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5286380" y="5143512"/>
                  <a:ext cx="357190" cy="381000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545" name="Picture 17"/>
                <p:cNvPicPr>
                  <a:picLocks noChangeAspect="1" noChangeArrowheads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4572000" y="5143512"/>
                  <a:ext cx="357190" cy="381000"/>
                </a:xfrm>
                <a:prstGeom prst="rect">
                  <a:avLst/>
                </a:prstGeom>
                <a:noFill/>
              </p:spPr>
            </p:pic>
          </p:grpSp>
        </p:grpSp>
        <p:pic>
          <p:nvPicPr>
            <p:cNvPr id="2050" name="Picture 2" descr="C:\Documents and Settings\Ольга\Рабочий стол\открытый урок у кирилкиной\Снимок11.GI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7158" y="2928934"/>
              <a:ext cx="8429683" cy="2185988"/>
            </a:xfrm>
            <a:prstGeom prst="rect">
              <a:avLst/>
            </a:prstGeom>
            <a:noFill/>
          </p:spPr>
        </p:pic>
      </p:grpSp>
      <p:pic>
        <p:nvPicPr>
          <p:cNvPr id="2052" name="Picture 4" descr="C:\Documents and Settings\Ольга\Рабочий стол\анимашки\09f2dd581d7f8de582630747f64609df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57290" y="6016639"/>
            <a:ext cx="6929486" cy="84136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00364" y="428604"/>
            <a:ext cx="3857625" cy="78583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sz="44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Задача </a:t>
            </a:r>
            <a:endParaRPr lang="ru-RU" sz="44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285860"/>
            <a:ext cx="8501063" cy="5214938"/>
          </a:xfr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Имеются </a:t>
            </a:r>
            <a:r>
              <a:rPr lang="ru-RU" dirty="0"/>
              <a:t>три </a:t>
            </a:r>
            <a:r>
              <a:rPr lang="ru-RU" dirty="0" smtClean="0"/>
              <a:t>раствора: </a:t>
            </a:r>
            <a:endParaRPr lang="ru-RU" sz="1000" dirty="0" smtClean="0"/>
          </a:p>
          <a:p>
            <a:pPr algn="ctr">
              <a:buNone/>
            </a:pPr>
            <a:endParaRPr lang="ru-RU" sz="1200" dirty="0" smtClean="0"/>
          </a:p>
          <a:p>
            <a:pPr>
              <a:buNone/>
            </a:pPr>
            <a:r>
              <a:rPr lang="ru-RU" sz="3200" dirty="0" smtClean="0"/>
              <a:t>	</a:t>
            </a:r>
            <a:r>
              <a:rPr lang="ru-RU" sz="3200" b="1" dirty="0" smtClean="0"/>
              <a:t>Первый</a:t>
            </a:r>
            <a:r>
              <a:rPr lang="ru-RU" sz="3200" dirty="0" smtClean="0"/>
              <a:t> </a:t>
            </a:r>
            <a:r>
              <a:rPr lang="ru-RU" sz="2400" dirty="0" smtClean="0"/>
              <a:t>содержит </a:t>
            </a:r>
            <a:r>
              <a:rPr lang="ru-RU" sz="2400" dirty="0"/>
              <a:t>80% кислоты и 20% </a:t>
            </a:r>
            <a:r>
              <a:rPr lang="ru-RU" sz="2400" dirty="0" smtClean="0"/>
              <a:t>воды</a:t>
            </a:r>
            <a:r>
              <a:rPr lang="ru-RU" sz="2400" dirty="0"/>
              <a:t>, </a:t>
            </a:r>
            <a:endParaRPr lang="ru-RU" sz="2400" dirty="0" smtClean="0"/>
          </a:p>
          <a:p>
            <a:pPr>
              <a:buNone/>
            </a:pPr>
            <a:r>
              <a:rPr lang="ru-RU" sz="3200" b="1" dirty="0" smtClean="0"/>
              <a:t>	Второй </a:t>
            </a:r>
            <a:r>
              <a:rPr lang="ru-RU" sz="3200" dirty="0" smtClean="0"/>
              <a:t>- </a:t>
            </a:r>
            <a:r>
              <a:rPr lang="ru-RU" sz="2400" dirty="0" smtClean="0"/>
              <a:t>60</a:t>
            </a:r>
            <a:r>
              <a:rPr lang="ru-RU" sz="2400" dirty="0"/>
              <a:t>% соли и </a:t>
            </a:r>
            <a:r>
              <a:rPr lang="ru-RU" sz="2400" dirty="0" smtClean="0"/>
              <a:t>40%воды</a:t>
            </a:r>
            <a:r>
              <a:rPr lang="ru-RU" sz="2400" dirty="0"/>
              <a:t>, 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	</a:t>
            </a:r>
            <a:r>
              <a:rPr lang="ru-RU" sz="3200" b="1" dirty="0" smtClean="0"/>
              <a:t>Третий</a:t>
            </a:r>
            <a:r>
              <a:rPr lang="ru-RU" sz="3200" dirty="0" smtClean="0"/>
              <a:t> - </a:t>
            </a:r>
            <a:r>
              <a:rPr lang="ru-RU" sz="2400" dirty="0" smtClean="0"/>
              <a:t>по </a:t>
            </a:r>
            <a:r>
              <a:rPr lang="ru-RU" sz="2400" dirty="0"/>
              <a:t>20%соли </a:t>
            </a:r>
            <a:r>
              <a:rPr lang="ru-RU" sz="2400" dirty="0" smtClean="0"/>
              <a:t>и кислоты, </a:t>
            </a:r>
            <a:r>
              <a:rPr lang="ru-RU" sz="2400" dirty="0"/>
              <a:t>60%воды. Из них необходимо приготовить </a:t>
            </a:r>
            <a:r>
              <a:rPr lang="ru-RU" sz="3200" b="1" dirty="0" smtClean="0"/>
              <a:t>новый</a:t>
            </a:r>
            <a:r>
              <a:rPr lang="ru-RU" sz="2400" dirty="0"/>
              <a:t> раствор, содержащий 30%воды</a:t>
            </a:r>
            <a:r>
              <a:rPr lang="ru-RU" sz="2400" dirty="0" smtClean="0"/>
              <a:t>. </a:t>
            </a:r>
          </a:p>
          <a:p>
            <a:pPr>
              <a:buNone/>
            </a:pPr>
            <a:r>
              <a:rPr lang="ru-RU" sz="3200" b="1" dirty="0" smtClean="0"/>
              <a:t>	</a:t>
            </a:r>
            <a:r>
              <a:rPr lang="ru-RU" b="1" dirty="0" smtClean="0"/>
              <a:t>Какое </a:t>
            </a:r>
            <a:r>
              <a:rPr lang="ru-RU" b="1" dirty="0">
                <a:solidFill>
                  <a:srgbClr val="C00000"/>
                </a:solidFill>
              </a:rPr>
              <a:t>наименьшее</a:t>
            </a:r>
            <a:r>
              <a:rPr lang="ru-RU" b="1" dirty="0"/>
              <a:t> и какое </a:t>
            </a:r>
            <a:r>
              <a:rPr lang="ru-RU" b="1" dirty="0">
                <a:solidFill>
                  <a:srgbClr val="C00000"/>
                </a:solidFill>
              </a:rPr>
              <a:t>наибольшее</a:t>
            </a:r>
            <a:r>
              <a:rPr lang="ru-RU" b="1" dirty="0"/>
              <a:t> процентное содержание соли может быть в этом новом растворе?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2529" name="Picture 1" descr="C:\Documents and Settings\Ольга\Рабочий стол\открытый урок у кирилкиной\image01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85728"/>
            <a:ext cx="1389091" cy="18495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428604"/>
            <a:ext cx="8215313" cy="85725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ctr" anchorCtr="0">
            <a:normAutofit/>
          </a:bodyPr>
          <a:lstStyle/>
          <a:p>
            <a:pPr algn="ctr"/>
            <a:r>
              <a:rPr lang="ru-RU" sz="44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1 способ решения</a:t>
            </a:r>
            <a:endParaRPr lang="ru-RU" sz="44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428750"/>
            <a:ext cx="8229600" cy="5429250"/>
          </a:xfrm>
          <a:ln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C00000"/>
                </a:solidFill>
              </a:rPr>
              <a:t>	масса </a:t>
            </a:r>
            <a:r>
              <a:rPr lang="ru-RU" sz="3200" dirty="0">
                <a:solidFill>
                  <a:srgbClr val="C00000"/>
                </a:solidFill>
              </a:rPr>
              <a:t>нового </a:t>
            </a:r>
            <a:r>
              <a:rPr lang="ru-RU" sz="3200" dirty="0" smtClean="0">
                <a:solidFill>
                  <a:srgbClr val="C00000"/>
                </a:solidFill>
              </a:rPr>
              <a:t>раствора =1, 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C00000"/>
                </a:solidFill>
              </a:rPr>
              <a:t>	</a:t>
            </a:r>
            <a:r>
              <a:rPr lang="ru-RU" sz="3200" dirty="0" err="1" smtClean="0">
                <a:solidFill>
                  <a:srgbClr val="C00000"/>
                </a:solidFill>
              </a:rPr>
              <a:t>х-масса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>
                <a:solidFill>
                  <a:srgbClr val="C00000"/>
                </a:solidFill>
              </a:rPr>
              <a:t>I </a:t>
            </a:r>
            <a:r>
              <a:rPr lang="ru-RU" sz="3200" dirty="0" smtClean="0">
                <a:solidFill>
                  <a:srgbClr val="C00000"/>
                </a:solidFill>
              </a:rPr>
              <a:t>раствора,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C00000"/>
                </a:solidFill>
              </a:rPr>
              <a:t>	</a:t>
            </a:r>
            <a:r>
              <a:rPr lang="ru-RU" sz="3200" dirty="0" err="1" smtClean="0">
                <a:solidFill>
                  <a:srgbClr val="C00000"/>
                </a:solidFill>
              </a:rPr>
              <a:t>у-масса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>
                <a:solidFill>
                  <a:srgbClr val="C00000"/>
                </a:solidFill>
              </a:rPr>
              <a:t>II </a:t>
            </a:r>
            <a:r>
              <a:rPr lang="ru-RU" sz="3200" dirty="0" smtClean="0">
                <a:solidFill>
                  <a:srgbClr val="C00000"/>
                </a:solidFill>
              </a:rPr>
              <a:t>раствора,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solidFill>
                  <a:srgbClr val="C00000"/>
                </a:solidFill>
              </a:rPr>
              <a:t>	z-масса  </a:t>
            </a:r>
            <a:r>
              <a:rPr lang="ru-RU" sz="3200" dirty="0">
                <a:solidFill>
                  <a:srgbClr val="C00000"/>
                </a:solidFill>
              </a:rPr>
              <a:t>III </a:t>
            </a:r>
            <a:r>
              <a:rPr lang="ru-RU" sz="3200" dirty="0" smtClean="0">
                <a:solidFill>
                  <a:srgbClr val="C00000"/>
                </a:solidFill>
              </a:rPr>
              <a:t>раствора</a:t>
            </a:r>
            <a:r>
              <a:rPr lang="en-US" sz="3200" dirty="0" smtClean="0">
                <a:solidFill>
                  <a:srgbClr val="C00000"/>
                </a:solidFill>
              </a:rPr>
              <a:t>;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	 </a:t>
            </a:r>
          </a:p>
          <a:p>
            <a:pPr>
              <a:buNone/>
            </a:pPr>
            <a:r>
              <a:rPr lang="ru-RU" sz="3200" dirty="0" smtClean="0"/>
              <a:t>	</a:t>
            </a:r>
            <a:r>
              <a:rPr lang="ru-RU" sz="3200" dirty="0" err="1" smtClean="0"/>
              <a:t>х</a:t>
            </a:r>
            <a:r>
              <a:rPr lang="ru-RU" sz="3200" dirty="0" smtClean="0"/>
              <a:t>    0</a:t>
            </a:r>
            <a:r>
              <a:rPr lang="ru-RU" sz="3200" dirty="0"/>
              <a:t>, </a:t>
            </a:r>
            <a:r>
              <a:rPr lang="ru-RU" sz="3200" dirty="0" smtClean="0"/>
              <a:t>у    0</a:t>
            </a:r>
            <a:r>
              <a:rPr lang="ru-RU" sz="3200" dirty="0"/>
              <a:t>, </a:t>
            </a:r>
            <a:r>
              <a:rPr lang="ru-RU" sz="3200" dirty="0" err="1" smtClean="0"/>
              <a:t>z</a:t>
            </a:r>
            <a:r>
              <a:rPr lang="ru-RU" sz="3200" dirty="0" smtClean="0"/>
              <a:t>    </a:t>
            </a:r>
            <a:r>
              <a:rPr lang="ru-RU" sz="3200" dirty="0" smtClean="0"/>
              <a:t>0  </a:t>
            </a:r>
            <a:endParaRPr lang="ru-RU" sz="3200" dirty="0" smtClean="0"/>
          </a:p>
          <a:p>
            <a:pPr>
              <a:buNone/>
            </a:pPr>
            <a:r>
              <a:rPr lang="ru-RU" sz="3200" smtClean="0"/>
              <a:t>	</a:t>
            </a:r>
            <a:r>
              <a:rPr lang="ru-RU" sz="3200" smtClean="0"/>
              <a:t>По </a:t>
            </a:r>
            <a:r>
              <a:rPr lang="ru-RU" sz="3200" dirty="0"/>
              <a:t>условию </a:t>
            </a:r>
            <a:r>
              <a:rPr lang="ru-RU" sz="3200" dirty="0" smtClean="0"/>
              <a:t>х+у+z=1.</a:t>
            </a:r>
            <a:endParaRPr lang="ru-RU" sz="3200" dirty="0"/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071942"/>
            <a:ext cx="357190" cy="635004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071942"/>
            <a:ext cx="357190" cy="635004"/>
          </a:xfrm>
          <a:prstGeom prst="rect">
            <a:avLst/>
          </a:prstGeom>
          <a:noFill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4071942"/>
            <a:ext cx="357190" cy="63500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572560" cy="5286412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sz="3500" dirty="0" smtClean="0">
                <a:solidFill>
                  <a:srgbClr val="C00000"/>
                </a:solidFill>
              </a:rPr>
              <a:t>из I раствора </a:t>
            </a:r>
            <a:r>
              <a:rPr lang="en-US" sz="3500" dirty="0" smtClean="0">
                <a:solidFill>
                  <a:srgbClr val="C00000"/>
                </a:solidFill>
              </a:rPr>
              <a:t>-</a:t>
            </a:r>
            <a:endParaRPr lang="ru-RU" sz="35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3500" dirty="0" smtClean="0">
                <a:solidFill>
                  <a:srgbClr val="C00000"/>
                </a:solidFill>
              </a:rPr>
              <a:t> 	0,2х воды и 0,8х кислоты,</a:t>
            </a:r>
          </a:p>
          <a:p>
            <a:pPr>
              <a:buNone/>
            </a:pPr>
            <a:endParaRPr lang="ru-RU" sz="35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3500" dirty="0" smtClean="0">
                <a:solidFill>
                  <a:srgbClr val="002060"/>
                </a:solidFill>
              </a:rPr>
              <a:t>из II раствора </a:t>
            </a:r>
            <a:r>
              <a:rPr lang="en-US" sz="3500" dirty="0" smtClean="0">
                <a:solidFill>
                  <a:srgbClr val="002060"/>
                </a:solidFill>
              </a:rPr>
              <a:t>-</a:t>
            </a:r>
            <a:endParaRPr lang="ru-RU" sz="35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500" dirty="0" smtClean="0">
                <a:solidFill>
                  <a:srgbClr val="002060"/>
                </a:solidFill>
              </a:rPr>
              <a:t>	0,4у воды и 0,6у соли,</a:t>
            </a:r>
          </a:p>
          <a:p>
            <a:pPr>
              <a:buFont typeface="Wingdings" pitchFamily="2" charset="2"/>
              <a:buChar char="ü"/>
            </a:pPr>
            <a:endParaRPr lang="ru-RU" sz="35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3500" dirty="0" smtClean="0">
                <a:solidFill>
                  <a:schemeClr val="accent4">
                    <a:lumMod val="75000"/>
                  </a:schemeClr>
                </a:solidFill>
              </a:rPr>
              <a:t>из III раствора </a:t>
            </a:r>
            <a:r>
              <a:rPr lang="en-US" sz="3500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  <a:endParaRPr lang="ru-RU" sz="35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500" dirty="0" smtClean="0">
                <a:solidFill>
                  <a:schemeClr val="accent4">
                    <a:lumMod val="75000"/>
                  </a:schemeClr>
                </a:solidFill>
              </a:rPr>
              <a:t>	0,2z кислоты; 0,6z воды; 0,2z соли</a:t>
            </a:r>
          </a:p>
          <a:p>
            <a:pPr>
              <a:buNone/>
            </a:pPr>
            <a:r>
              <a:rPr lang="ru-RU" sz="3500" dirty="0" smtClean="0">
                <a:solidFill>
                  <a:srgbClr val="00B050"/>
                </a:solidFill>
              </a:rPr>
              <a:t>	</a:t>
            </a:r>
          </a:p>
          <a:p>
            <a:pPr algn="ctr">
              <a:buNone/>
            </a:pPr>
            <a:r>
              <a:rPr lang="ru-RU" sz="3500" dirty="0" smtClean="0"/>
              <a:t>Масса воды в новом растворе 1∙0,3=0,3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72560" cy="8572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ctr" anchorCtr="0">
            <a:normAutofit/>
          </a:bodyPr>
          <a:lstStyle/>
          <a:p>
            <a:pPr algn="ctr"/>
            <a:r>
              <a:rPr lang="ru-RU" sz="44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В новый раствор входит:</a:t>
            </a:r>
          </a:p>
        </p:txBody>
      </p:sp>
      <p:pic>
        <p:nvPicPr>
          <p:cNvPr id="5122" name="Picture 2" descr="C:\Documents and Settings\Ольга\Рабочий стол\анимашки\5ba69351f78206cb1bd2ccfc7e9676a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942181">
            <a:off x="4807984" y="5494557"/>
            <a:ext cx="5275741" cy="4972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6229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4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имеем</a:t>
            </a:r>
            <a:r>
              <a:rPr lang="ru-RU" sz="44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000636"/>
            <a:ext cx="8429684" cy="1214446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dirty="0" smtClean="0"/>
              <a:t>Пусть t-содержание соли в новом растворе, тогда t=0,6y+0,2z   </a:t>
            </a:r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(1)</a:t>
            </a:r>
            <a:endParaRPr lang="ru-RU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20481" name="Picture 1" descr="C:\Documents and Settings\Ольга\Рабочий стол\открытый урок у кирилкиной\Снимок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71546"/>
            <a:ext cx="8429684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285720" y="1857364"/>
            <a:ext cx="8572560" cy="4572032"/>
            <a:chOff x="285720" y="1857364"/>
            <a:chExt cx="8572560" cy="4572032"/>
          </a:xfrm>
        </p:grpSpPr>
        <p:sp>
          <p:nvSpPr>
            <p:cNvPr id="19457" name="Rectangle 1"/>
            <p:cNvSpPr>
              <a:spLocks noChangeArrowheads="1"/>
            </p:cNvSpPr>
            <p:nvPr/>
          </p:nvSpPr>
          <p:spPr bwMode="auto">
            <a:xfrm>
              <a:off x="285720" y="1857364"/>
              <a:ext cx="8572560" cy="29238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 pitchFamily="18" charset="0"/>
                  <a:ea typeface="Times New Roman" pitchFamily="18" charset="0"/>
                  <a:cs typeface="Times New Roman" pitchFamily="18" charset="0"/>
                </a:rPr>
                <a:t>		</a:t>
              </a:r>
              <a:r>
                <a:rPr kumimoji="0" lang="ru-RU" sz="4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 pitchFamily="18" charset="0"/>
                  <a:ea typeface="Times New Roman" pitchFamily="18" charset="0"/>
                  <a:cs typeface="Times New Roman" pitchFamily="18" charset="0"/>
                </a:rPr>
                <a:t>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4400" baseline="0" dirty="0" smtClean="0">
                <a:latin typeface="Cambria Math" pitchFamily="18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4800" dirty="0" smtClean="0">
                <a:latin typeface="Cambria Math" pitchFamily="18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4800" dirty="0" smtClean="0">
                  <a:latin typeface="Cambria Math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4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 pitchFamily="18" charset="0"/>
                  <a:ea typeface="Times New Roman" pitchFamily="18" charset="0"/>
                  <a:cs typeface="Times New Roman" pitchFamily="18" charset="0"/>
                </a:rPr>
                <a:t>2у + 4z =  1,</a:t>
              </a:r>
              <a:r>
                <a:rPr kumimoji="0" lang="ru-RU" sz="4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 pitchFamily="18" charset="0"/>
                  <a:ea typeface="Times New Roman" pitchFamily="18" charset="0"/>
                  <a:cs typeface="Times New Roman" pitchFamily="18" charset="0"/>
                </a:rPr>
                <a:t> о</a:t>
              </a:r>
              <a:r>
                <a: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 pitchFamily="18" charset="0"/>
                  <a:ea typeface="Times New Roman" pitchFamily="18" charset="0"/>
                  <a:cs typeface="Times New Roman" pitchFamily="18" charset="0"/>
                </a:rPr>
                <a:t>тсюда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2050" name="Picture 2" descr="C:\Documents and Settings\Ольга\Рабочий стол\открытый урок у кирилкиной\Снимок2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7158" y="2214554"/>
              <a:ext cx="6786610" cy="1956867"/>
            </a:xfrm>
            <a:prstGeom prst="rect">
              <a:avLst/>
            </a:prstGeom>
            <a:noFill/>
          </p:spPr>
        </p:pic>
        <p:pic>
          <p:nvPicPr>
            <p:cNvPr id="2066" name="Picture 18" descr="C:\Documents and Settings\Ольга\Рабочий стол\открытый урок у кирилкиной\Снимок4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72198" y="3571876"/>
              <a:ext cx="2505077" cy="1447800"/>
            </a:xfrm>
            <a:prstGeom prst="rect">
              <a:avLst/>
            </a:prstGeom>
            <a:noFill/>
          </p:spPr>
        </p:pic>
        <p:pic>
          <p:nvPicPr>
            <p:cNvPr id="2067" name="Picture 19" descr="C:\Documents and Settings\Ольга\Рабочий стол\открытый урок у кирилкиной\Снимок5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5720" y="5000636"/>
              <a:ext cx="8501122" cy="1428760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42976" y="500042"/>
            <a:ext cx="7215181" cy="114300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Исключим </a:t>
            </a:r>
            <a:r>
              <a:rPr lang="ru-RU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из системы  переменную </a:t>
            </a:r>
            <a:r>
              <a:rPr lang="ru-RU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Х :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428596" y="1000108"/>
            <a:ext cx="8358246" cy="1892815"/>
            <a:chOff x="357158" y="428604"/>
            <a:chExt cx="8429684" cy="1892815"/>
          </a:xfrm>
        </p:grpSpPr>
        <p:pic>
          <p:nvPicPr>
            <p:cNvPr id="4" name="Picture 20" descr="C:\Documents and Settings\Ольга\Рабочий стол\открытый урок у кирилкиной\Снимок3.GIF"/>
            <p:cNvPicPr>
              <a:picLocks noChangeAspect="1" noChangeArrowheads="1"/>
            </p:cNvPicPr>
            <p:nvPr/>
          </p:nvPicPr>
          <p:blipFill>
            <a:blip r:embed="rId3"/>
            <a:srcRect r="26074"/>
            <a:stretch>
              <a:fillRect/>
            </a:stretch>
          </p:blipFill>
          <p:spPr bwMode="auto">
            <a:xfrm>
              <a:off x="357158" y="428604"/>
              <a:ext cx="8429684" cy="1571636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>
              <a:noFill/>
            </a:ln>
          </p:spPr>
        </p:pic>
        <p:pic>
          <p:nvPicPr>
            <p:cNvPr id="10" name="Picture 20" descr="C:\Documents and Settings\Ольга\Рабочий стол\открытый урок у кирилкиной\Снимок3.GIF"/>
            <p:cNvPicPr>
              <a:picLocks noChangeAspect="1" noChangeArrowheads="1"/>
            </p:cNvPicPr>
            <p:nvPr/>
          </p:nvPicPr>
          <p:blipFill>
            <a:blip r:embed="rId3"/>
            <a:srcRect l="73816" t="13030" r="2816" b="23333"/>
            <a:stretch>
              <a:fillRect/>
            </a:stretch>
          </p:blipFill>
          <p:spPr bwMode="auto">
            <a:xfrm>
              <a:off x="2751920" y="1428736"/>
              <a:ext cx="2820212" cy="892683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>
              <a:noFill/>
            </a:ln>
          </p:spPr>
        </p:pic>
      </p:grpSp>
      <p:grpSp>
        <p:nvGrpSpPr>
          <p:cNvPr id="16" name="Группа 15"/>
          <p:cNvGrpSpPr/>
          <p:nvPr/>
        </p:nvGrpSpPr>
        <p:grpSpPr>
          <a:xfrm>
            <a:off x="285720" y="2928934"/>
            <a:ext cx="8572560" cy="3284862"/>
            <a:chOff x="140422" y="2573304"/>
            <a:chExt cx="8501712" cy="321315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40422" y="2573304"/>
              <a:ext cx="8501712" cy="320087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ru-RU" sz="3200" b="1" u="sng" dirty="0" smtClean="0">
                  <a:solidFill>
                    <a:srgbClr val="00B050"/>
                  </a:solidFill>
                </a:rPr>
                <a:t>t=0,3-z</a:t>
              </a:r>
              <a:r>
                <a:rPr lang="ru-RU" sz="3200" dirty="0" smtClean="0"/>
                <a:t> </a:t>
              </a:r>
              <a:r>
                <a:rPr lang="ru-RU" sz="2800" dirty="0" smtClean="0"/>
                <a:t>– убывающая функция, значит, </a:t>
              </a:r>
            </a:p>
            <a:p>
              <a:r>
                <a:rPr lang="ru-RU" sz="2800" i="1" u="sng" dirty="0" smtClean="0"/>
                <a:t>наименьшее</a:t>
              </a:r>
              <a:r>
                <a:rPr lang="ru-RU" sz="2800" dirty="0" smtClean="0"/>
                <a:t> значение </a:t>
              </a:r>
              <a:r>
                <a:rPr lang="ru-RU" sz="2800" b="1" dirty="0" err="1" smtClean="0">
                  <a:solidFill>
                    <a:srgbClr val="00B050"/>
                  </a:solidFill>
                </a:rPr>
                <a:t>t</a:t>
              </a:r>
              <a:r>
                <a:rPr lang="ru-RU" sz="2800" dirty="0" smtClean="0"/>
                <a:t> принимает при </a:t>
              </a:r>
              <a:r>
                <a:rPr lang="ru-RU" sz="2800" dirty="0" err="1" smtClean="0"/>
                <a:t>z=</a:t>
              </a:r>
              <a:r>
                <a:rPr lang="ru-RU" sz="2800" dirty="0" smtClean="0"/>
                <a:t>  </a:t>
              </a:r>
              <a:r>
                <a:rPr lang="ru-RU" sz="3200" dirty="0" smtClean="0"/>
                <a:t>, </a:t>
              </a:r>
              <a:r>
                <a:rPr lang="ru-RU" sz="2800" dirty="0" smtClean="0"/>
                <a:t>а </a:t>
              </a:r>
              <a:r>
                <a:rPr lang="ru-RU" sz="2800" i="1" u="sng" dirty="0" smtClean="0"/>
                <a:t>наибольшее</a:t>
              </a:r>
              <a:r>
                <a:rPr lang="ru-RU" sz="2800" dirty="0" smtClean="0"/>
                <a:t> значение – при </a:t>
              </a:r>
              <a:r>
                <a:rPr lang="en-US" sz="2800" dirty="0" smtClean="0"/>
                <a:t>z</a:t>
              </a:r>
              <a:r>
                <a:rPr lang="ru-RU" sz="2800" dirty="0" smtClean="0"/>
                <a:t>=0.</a:t>
              </a:r>
            </a:p>
            <a:p>
              <a:endParaRPr lang="ru-RU" sz="1400" dirty="0" smtClean="0"/>
            </a:p>
            <a:p>
              <a:r>
                <a:rPr lang="ru-RU" sz="3200" dirty="0" err="1" smtClean="0"/>
                <a:t>t</a:t>
              </a:r>
              <a:r>
                <a:rPr lang="ru-RU" sz="3200" dirty="0" smtClean="0"/>
                <a:t>(z=0)=0,3 , </a:t>
              </a:r>
              <a:r>
                <a:rPr lang="ru-RU" sz="3200" dirty="0" smtClean="0">
                  <a:solidFill>
                    <a:srgbClr val="FF0000"/>
                  </a:solidFill>
                </a:rPr>
                <a:t>p=30%</a:t>
              </a:r>
              <a:r>
                <a:rPr lang="ru-RU" sz="3200" dirty="0" smtClean="0"/>
                <a:t>;</a:t>
              </a:r>
              <a:endParaRPr lang="ru-RU" sz="3200" dirty="0" smtClean="0">
                <a:solidFill>
                  <a:srgbClr val="FF0000"/>
                </a:solidFill>
              </a:endParaRPr>
            </a:p>
            <a:p>
              <a:r>
                <a:rPr lang="ru-RU" sz="3200" dirty="0" err="1" smtClean="0"/>
                <a:t>t</a:t>
              </a:r>
              <a:r>
                <a:rPr lang="ru-RU" sz="3200" dirty="0" smtClean="0"/>
                <a:t>(</a:t>
              </a:r>
              <a:r>
                <a:rPr lang="ru-RU" sz="3200" dirty="0" err="1" smtClean="0"/>
                <a:t>z=</a:t>
              </a:r>
              <a:r>
                <a:rPr lang="ru-RU" sz="3200" dirty="0" smtClean="0"/>
                <a:t>  )=0,3-0,25=0,05, </a:t>
              </a:r>
              <a:r>
                <a:rPr lang="ru-RU" sz="3200" dirty="0" smtClean="0">
                  <a:solidFill>
                    <a:srgbClr val="FF0000"/>
                  </a:solidFill>
                </a:rPr>
                <a:t>р=5%.</a:t>
              </a:r>
            </a:p>
            <a:p>
              <a:r>
                <a:rPr lang="ru-RU" sz="3200" dirty="0" smtClean="0"/>
                <a:t>Следовательно, </a:t>
              </a:r>
              <a:endParaRPr lang="ru-RU" sz="3200" dirty="0"/>
            </a:p>
          </p:txBody>
        </p:sp>
        <p:pic>
          <p:nvPicPr>
            <p:cNvPr id="8" name="Picture 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075354" y="3143248"/>
              <a:ext cx="285752" cy="571504"/>
            </a:xfrm>
            <a:prstGeom prst="rect">
              <a:avLst/>
            </a:prstGeom>
            <a:noFill/>
          </p:spPr>
        </p:pic>
        <p:pic>
          <p:nvPicPr>
            <p:cNvPr id="14" name="Picture 1" descr="C:\Documents and Settings\Ольга\Рабочий стол\открытый урок у кирилкиной\Снимок6.GIF"/>
            <p:cNvPicPr>
              <a:picLocks noChangeAspect="1" noChangeArrowheads="1"/>
            </p:cNvPicPr>
            <p:nvPr/>
          </p:nvPicPr>
          <p:blipFill>
            <a:blip r:embed="rId6"/>
            <a:srcRect t="16490" r="11341" b="25793"/>
            <a:stretch>
              <a:fillRect/>
            </a:stretch>
          </p:blipFill>
          <p:spPr bwMode="auto">
            <a:xfrm>
              <a:off x="3714744" y="5286388"/>
              <a:ext cx="2643206" cy="500066"/>
            </a:xfrm>
            <a:prstGeom prst="rect">
              <a:avLst/>
            </a:prstGeom>
            <a:noFill/>
          </p:spPr>
        </p:pic>
        <p:pic>
          <p:nvPicPr>
            <p:cNvPr id="15" name="Picture 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48958" y="4714884"/>
              <a:ext cx="285752" cy="571505"/>
            </a:xfrm>
            <a:prstGeom prst="rect">
              <a:avLst/>
            </a:prstGeom>
            <a:noFill/>
          </p:spPr>
        </p:pic>
      </p:grpSp>
      <p:grpSp>
        <p:nvGrpSpPr>
          <p:cNvPr id="21" name="Группа 20"/>
          <p:cNvGrpSpPr/>
          <p:nvPr/>
        </p:nvGrpSpPr>
        <p:grpSpPr>
          <a:xfrm>
            <a:off x="428596" y="357166"/>
            <a:ext cx="8250665" cy="804858"/>
            <a:chOff x="428596" y="357166"/>
            <a:chExt cx="8250665" cy="804858"/>
          </a:xfrm>
        </p:grpSpPr>
        <p:pic>
          <p:nvPicPr>
            <p:cNvPr id="18" name="Picture 18" descr="C:\Documents and Settings\Ольга\Рабочий стол\открытый урок у кирилкиной\Снимок4.GIF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286644" y="357166"/>
              <a:ext cx="1392617" cy="804858"/>
            </a:xfrm>
            <a:prstGeom prst="rect">
              <a:avLst/>
            </a:prstGeom>
            <a:noFill/>
          </p:spPr>
        </p:pic>
        <p:grpSp>
          <p:nvGrpSpPr>
            <p:cNvPr id="20" name="Группа 19"/>
            <p:cNvGrpSpPr/>
            <p:nvPr/>
          </p:nvGrpSpPr>
          <p:grpSpPr>
            <a:xfrm>
              <a:off x="428596" y="571480"/>
              <a:ext cx="6784217" cy="461665"/>
              <a:chOff x="428596" y="428604"/>
              <a:chExt cx="6784217" cy="461665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428596" y="428604"/>
                <a:ext cx="4929223" cy="461665"/>
                <a:chOff x="428596" y="428604"/>
                <a:chExt cx="4929223" cy="461665"/>
              </a:xfrm>
            </p:grpSpPr>
            <p:sp>
              <p:nvSpPr>
                <p:cNvPr id="11" name="TextBox 10"/>
                <p:cNvSpPr txBox="1"/>
                <p:nvPr/>
              </p:nvSpPr>
              <p:spPr>
                <a:xfrm>
                  <a:off x="428596" y="428604"/>
                  <a:ext cx="250033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2400" dirty="0" smtClean="0"/>
                    <a:t>В уравнение</a:t>
                  </a:r>
                  <a:endParaRPr lang="ru-RU" sz="2400" dirty="0"/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2500298" y="428604"/>
                  <a:ext cx="2857521" cy="46166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ru-RU" sz="2400" b="1" dirty="0" smtClean="0">
                      <a:solidFill>
                        <a:srgbClr val="FF0000"/>
                      </a:solidFill>
                      <a:latin typeface="Arial Black" pitchFamily="34" charset="0"/>
                    </a:rPr>
                    <a:t>(1) </a:t>
                  </a:r>
                  <a:r>
                    <a:rPr lang="ru-RU" sz="2400" dirty="0" smtClean="0"/>
                    <a:t> t=0,6y+0,2z </a:t>
                  </a:r>
                  <a:endParaRPr lang="ru-RU" sz="2400" b="1" dirty="0">
                    <a:solidFill>
                      <a:srgbClr val="FF0000"/>
                    </a:solidFill>
                    <a:latin typeface="Arial Black" pitchFamily="34" charset="0"/>
                  </a:endParaRPr>
                </a:p>
              </p:txBody>
            </p:sp>
          </p:grpSp>
          <p:sp>
            <p:nvSpPr>
              <p:cNvPr id="19" name="TextBox 18"/>
              <p:cNvSpPr txBox="1"/>
              <p:nvPr/>
            </p:nvSpPr>
            <p:spPr>
              <a:xfrm>
                <a:off x="5357818" y="428604"/>
                <a:ext cx="18549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/>
                  <a:t>подставим</a:t>
                </a:r>
                <a:endParaRPr lang="ru-RU" sz="2400" dirty="0"/>
              </a:p>
            </p:txBody>
          </p:sp>
        </p:grpSp>
      </p:grp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sz="3000" dirty="0" smtClean="0"/>
          </a:p>
          <a:p>
            <a:pPr>
              <a:buNone/>
            </a:pP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	</a:t>
            </a:r>
            <a:r>
              <a:rPr lang="ru-RU" sz="3000" dirty="0" smtClean="0">
                <a:solidFill>
                  <a:schemeClr val="tx1"/>
                </a:solidFill>
              </a:rPr>
              <a:t>Т.к</a:t>
            </a:r>
            <a:r>
              <a:rPr lang="ru-RU" sz="3000" dirty="0">
                <a:solidFill>
                  <a:schemeClr val="tx1"/>
                </a:solidFill>
              </a:rPr>
              <a:t>. в новом растворе 30%воды, а во II-м и в III-м соответственно 40% и 60%, </a:t>
            </a:r>
            <a:endParaRPr lang="en-US" sz="3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	</a:t>
            </a:r>
            <a:r>
              <a:rPr lang="ru-RU" sz="3000" dirty="0" smtClean="0">
                <a:solidFill>
                  <a:schemeClr val="tx1"/>
                </a:solidFill>
              </a:rPr>
              <a:t>то </a:t>
            </a:r>
            <a:r>
              <a:rPr lang="ru-RU" sz="3000" dirty="0">
                <a:solidFill>
                  <a:schemeClr val="tx1"/>
                </a:solidFill>
              </a:rPr>
              <a:t>требуемый раствор невозможно получить только из II и </a:t>
            </a:r>
            <a:r>
              <a:rPr lang="ru-RU" sz="3000" dirty="0" smtClean="0">
                <a:solidFill>
                  <a:schemeClr val="tx1"/>
                </a:solidFill>
              </a:rPr>
              <a:t>III растворов, </a:t>
            </a:r>
            <a:endParaRPr lang="en-US" sz="3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	</a:t>
            </a:r>
            <a:r>
              <a:rPr lang="ru-RU" sz="3000" dirty="0" smtClean="0">
                <a:solidFill>
                  <a:schemeClr val="tx1"/>
                </a:solidFill>
              </a:rPr>
              <a:t>значит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smtClean="0">
                <a:solidFill>
                  <a:schemeClr val="tx1"/>
                </a:solidFill>
              </a:rPr>
              <a:t>масса I–го раствора – </a:t>
            </a:r>
            <a:endParaRPr lang="en-US" sz="3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	</a:t>
            </a:r>
            <a:r>
              <a:rPr lang="ru-RU" sz="3000" dirty="0" smtClean="0">
                <a:solidFill>
                  <a:schemeClr val="tx1"/>
                </a:solidFill>
              </a:rPr>
              <a:t>ненулевая</a:t>
            </a:r>
            <a:r>
              <a:rPr lang="ru-RU" sz="3000" dirty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3000" dirty="0" smtClean="0">
                <a:solidFill>
                  <a:schemeClr val="tx1"/>
                </a:solidFill>
              </a:rPr>
              <a:t>		</a:t>
            </a:r>
            <a:endParaRPr lang="en-US" sz="3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	</a:t>
            </a:r>
            <a:r>
              <a:rPr lang="ru-RU" sz="3000" dirty="0" smtClean="0">
                <a:solidFill>
                  <a:schemeClr val="tx1"/>
                </a:solidFill>
              </a:rPr>
              <a:t>Обозначим массу </a:t>
            </a:r>
            <a:r>
              <a:rPr lang="ru-RU" sz="3000" dirty="0">
                <a:solidFill>
                  <a:schemeClr val="tx1"/>
                </a:solidFill>
              </a:rPr>
              <a:t>I раствора </a:t>
            </a:r>
            <a:endParaRPr lang="en-US" sz="3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	</a:t>
            </a:r>
            <a:r>
              <a:rPr lang="ru-RU" sz="3000" dirty="0" smtClean="0">
                <a:solidFill>
                  <a:schemeClr val="tx1"/>
                </a:solidFill>
              </a:rPr>
              <a:t>через 1, массу II раствора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ru-RU" sz="3000" dirty="0" smtClean="0">
                <a:solidFill>
                  <a:schemeClr val="tx1"/>
                </a:solidFill>
              </a:rPr>
              <a:t>-х,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	</a:t>
            </a:r>
            <a:r>
              <a:rPr lang="ru-RU" sz="3000" dirty="0" smtClean="0">
                <a:solidFill>
                  <a:schemeClr val="tx1"/>
                </a:solidFill>
              </a:rPr>
              <a:t>массу III раствора-у,	</a:t>
            </a:r>
            <a:r>
              <a:rPr lang="ru-RU" sz="3000" dirty="0" err="1" smtClean="0">
                <a:solidFill>
                  <a:schemeClr val="tx1"/>
                </a:solidFill>
              </a:rPr>
              <a:t>х</a:t>
            </a:r>
            <a:r>
              <a:rPr lang="ru-RU" sz="3000" dirty="0" smtClean="0">
                <a:solidFill>
                  <a:schemeClr val="tx1"/>
                </a:solidFill>
              </a:rPr>
              <a:t>   0, у   0</a:t>
            </a:r>
            <a:r>
              <a:rPr lang="ru-RU" sz="3000" dirty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6000768"/>
            <a:ext cx="357190" cy="381000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6000768"/>
            <a:ext cx="352426" cy="38100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14282" y="214290"/>
            <a:ext cx="8715436" cy="1000132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способ решения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Documents and Settings\Ольга\Рабочий стол\открытый урок у кирилкиной\image009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80244" y="3786190"/>
            <a:ext cx="1778006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85852" y="500042"/>
            <a:ext cx="6929454" cy="105092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2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Тогда масса воды в новом растворе </a:t>
            </a:r>
            <a:r>
              <a:rPr lang="ru-RU" sz="32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составляет:</a:t>
            </a:r>
            <a:endParaRPr lang="ru-RU" sz="32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85786" y="1714488"/>
            <a:ext cx="7715272" cy="3973513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/>
              <a:t>0,3(1+х+у)=</a:t>
            </a:r>
            <a:r>
              <a:rPr lang="ru-RU" sz="3600" dirty="0" smtClean="0"/>
              <a:t>0,2∙1+0,4х+0,6у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3(1+х+у)=2+4х+6у</a:t>
            </a:r>
          </a:p>
          <a:p>
            <a:pPr>
              <a:buNone/>
            </a:pPr>
            <a:r>
              <a:rPr lang="ru-RU" sz="3600" dirty="0" smtClean="0"/>
              <a:t>х+3у=1</a:t>
            </a:r>
            <a:endParaRPr lang="ru-RU" sz="3600" dirty="0"/>
          </a:p>
          <a:p>
            <a:pPr>
              <a:buNone/>
            </a:pPr>
            <a:r>
              <a:rPr lang="ru-RU" sz="3600" dirty="0" smtClean="0"/>
              <a:t>х=1-3у</a:t>
            </a:r>
            <a:endParaRPr lang="ru-RU" sz="3600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/>
              <a:t>Т.к</a:t>
            </a:r>
            <a:r>
              <a:rPr lang="ru-RU" sz="3600" dirty="0"/>
              <a:t>. </a:t>
            </a:r>
            <a:r>
              <a:rPr lang="ru-RU" sz="3600" dirty="0" err="1" smtClean="0"/>
              <a:t>х</a:t>
            </a:r>
            <a:r>
              <a:rPr lang="ru-RU" sz="3600" dirty="0" smtClean="0"/>
              <a:t>   0,то 1-3у   0</a:t>
            </a:r>
            <a:r>
              <a:rPr lang="ru-RU" sz="3600" dirty="0"/>
              <a:t>, у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2357422" y="4572008"/>
            <a:ext cx="4572032" cy="676275"/>
            <a:chOff x="2357422" y="4572008"/>
            <a:chExt cx="4572032" cy="676275"/>
          </a:xfrm>
        </p:grpSpPr>
        <p:pic>
          <p:nvPicPr>
            <p:cNvPr id="24577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57422" y="4786322"/>
              <a:ext cx="357190" cy="381000"/>
            </a:xfrm>
            <a:prstGeom prst="rect">
              <a:avLst/>
            </a:prstGeom>
            <a:noFill/>
          </p:spPr>
        </p:pic>
        <p:grpSp>
          <p:nvGrpSpPr>
            <p:cNvPr id="11" name="Группа 10"/>
            <p:cNvGrpSpPr/>
            <p:nvPr/>
          </p:nvGrpSpPr>
          <p:grpSpPr>
            <a:xfrm>
              <a:off x="5000628" y="4572008"/>
              <a:ext cx="1928826" cy="676275"/>
              <a:chOff x="5000628" y="4572008"/>
              <a:chExt cx="1928826" cy="676275"/>
            </a:xfrm>
          </p:grpSpPr>
          <p:pic>
            <p:nvPicPr>
              <p:cNvPr id="24579" name="Picture 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00628" y="4786322"/>
                <a:ext cx="357190" cy="381000"/>
              </a:xfrm>
              <a:prstGeom prst="rect">
                <a:avLst/>
              </a:prstGeom>
              <a:noFill/>
            </p:spPr>
          </p:pic>
          <p:pic>
            <p:nvPicPr>
              <p:cNvPr id="24583" name="Picture 7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286512" y="4572008"/>
                <a:ext cx="642942" cy="676275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645</TotalTime>
  <Words>158</Words>
  <Application>Microsoft Office PowerPoint</Application>
  <PresentationFormat>Экран (4:3)</PresentationFormat>
  <Paragraphs>86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Задача о смесях</vt:lpstr>
      <vt:lpstr>Задача </vt:lpstr>
      <vt:lpstr>1 способ решения</vt:lpstr>
      <vt:lpstr>В новый раствор входит:</vt:lpstr>
      <vt:lpstr>имеем:</vt:lpstr>
      <vt:lpstr>     Исключим из системы  переменную Х :</vt:lpstr>
      <vt:lpstr>Слайд 7</vt:lpstr>
      <vt:lpstr>Слайд 8</vt:lpstr>
      <vt:lpstr>Тогда масса воды в новом растворе составляет:</vt:lpstr>
      <vt:lpstr>Пусть Р - процентное содержание соли в новом растворе, тогда: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Eliseeva О.A.</dc:creator>
  <cp:lastModifiedBy>user</cp:lastModifiedBy>
  <cp:revision>69</cp:revision>
  <dcterms:created xsi:type="dcterms:W3CDTF">2009-11-05T17:36:33Z</dcterms:created>
  <dcterms:modified xsi:type="dcterms:W3CDTF">2009-11-23T07:07:53Z</dcterms:modified>
</cp:coreProperties>
</file>