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52" r:id="rId3"/>
    <p:sldMasterId id="2147483864" r:id="rId4"/>
  </p:sldMasterIdLst>
  <p:notesMasterIdLst>
    <p:notesMasterId r:id="rId17"/>
  </p:notesMasterIdLst>
  <p:sldIdLst>
    <p:sldId id="274" r:id="rId5"/>
    <p:sldId id="275" r:id="rId6"/>
    <p:sldId id="271" r:id="rId7"/>
    <p:sldId id="264" r:id="rId8"/>
    <p:sldId id="268" r:id="rId9"/>
    <p:sldId id="265" r:id="rId10"/>
    <p:sldId id="272" r:id="rId11"/>
    <p:sldId id="273" r:id="rId12"/>
    <p:sldId id="260" r:id="rId13"/>
    <p:sldId id="267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0F3C7-7FF4-491A-9F7E-5752B82137C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E5659-EDDC-4EB9-A4E3-1F1B2DCA48D1}">
      <dgm:prSet phldrT="[Текст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/>
            <a:t>Задачи на максимум и минимум</a:t>
          </a:r>
          <a:endParaRPr lang="ru-RU" dirty="0"/>
        </a:p>
      </dgm:t>
    </dgm:pt>
    <dgm:pt modelId="{48814EBE-174A-4F27-84A6-084EF28B3EEC}" type="parTrans" cxnId="{BFB2B40F-6415-4F09-BFCB-B9086D5B19F7}">
      <dgm:prSet/>
      <dgm:spPr/>
      <dgm:t>
        <a:bodyPr/>
        <a:lstStyle/>
        <a:p>
          <a:endParaRPr lang="ru-RU"/>
        </a:p>
      </dgm:t>
    </dgm:pt>
    <dgm:pt modelId="{9672B841-A88B-439B-A892-DF16C8D59A52}" type="sibTrans" cxnId="{BFB2B40F-6415-4F09-BFCB-B9086D5B19F7}">
      <dgm:prSet/>
      <dgm:spPr/>
      <dgm:t>
        <a:bodyPr/>
        <a:lstStyle/>
        <a:p>
          <a:endParaRPr lang="ru-RU"/>
        </a:p>
      </dgm:t>
    </dgm:pt>
    <dgm:pt modelId="{6D2A06C8-DF44-4191-913D-58F1A5F94D5C}">
      <dgm:prSet phldrT="[Текст]"/>
      <dgm:spPr/>
      <dgm:t>
        <a:bodyPr/>
        <a:lstStyle/>
        <a:p>
          <a:r>
            <a:rPr lang="ru-RU" dirty="0" smtClean="0"/>
            <a:t>Текстовые задачи</a:t>
          </a:r>
          <a:endParaRPr lang="ru-RU" dirty="0"/>
        </a:p>
      </dgm:t>
    </dgm:pt>
    <dgm:pt modelId="{37D307BB-3578-4744-8634-DDBBE01217A6}" type="parTrans" cxnId="{8219816B-7EBE-43D2-BD69-95FAA056626D}">
      <dgm:prSet/>
      <dgm:spPr/>
      <dgm:t>
        <a:bodyPr/>
        <a:lstStyle/>
        <a:p>
          <a:endParaRPr lang="ru-RU"/>
        </a:p>
      </dgm:t>
    </dgm:pt>
    <dgm:pt modelId="{02BD2183-F730-49DC-B6C5-7C36A171AA80}" type="sibTrans" cxnId="{8219816B-7EBE-43D2-BD69-95FAA056626D}">
      <dgm:prSet/>
      <dgm:spPr/>
      <dgm:t>
        <a:bodyPr/>
        <a:lstStyle/>
        <a:p>
          <a:endParaRPr lang="ru-RU"/>
        </a:p>
      </dgm:t>
    </dgm:pt>
    <dgm:pt modelId="{3F2F1F10-797D-48F7-B7BB-308C91787CFA}">
      <dgm:prSet phldrT="[Текст]" custT="1"/>
      <dgm:spPr/>
      <dgm:t>
        <a:bodyPr/>
        <a:lstStyle/>
        <a:p>
          <a:r>
            <a:rPr lang="ru-RU" sz="2400" dirty="0" smtClean="0"/>
            <a:t>Геометрические задачи </a:t>
          </a:r>
          <a:endParaRPr lang="ru-RU" sz="2400" dirty="0"/>
        </a:p>
      </dgm:t>
    </dgm:pt>
    <dgm:pt modelId="{3B52E316-ED03-49BA-9417-7F2EC7D7AC94}" type="parTrans" cxnId="{9E29B853-7F39-4766-810C-B21147237ED3}">
      <dgm:prSet/>
      <dgm:spPr/>
      <dgm:t>
        <a:bodyPr/>
        <a:lstStyle/>
        <a:p>
          <a:endParaRPr lang="ru-RU"/>
        </a:p>
      </dgm:t>
    </dgm:pt>
    <dgm:pt modelId="{1A8FD771-61F5-4696-A93E-15FA791FAC0E}" type="sibTrans" cxnId="{9E29B853-7F39-4766-810C-B21147237ED3}">
      <dgm:prSet/>
      <dgm:spPr/>
      <dgm:t>
        <a:bodyPr/>
        <a:lstStyle/>
        <a:p>
          <a:endParaRPr lang="ru-RU"/>
        </a:p>
      </dgm:t>
    </dgm:pt>
    <dgm:pt modelId="{3D538E2B-CFCD-4C58-B24E-6EAD5E38466F}">
      <dgm:prSet phldrT="[Текст]" custT="1"/>
      <dgm:spPr/>
      <dgm:t>
        <a:bodyPr/>
        <a:lstStyle/>
        <a:p>
          <a:r>
            <a:rPr lang="ru-RU" sz="2400" dirty="0" smtClean="0"/>
            <a:t>Задачи на смеси и сплавы</a:t>
          </a:r>
          <a:endParaRPr lang="ru-RU" sz="2400" dirty="0"/>
        </a:p>
      </dgm:t>
    </dgm:pt>
    <dgm:pt modelId="{343319D9-AD36-477C-BA63-6356AC2B715C}" type="parTrans" cxnId="{A11B9FBF-E7A8-4DAB-8B54-596DF0DD76A0}">
      <dgm:prSet/>
      <dgm:spPr/>
      <dgm:t>
        <a:bodyPr/>
        <a:lstStyle/>
        <a:p>
          <a:endParaRPr lang="ru-RU"/>
        </a:p>
      </dgm:t>
    </dgm:pt>
    <dgm:pt modelId="{27B467E2-8363-47EF-8D13-6F44E2864FE7}" type="sibTrans" cxnId="{A11B9FBF-E7A8-4DAB-8B54-596DF0DD76A0}">
      <dgm:prSet/>
      <dgm:spPr/>
      <dgm:t>
        <a:bodyPr/>
        <a:lstStyle/>
        <a:p>
          <a:endParaRPr lang="ru-RU"/>
        </a:p>
      </dgm:t>
    </dgm:pt>
    <dgm:pt modelId="{8D0A4C64-7460-4866-AD18-CB67D1F72601}">
      <dgm:prSet phldrT="[Текст]"/>
      <dgm:spPr/>
      <dgm:t>
        <a:bodyPr/>
        <a:lstStyle/>
        <a:p>
          <a:r>
            <a:rPr lang="ru-RU" dirty="0" smtClean="0"/>
            <a:t>Уравнения и неравенства</a:t>
          </a:r>
          <a:endParaRPr lang="ru-RU" dirty="0"/>
        </a:p>
      </dgm:t>
    </dgm:pt>
    <dgm:pt modelId="{47BBE84E-08EB-4E22-8630-8AB8A854D03F}" type="parTrans" cxnId="{FD187C87-115B-4AEF-9ECF-4A620B99E115}">
      <dgm:prSet/>
      <dgm:spPr/>
      <dgm:t>
        <a:bodyPr/>
        <a:lstStyle/>
        <a:p>
          <a:endParaRPr lang="ru-RU"/>
        </a:p>
      </dgm:t>
    </dgm:pt>
    <dgm:pt modelId="{8963BEFF-3B5F-440D-90A5-1235E4888036}" type="sibTrans" cxnId="{FD187C87-115B-4AEF-9ECF-4A620B99E115}">
      <dgm:prSet/>
      <dgm:spPr/>
      <dgm:t>
        <a:bodyPr/>
        <a:lstStyle/>
        <a:p>
          <a:endParaRPr lang="ru-RU"/>
        </a:p>
      </dgm:t>
    </dgm:pt>
    <dgm:pt modelId="{D8D6110E-61AE-41D2-AB68-103027E7E909}">
      <dgm:prSet phldrT="[Текст]" custT="1"/>
      <dgm:spPr/>
      <dgm:t>
        <a:bodyPr/>
        <a:lstStyle/>
        <a:p>
          <a:r>
            <a:rPr lang="ru-RU" sz="2400" dirty="0" smtClean="0"/>
            <a:t>Уравнения и неравенства с параметрами</a:t>
          </a:r>
          <a:endParaRPr lang="ru-RU" sz="2400" dirty="0"/>
        </a:p>
      </dgm:t>
    </dgm:pt>
    <dgm:pt modelId="{395DF9C5-D604-483A-B161-C723B7AB0AF8}" type="parTrans" cxnId="{8CB53EF2-3A03-42C2-8330-C3A664D59F6C}">
      <dgm:prSet/>
      <dgm:spPr/>
      <dgm:t>
        <a:bodyPr/>
        <a:lstStyle/>
        <a:p>
          <a:endParaRPr lang="ru-RU"/>
        </a:p>
      </dgm:t>
    </dgm:pt>
    <dgm:pt modelId="{227BE721-4B35-4F91-8A6B-42DEA10787AC}" type="sibTrans" cxnId="{8CB53EF2-3A03-42C2-8330-C3A664D59F6C}">
      <dgm:prSet/>
      <dgm:spPr/>
      <dgm:t>
        <a:bodyPr/>
        <a:lstStyle/>
        <a:p>
          <a:endParaRPr lang="ru-RU"/>
        </a:p>
      </dgm:t>
    </dgm:pt>
    <dgm:pt modelId="{752B9C22-95C4-4284-937B-6CE1F744B956}" type="pres">
      <dgm:prSet presAssocID="{F840F3C7-7FF4-491A-9F7E-5752B82137C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726DD0-14AD-4FC0-BD97-6E21B142EC59}" type="pres">
      <dgm:prSet presAssocID="{1DFE5659-EDDC-4EB9-A4E3-1F1B2DCA48D1}" presName="vertOne" presStyleCnt="0"/>
      <dgm:spPr/>
    </dgm:pt>
    <dgm:pt modelId="{32720305-4D94-4E0C-9C23-990EE10120E9}" type="pres">
      <dgm:prSet presAssocID="{1DFE5659-EDDC-4EB9-A4E3-1F1B2DCA48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AA57C-3A56-48D7-874A-86478D8581B7}" type="pres">
      <dgm:prSet presAssocID="{1DFE5659-EDDC-4EB9-A4E3-1F1B2DCA48D1}" presName="parTransOne" presStyleCnt="0"/>
      <dgm:spPr/>
    </dgm:pt>
    <dgm:pt modelId="{C3776ECF-E47B-418F-AD68-1388A2BA74DC}" type="pres">
      <dgm:prSet presAssocID="{1DFE5659-EDDC-4EB9-A4E3-1F1B2DCA48D1}" presName="horzOne" presStyleCnt="0"/>
      <dgm:spPr/>
    </dgm:pt>
    <dgm:pt modelId="{50910579-0206-4998-BADC-2BBC9FBAE4D2}" type="pres">
      <dgm:prSet presAssocID="{6D2A06C8-DF44-4191-913D-58F1A5F94D5C}" presName="vertTwo" presStyleCnt="0"/>
      <dgm:spPr/>
    </dgm:pt>
    <dgm:pt modelId="{2D70BB72-B913-41E8-99E2-D98372BFB52B}" type="pres">
      <dgm:prSet presAssocID="{6D2A06C8-DF44-4191-913D-58F1A5F94D5C}" presName="txTwo" presStyleLbl="node2" presStyleIdx="0" presStyleCnt="2" custScaleX="89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13701-1DF4-41B7-B5AD-472ED72E6AC6}" type="pres">
      <dgm:prSet presAssocID="{6D2A06C8-DF44-4191-913D-58F1A5F94D5C}" presName="parTransTwo" presStyleCnt="0"/>
      <dgm:spPr/>
    </dgm:pt>
    <dgm:pt modelId="{3BDBB9EF-FC3C-48DA-AA01-0B2D831F9086}" type="pres">
      <dgm:prSet presAssocID="{6D2A06C8-DF44-4191-913D-58F1A5F94D5C}" presName="horzTwo" presStyleCnt="0"/>
      <dgm:spPr/>
    </dgm:pt>
    <dgm:pt modelId="{7E3BF330-0671-45DC-8D2E-2620A29AAE57}" type="pres">
      <dgm:prSet presAssocID="{3F2F1F10-797D-48F7-B7BB-308C91787CFA}" presName="vertThree" presStyleCnt="0"/>
      <dgm:spPr/>
    </dgm:pt>
    <dgm:pt modelId="{7A73F875-B2FA-4F48-8E6A-F4AB1DE1FBB0}" type="pres">
      <dgm:prSet presAssocID="{3F2F1F10-797D-48F7-B7BB-308C91787CFA}" presName="txThree" presStyleLbl="node3" presStyleIdx="0" presStyleCnt="3" custScaleX="12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3F83C-CBEB-4409-96B7-C81BFE795FCF}" type="pres">
      <dgm:prSet presAssocID="{3F2F1F10-797D-48F7-B7BB-308C91787CFA}" presName="horzThree" presStyleCnt="0"/>
      <dgm:spPr/>
    </dgm:pt>
    <dgm:pt modelId="{9B6B1ECB-B9EE-4195-A733-414070BAAE8A}" type="pres">
      <dgm:prSet presAssocID="{1A8FD771-61F5-4696-A93E-15FA791FAC0E}" presName="sibSpaceThree" presStyleCnt="0"/>
      <dgm:spPr/>
    </dgm:pt>
    <dgm:pt modelId="{9455F4F4-A924-4043-AB23-280F44137897}" type="pres">
      <dgm:prSet presAssocID="{3D538E2B-CFCD-4C58-B24E-6EAD5E38466F}" presName="vertThree" presStyleCnt="0"/>
      <dgm:spPr/>
    </dgm:pt>
    <dgm:pt modelId="{7E2403F3-821D-45FD-A4F0-0D3434A93E1B}" type="pres">
      <dgm:prSet presAssocID="{3D538E2B-CFCD-4C58-B24E-6EAD5E38466F}" presName="txThree" presStyleLbl="node3" presStyleIdx="1" presStyleCnt="3" custScaleX="119108" custLinFactNeighborX="11441" custLinFactNeighborY="-3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09B360-04F9-447D-A412-39DADF080CF7}" type="pres">
      <dgm:prSet presAssocID="{3D538E2B-CFCD-4C58-B24E-6EAD5E38466F}" presName="horzThree" presStyleCnt="0"/>
      <dgm:spPr/>
    </dgm:pt>
    <dgm:pt modelId="{A2EBB5DC-D808-42D6-BCDC-D87036193E96}" type="pres">
      <dgm:prSet presAssocID="{02BD2183-F730-49DC-B6C5-7C36A171AA80}" presName="sibSpaceTwo" presStyleCnt="0"/>
      <dgm:spPr/>
    </dgm:pt>
    <dgm:pt modelId="{1960856A-B369-487E-ABCD-0C2E6591C174}" type="pres">
      <dgm:prSet presAssocID="{8D0A4C64-7460-4866-AD18-CB67D1F72601}" presName="vertTwo" presStyleCnt="0"/>
      <dgm:spPr/>
    </dgm:pt>
    <dgm:pt modelId="{4A805F35-FE5E-4434-B35A-E0FE6F254B6D}" type="pres">
      <dgm:prSet presAssocID="{8D0A4C64-7460-4866-AD18-CB67D1F72601}" presName="txTwo" presStyleLbl="node2" presStyleIdx="1" presStyleCnt="2" custScaleX="152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E4E2A9-EF9E-4758-A4B3-A8907B1C2CA1}" type="pres">
      <dgm:prSet presAssocID="{8D0A4C64-7460-4866-AD18-CB67D1F72601}" presName="parTransTwo" presStyleCnt="0"/>
      <dgm:spPr/>
    </dgm:pt>
    <dgm:pt modelId="{79000CF7-8828-4D4F-A281-90980025B648}" type="pres">
      <dgm:prSet presAssocID="{8D0A4C64-7460-4866-AD18-CB67D1F72601}" presName="horzTwo" presStyleCnt="0"/>
      <dgm:spPr/>
    </dgm:pt>
    <dgm:pt modelId="{B4D456C2-1BF6-44C0-B768-9BC7968CEDFA}" type="pres">
      <dgm:prSet presAssocID="{D8D6110E-61AE-41D2-AB68-103027E7E909}" presName="vertThree" presStyleCnt="0"/>
      <dgm:spPr/>
    </dgm:pt>
    <dgm:pt modelId="{3AD9C513-F9CC-4C7C-A431-37741BC1E167}" type="pres">
      <dgm:prSet presAssocID="{D8D6110E-61AE-41D2-AB68-103027E7E909}" presName="txThree" presStyleLbl="node3" presStyleIdx="2" presStyleCnt="3" custScaleX="123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C96EC-BC5B-4555-9D5B-467DB27FC3D8}" type="pres">
      <dgm:prSet presAssocID="{D8D6110E-61AE-41D2-AB68-103027E7E909}" presName="horzThree" presStyleCnt="0"/>
      <dgm:spPr/>
    </dgm:pt>
  </dgm:ptLst>
  <dgm:cxnLst>
    <dgm:cxn modelId="{8CB53EF2-3A03-42C2-8330-C3A664D59F6C}" srcId="{8D0A4C64-7460-4866-AD18-CB67D1F72601}" destId="{D8D6110E-61AE-41D2-AB68-103027E7E909}" srcOrd="0" destOrd="0" parTransId="{395DF9C5-D604-483A-B161-C723B7AB0AF8}" sibTransId="{227BE721-4B35-4F91-8A6B-42DEA10787AC}"/>
    <dgm:cxn modelId="{A11B9FBF-E7A8-4DAB-8B54-596DF0DD76A0}" srcId="{6D2A06C8-DF44-4191-913D-58F1A5F94D5C}" destId="{3D538E2B-CFCD-4C58-B24E-6EAD5E38466F}" srcOrd="1" destOrd="0" parTransId="{343319D9-AD36-477C-BA63-6356AC2B715C}" sibTransId="{27B467E2-8363-47EF-8D13-6F44E2864FE7}"/>
    <dgm:cxn modelId="{3D8042FF-D079-430E-A1E1-9D77F4B3ABAD}" type="presOf" srcId="{6D2A06C8-DF44-4191-913D-58F1A5F94D5C}" destId="{2D70BB72-B913-41E8-99E2-D98372BFB52B}" srcOrd="0" destOrd="0" presId="urn:microsoft.com/office/officeart/2005/8/layout/hierarchy4"/>
    <dgm:cxn modelId="{FC81C22D-D4B1-434F-8F34-8683CB0A101F}" type="presOf" srcId="{3D538E2B-CFCD-4C58-B24E-6EAD5E38466F}" destId="{7E2403F3-821D-45FD-A4F0-0D3434A93E1B}" srcOrd="0" destOrd="0" presId="urn:microsoft.com/office/officeart/2005/8/layout/hierarchy4"/>
    <dgm:cxn modelId="{9E29B853-7F39-4766-810C-B21147237ED3}" srcId="{6D2A06C8-DF44-4191-913D-58F1A5F94D5C}" destId="{3F2F1F10-797D-48F7-B7BB-308C91787CFA}" srcOrd="0" destOrd="0" parTransId="{3B52E316-ED03-49BA-9417-7F2EC7D7AC94}" sibTransId="{1A8FD771-61F5-4696-A93E-15FA791FAC0E}"/>
    <dgm:cxn modelId="{062A2786-2375-4B9A-83A9-C535A128F87B}" type="presOf" srcId="{D8D6110E-61AE-41D2-AB68-103027E7E909}" destId="{3AD9C513-F9CC-4C7C-A431-37741BC1E167}" srcOrd="0" destOrd="0" presId="urn:microsoft.com/office/officeart/2005/8/layout/hierarchy4"/>
    <dgm:cxn modelId="{7FD901E3-DDC0-4D85-8D55-7F6DDA250F9E}" type="presOf" srcId="{1DFE5659-EDDC-4EB9-A4E3-1F1B2DCA48D1}" destId="{32720305-4D94-4E0C-9C23-990EE10120E9}" srcOrd="0" destOrd="0" presId="urn:microsoft.com/office/officeart/2005/8/layout/hierarchy4"/>
    <dgm:cxn modelId="{AB5BABDB-7B3D-4D0E-B706-0777F64AC04B}" type="presOf" srcId="{F840F3C7-7FF4-491A-9F7E-5752B82137C8}" destId="{752B9C22-95C4-4284-937B-6CE1F744B956}" srcOrd="0" destOrd="0" presId="urn:microsoft.com/office/officeart/2005/8/layout/hierarchy4"/>
    <dgm:cxn modelId="{8219816B-7EBE-43D2-BD69-95FAA056626D}" srcId="{1DFE5659-EDDC-4EB9-A4E3-1F1B2DCA48D1}" destId="{6D2A06C8-DF44-4191-913D-58F1A5F94D5C}" srcOrd="0" destOrd="0" parTransId="{37D307BB-3578-4744-8634-DDBBE01217A6}" sibTransId="{02BD2183-F730-49DC-B6C5-7C36A171AA80}"/>
    <dgm:cxn modelId="{FD187C87-115B-4AEF-9ECF-4A620B99E115}" srcId="{1DFE5659-EDDC-4EB9-A4E3-1F1B2DCA48D1}" destId="{8D0A4C64-7460-4866-AD18-CB67D1F72601}" srcOrd="1" destOrd="0" parTransId="{47BBE84E-08EB-4E22-8630-8AB8A854D03F}" sibTransId="{8963BEFF-3B5F-440D-90A5-1235E4888036}"/>
    <dgm:cxn modelId="{64E9F787-712A-44C4-9011-6ACD1852CDEA}" type="presOf" srcId="{8D0A4C64-7460-4866-AD18-CB67D1F72601}" destId="{4A805F35-FE5E-4434-B35A-E0FE6F254B6D}" srcOrd="0" destOrd="0" presId="urn:microsoft.com/office/officeart/2005/8/layout/hierarchy4"/>
    <dgm:cxn modelId="{8C0E7FFD-654F-4FF6-8ED5-4FD83918659E}" type="presOf" srcId="{3F2F1F10-797D-48F7-B7BB-308C91787CFA}" destId="{7A73F875-B2FA-4F48-8E6A-F4AB1DE1FBB0}" srcOrd="0" destOrd="0" presId="urn:microsoft.com/office/officeart/2005/8/layout/hierarchy4"/>
    <dgm:cxn modelId="{BFB2B40F-6415-4F09-BFCB-B9086D5B19F7}" srcId="{F840F3C7-7FF4-491A-9F7E-5752B82137C8}" destId="{1DFE5659-EDDC-4EB9-A4E3-1F1B2DCA48D1}" srcOrd="0" destOrd="0" parTransId="{48814EBE-174A-4F27-84A6-084EF28B3EEC}" sibTransId="{9672B841-A88B-439B-A892-DF16C8D59A52}"/>
    <dgm:cxn modelId="{03CE6D9B-4D2C-41A8-AE7A-163F49631E7E}" type="presParOf" srcId="{752B9C22-95C4-4284-937B-6CE1F744B956}" destId="{B2726DD0-14AD-4FC0-BD97-6E21B142EC59}" srcOrd="0" destOrd="0" presId="urn:microsoft.com/office/officeart/2005/8/layout/hierarchy4"/>
    <dgm:cxn modelId="{B2BB3D57-9EC4-4E29-9EB6-3FF1DD16D764}" type="presParOf" srcId="{B2726DD0-14AD-4FC0-BD97-6E21B142EC59}" destId="{32720305-4D94-4E0C-9C23-990EE10120E9}" srcOrd="0" destOrd="0" presId="urn:microsoft.com/office/officeart/2005/8/layout/hierarchy4"/>
    <dgm:cxn modelId="{7AA42391-2611-46A4-B2AF-86FFAEFCF6B2}" type="presParOf" srcId="{B2726DD0-14AD-4FC0-BD97-6E21B142EC59}" destId="{AF2AA57C-3A56-48D7-874A-86478D8581B7}" srcOrd="1" destOrd="0" presId="urn:microsoft.com/office/officeart/2005/8/layout/hierarchy4"/>
    <dgm:cxn modelId="{9A4427AC-7219-4B26-A8F3-AA3BF5370FAD}" type="presParOf" srcId="{B2726DD0-14AD-4FC0-BD97-6E21B142EC59}" destId="{C3776ECF-E47B-418F-AD68-1388A2BA74DC}" srcOrd="2" destOrd="0" presId="urn:microsoft.com/office/officeart/2005/8/layout/hierarchy4"/>
    <dgm:cxn modelId="{C65E7690-07AF-4564-B831-65E68E521089}" type="presParOf" srcId="{C3776ECF-E47B-418F-AD68-1388A2BA74DC}" destId="{50910579-0206-4998-BADC-2BBC9FBAE4D2}" srcOrd="0" destOrd="0" presId="urn:microsoft.com/office/officeart/2005/8/layout/hierarchy4"/>
    <dgm:cxn modelId="{D86E89FB-0D39-410E-AB9A-183360C2E797}" type="presParOf" srcId="{50910579-0206-4998-BADC-2BBC9FBAE4D2}" destId="{2D70BB72-B913-41E8-99E2-D98372BFB52B}" srcOrd="0" destOrd="0" presId="urn:microsoft.com/office/officeart/2005/8/layout/hierarchy4"/>
    <dgm:cxn modelId="{209B5D3E-6D96-4958-B589-6BE043FF5757}" type="presParOf" srcId="{50910579-0206-4998-BADC-2BBC9FBAE4D2}" destId="{6FD13701-1DF4-41B7-B5AD-472ED72E6AC6}" srcOrd="1" destOrd="0" presId="urn:microsoft.com/office/officeart/2005/8/layout/hierarchy4"/>
    <dgm:cxn modelId="{B2EA1786-7AC8-426F-BF53-81FC1632E85D}" type="presParOf" srcId="{50910579-0206-4998-BADC-2BBC9FBAE4D2}" destId="{3BDBB9EF-FC3C-48DA-AA01-0B2D831F9086}" srcOrd="2" destOrd="0" presId="urn:microsoft.com/office/officeart/2005/8/layout/hierarchy4"/>
    <dgm:cxn modelId="{79F8B97A-008A-4A66-A042-439FDCAEA189}" type="presParOf" srcId="{3BDBB9EF-FC3C-48DA-AA01-0B2D831F9086}" destId="{7E3BF330-0671-45DC-8D2E-2620A29AAE57}" srcOrd="0" destOrd="0" presId="urn:microsoft.com/office/officeart/2005/8/layout/hierarchy4"/>
    <dgm:cxn modelId="{4F790FC3-8C89-433F-B47E-CB3C8B71FA4E}" type="presParOf" srcId="{7E3BF330-0671-45DC-8D2E-2620A29AAE57}" destId="{7A73F875-B2FA-4F48-8E6A-F4AB1DE1FBB0}" srcOrd="0" destOrd="0" presId="urn:microsoft.com/office/officeart/2005/8/layout/hierarchy4"/>
    <dgm:cxn modelId="{2DAAE585-200A-40A9-AFB2-136DD9E4B637}" type="presParOf" srcId="{7E3BF330-0671-45DC-8D2E-2620A29AAE57}" destId="{D0C3F83C-CBEB-4409-96B7-C81BFE795FCF}" srcOrd="1" destOrd="0" presId="urn:microsoft.com/office/officeart/2005/8/layout/hierarchy4"/>
    <dgm:cxn modelId="{20BDABE1-CBCE-42BD-A002-F963E6DF58C1}" type="presParOf" srcId="{3BDBB9EF-FC3C-48DA-AA01-0B2D831F9086}" destId="{9B6B1ECB-B9EE-4195-A733-414070BAAE8A}" srcOrd="1" destOrd="0" presId="urn:microsoft.com/office/officeart/2005/8/layout/hierarchy4"/>
    <dgm:cxn modelId="{ADF90077-6D48-43CA-BBCF-02FDEAF7FC81}" type="presParOf" srcId="{3BDBB9EF-FC3C-48DA-AA01-0B2D831F9086}" destId="{9455F4F4-A924-4043-AB23-280F44137897}" srcOrd="2" destOrd="0" presId="urn:microsoft.com/office/officeart/2005/8/layout/hierarchy4"/>
    <dgm:cxn modelId="{08BEB1E5-8C02-4419-B8E5-7D646664716C}" type="presParOf" srcId="{9455F4F4-A924-4043-AB23-280F44137897}" destId="{7E2403F3-821D-45FD-A4F0-0D3434A93E1B}" srcOrd="0" destOrd="0" presId="urn:microsoft.com/office/officeart/2005/8/layout/hierarchy4"/>
    <dgm:cxn modelId="{2FF8F275-28B8-4603-92CE-D3FEFB6AC234}" type="presParOf" srcId="{9455F4F4-A924-4043-AB23-280F44137897}" destId="{5D09B360-04F9-447D-A412-39DADF080CF7}" srcOrd="1" destOrd="0" presId="urn:microsoft.com/office/officeart/2005/8/layout/hierarchy4"/>
    <dgm:cxn modelId="{280A60F4-087F-493F-95F6-9A85AFEBFA64}" type="presParOf" srcId="{C3776ECF-E47B-418F-AD68-1388A2BA74DC}" destId="{A2EBB5DC-D808-42D6-BCDC-D87036193E96}" srcOrd="1" destOrd="0" presId="urn:microsoft.com/office/officeart/2005/8/layout/hierarchy4"/>
    <dgm:cxn modelId="{6F9FBCDE-D747-4E20-A214-9CB21D4E5723}" type="presParOf" srcId="{C3776ECF-E47B-418F-AD68-1388A2BA74DC}" destId="{1960856A-B369-487E-ABCD-0C2E6591C174}" srcOrd="2" destOrd="0" presId="urn:microsoft.com/office/officeart/2005/8/layout/hierarchy4"/>
    <dgm:cxn modelId="{C936266E-0A83-4AB6-9E87-11A47795CEBB}" type="presParOf" srcId="{1960856A-B369-487E-ABCD-0C2E6591C174}" destId="{4A805F35-FE5E-4434-B35A-E0FE6F254B6D}" srcOrd="0" destOrd="0" presId="urn:microsoft.com/office/officeart/2005/8/layout/hierarchy4"/>
    <dgm:cxn modelId="{9A20C4AA-E40B-46C2-A5ED-6A727500913E}" type="presParOf" srcId="{1960856A-B369-487E-ABCD-0C2E6591C174}" destId="{66E4E2A9-EF9E-4758-A4B3-A8907B1C2CA1}" srcOrd="1" destOrd="0" presId="urn:microsoft.com/office/officeart/2005/8/layout/hierarchy4"/>
    <dgm:cxn modelId="{35C3B51A-2D8B-4906-8154-7D70DF6EE5C8}" type="presParOf" srcId="{1960856A-B369-487E-ABCD-0C2E6591C174}" destId="{79000CF7-8828-4D4F-A281-90980025B648}" srcOrd="2" destOrd="0" presId="urn:microsoft.com/office/officeart/2005/8/layout/hierarchy4"/>
    <dgm:cxn modelId="{25C3F748-5108-4AE2-958F-1FB34D1A7F5D}" type="presParOf" srcId="{79000CF7-8828-4D4F-A281-90980025B648}" destId="{B4D456C2-1BF6-44C0-B768-9BC7968CEDFA}" srcOrd="0" destOrd="0" presId="urn:microsoft.com/office/officeart/2005/8/layout/hierarchy4"/>
    <dgm:cxn modelId="{BB81214A-79F7-4A82-94FE-C25F6942D0FA}" type="presParOf" srcId="{B4D456C2-1BF6-44C0-B768-9BC7968CEDFA}" destId="{3AD9C513-F9CC-4C7C-A431-37741BC1E167}" srcOrd="0" destOrd="0" presId="urn:microsoft.com/office/officeart/2005/8/layout/hierarchy4"/>
    <dgm:cxn modelId="{A0558967-125A-4F29-A100-140CF8E3DBE9}" type="presParOf" srcId="{B4D456C2-1BF6-44C0-B768-9BC7968CEDFA}" destId="{1E4C96EC-BC5B-4555-9D5B-467DB27FC3D8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FCB9F-763A-4B88-863D-D33D6B4EC53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9E66-29CA-4D50-9755-7EDE6500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9E66-29CA-4D50-9755-7EDE6500AE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3367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714884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357290" y="500043"/>
            <a:ext cx="6350026" cy="392909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57290" y="4429132"/>
            <a:ext cx="6429420" cy="17430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Функция задана на отрезке [4;9]. Укажите для нее количество промежутков возрастания, количество точек минимума.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52"/>
            <a:ext cx="8001056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2428860" y="3714752"/>
            <a:ext cx="3786214" cy="264320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357166"/>
            <a:ext cx="77867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Задача №2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трапеции, описанной вокруг окружности, равна 2. Найти радиус окружности, если известно, что сумма длин боковых сторон и высоты трапеции принимает минимально возможное значение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50" y="3714752"/>
            <a:ext cx="3071834" cy="26432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  <a:endCxn id="4" idx="4"/>
          </p:cNvCxnSpPr>
          <p:nvPr/>
        </p:nvCxnSpPr>
        <p:spPr>
          <a:xfrm rot="16200000" flipH="1">
            <a:off x="3000364" y="5036355"/>
            <a:ext cx="2643206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4546" y="628652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357187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62865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286248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6248" y="52863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350043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48" y="62865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478632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785926"/>
            <a:ext cx="8425543" cy="43402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160000"/>
              </a:lnSpc>
            </a:pPr>
            <a:r>
              <a:rPr lang="ru-RU" dirty="0" smtClean="0"/>
              <a:t>Что узнали нового?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В чем из пройденного удалось разобраться лучше?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Что осталось неясным?</a:t>
            </a:r>
          </a:p>
          <a:p>
            <a:r>
              <a:rPr lang="ru-RU" dirty="0" smtClean="0"/>
              <a:t>Что запомнилось из урока, понравилось?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444\граф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5831037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428728" y="428604"/>
            <a:ext cx="5786478" cy="4530737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42976" y="5214950"/>
            <a:ext cx="6858048" cy="107157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Функция задана на промежутке (-1;12). По ее графику определите количество промежутков убывания, количество точек максимума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3999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8959955" cy="465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l="5746"/>
          <a:stretch>
            <a:fillRect/>
          </a:stretch>
        </p:blipFill>
        <p:spPr bwMode="auto">
          <a:xfrm>
            <a:off x="0" y="1071546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2357430"/>
            <a:ext cx="8963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357166"/>
            <a:ext cx="67151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786058"/>
            <a:ext cx="1309697" cy="78581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28662" y="1142984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Найдите наименьшее значение функции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+10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+26;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b.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+10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+26+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  f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на отрезке [-3;2]. </a:t>
            </a:r>
            <a:endParaRPr lang="ru-RU" sz="2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79057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43000" y="112395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143380"/>
            <a:ext cx="667535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00636"/>
            <a:ext cx="6400800" cy="11096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(Задачи на максимум и минимум).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8929718" cy="621510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Тема урока: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/>
              <a:t> Использование</a:t>
            </a:r>
            <a:r>
              <a:rPr lang="en-US" b="1" dirty="0" smtClean="0"/>
              <a:t> </a:t>
            </a:r>
            <a:r>
              <a:rPr lang="ru-RU" b="1" dirty="0" smtClean="0"/>
              <a:t>производной для нахождения оптимального решения в прикладных задачах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771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Задача. 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Представить число 76 в виде суммы трех положительных чисел так, чтобы сумма квадратов всех слагаемых была наименьшей, а отношение первого числа ко второму было равно 2:3.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Решение.</a:t>
            </a:r>
            <a:endParaRPr lang="ru-RU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x</a:t>
            </a:r>
            <a:r>
              <a:rPr lang="ru-RU" dirty="0" smtClean="0">
                <a:cs typeface="Times New Roman" pitchFamily="18" charset="0"/>
              </a:rPr>
              <a:t>&gt;0 – коэффициент пропорциональности,</a:t>
            </a:r>
          </a:p>
          <a:p>
            <a:r>
              <a:rPr lang="ru-RU" b="1" dirty="0" smtClean="0">
                <a:cs typeface="Times New Roman" pitchFamily="18" charset="0"/>
              </a:rPr>
              <a:t>2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dirty="0" smtClean="0">
                <a:cs typeface="Times New Roman" pitchFamily="18" charset="0"/>
              </a:rPr>
              <a:t>  - первое слагаемое,</a:t>
            </a:r>
          </a:p>
          <a:p>
            <a:r>
              <a:rPr lang="ru-RU" b="1" dirty="0" smtClean="0">
                <a:cs typeface="Times New Roman" pitchFamily="18" charset="0"/>
              </a:rPr>
              <a:t>3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– второе слагаемое. </a:t>
            </a:r>
          </a:p>
          <a:p>
            <a:r>
              <a:rPr lang="ru-RU" b="1" dirty="0" smtClean="0">
                <a:cs typeface="Times New Roman" pitchFamily="18" charset="0"/>
              </a:rPr>
              <a:t>76-2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-3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dirty="0" smtClean="0">
                <a:cs typeface="Times New Roman" pitchFamily="18" charset="0"/>
              </a:rPr>
              <a:t>=</a:t>
            </a:r>
            <a:r>
              <a:rPr lang="ru-RU" b="1" dirty="0" smtClean="0">
                <a:cs typeface="Times New Roman" pitchFamily="18" charset="0"/>
              </a:rPr>
              <a:t>76-5</a:t>
            </a:r>
            <a:r>
              <a:rPr lang="en-US" b="1" dirty="0" smtClean="0">
                <a:cs typeface="Times New Roman" pitchFamily="18" charset="0"/>
              </a:rPr>
              <a:t>x </a:t>
            </a:r>
            <a:r>
              <a:rPr lang="ru-RU" dirty="0" smtClean="0">
                <a:cs typeface="Times New Roman" pitchFamily="18" charset="0"/>
              </a:rPr>
              <a:t>– третье слагаемое, 76-5</a:t>
            </a:r>
            <a:r>
              <a:rPr lang="en-US" dirty="0" smtClean="0">
                <a:cs typeface="Times New Roman" pitchFamily="18" charset="0"/>
              </a:rPr>
              <a:t>x</a:t>
            </a:r>
            <a:r>
              <a:rPr lang="ru-RU" dirty="0" smtClean="0">
                <a:cs typeface="Times New Roman" pitchFamily="18" charset="0"/>
              </a:rPr>
              <a:t>&gt; 0, </a:t>
            </a:r>
            <a:r>
              <a:rPr lang="en-US" dirty="0" smtClean="0">
                <a:cs typeface="Times New Roman" pitchFamily="18" charset="0"/>
              </a:rPr>
              <a:t>x</a:t>
            </a:r>
            <a:r>
              <a:rPr lang="ru-RU" dirty="0" smtClean="0">
                <a:cs typeface="Times New Roman" pitchFamily="18" charset="0"/>
              </a:rPr>
              <a:t>&lt;15,2.</a:t>
            </a:r>
          </a:p>
          <a:p>
            <a:r>
              <a:rPr lang="ru-RU" dirty="0" smtClean="0">
                <a:cs typeface="Times New Roman" pitchFamily="18" charset="0"/>
              </a:rPr>
              <a:t>Сумма квадратов этих трех чисел равна  </a:t>
            </a:r>
            <a:r>
              <a:rPr lang="ru-RU" b="1" dirty="0" smtClean="0">
                <a:cs typeface="Times New Roman" pitchFamily="18" charset="0"/>
              </a:rPr>
              <a:t>(2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</a:t>
            </a:r>
            <a:r>
              <a:rPr lang="ru-RU" b="1" baseline="30000" dirty="0" smtClean="0"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+(3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</a:t>
            </a:r>
            <a:r>
              <a:rPr lang="ru-RU" b="1" baseline="30000" dirty="0" smtClean="0"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+(76-5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</a:t>
            </a:r>
            <a:r>
              <a:rPr lang="ru-RU" b="1" baseline="30000" dirty="0" smtClean="0">
                <a:cs typeface="Times New Roman" pitchFamily="18" charset="0"/>
              </a:rPr>
              <a:t>2 </a:t>
            </a:r>
            <a:r>
              <a:rPr lang="ru-RU" b="1" dirty="0" smtClean="0">
                <a:cs typeface="Times New Roman" pitchFamily="18" charset="0"/>
              </a:rPr>
              <a:t>= 38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baseline="30000" dirty="0" smtClean="0"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-760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+76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Сумма квадратов  трех чисел будет наименьшей при том значении </a:t>
            </a:r>
            <a:r>
              <a:rPr lang="en-US" dirty="0" smtClean="0">
                <a:cs typeface="Times New Roman" pitchFamily="18" charset="0"/>
              </a:rPr>
              <a:t>x</a:t>
            </a:r>
            <a:r>
              <a:rPr lang="ru-RU" dirty="0" smtClean="0">
                <a:cs typeface="Times New Roman" pitchFamily="18" charset="0"/>
              </a:rPr>
              <a:t>, при котором функция  </a:t>
            </a:r>
            <a:r>
              <a:rPr lang="en-US" b="1" dirty="0" smtClean="0">
                <a:cs typeface="Times New Roman" pitchFamily="18" charset="0"/>
              </a:rPr>
              <a:t>f</a:t>
            </a:r>
            <a:r>
              <a:rPr lang="ru-RU" b="1" dirty="0" smtClean="0">
                <a:cs typeface="Times New Roman" pitchFamily="18" charset="0"/>
              </a:rPr>
              <a:t>(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)= 38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baseline="30000" dirty="0" smtClean="0"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-760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+76  </a:t>
            </a:r>
            <a:r>
              <a:rPr lang="ru-RU" dirty="0" smtClean="0">
                <a:cs typeface="Times New Roman" pitchFamily="18" charset="0"/>
              </a:rPr>
              <a:t>на интервале</a:t>
            </a:r>
            <a:r>
              <a:rPr lang="ru-RU" b="1" dirty="0" smtClean="0">
                <a:cs typeface="Times New Roman" pitchFamily="18" charset="0"/>
              </a:rPr>
              <a:t>(0;15,2)</a:t>
            </a:r>
            <a:r>
              <a:rPr lang="ru-RU" dirty="0" smtClean="0">
                <a:cs typeface="Times New Roman" pitchFamily="18" charset="0"/>
              </a:rPr>
              <a:t> достигает своего наименьшего значения.</a:t>
            </a:r>
            <a:endParaRPr lang="en-US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f </a:t>
            </a:r>
            <a:r>
              <a:rPr lang="ru-RU" b="1" dirty="0" smtClean="0">
                <a:cs typeface="Times New Roman" pitchFamily="18" charset="0"/>
              </a:rPr>
              <a:t>'(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)=76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-760=76(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-10), </a:t>
            </a:r>
            <a:r>
              <a:rPr lang="en-US" b="1" dirty="0" smtClean="0">
                <a:cs typeface="Times New Roman" pitchFamily="18" charset="0"/>
              </a:rPr>
              <a:t> f </a:t>
            </a:r>
            <a:r>
              <a:rPr lang="ru-RU" b="1" dirty="0" smtClean="0">
                <a:cs typeface="Times New Roman" pitchFamily="18" charset="0"/>
              </a:rPr>
              <a:t>'(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)=0 при 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=10.</a:t>
            </a:r>
          </a:p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 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Эта функция принимает наименьшее значение на промежутке </a:t>
            </a:r>
            <a:r>
              <a:rPr lang="ru-RU" b="1" dirty="0" smtClean="0">
                <a:cs typeface="Times New Roman" pitchFamily="18" charset="0"/>
              </a:rPr>
              <a:t>(0;15,2) </a:t>
            </a:r>
            <a:r>
              <a:rPr lang="ru-RU" dirty="0" smtClean="0">
                <a:cs typeface="Times New Roman" pitchFamily="18" charset="0"/>
              </a:rPr>
              <a:t>при </a:t>
            </a:r>
            <a:r>
              <a:rPr lang="en-US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=10</a:t>
            </a:r>
            <a:r>
              <a:rPr lang="ru-RU" dirty="0" smtClean="0">
                <a:cs typeface="Times New Roman" pitchFamily="18" charset="0"/>
              </a:rPr>
              <a:t>, т.к. эта точка является точкой минимума и единственной точкой экстремума функции </a:t>
            </a:r>
            <a:r>
              <a:rPr lang="en-US" b="1" dirty="0" smtClean="0">
                <a:cs typeface="Times New Roman" pitchFamily="18" charset="0"/>
              </a:rPr>
              <a:t>f</a:t>
            </a:r>
            <a:r>
              <a:rPr lang="ru-RU" b="1" dirty="0" smtClean="0">
                <a:cs typeface="Times New Roman" pitchFamily="18" charset="0"/>
              </a:rPr>
              <a:t>(</a:t>
            </a:r>
            <a:r>
              <a:rPr lang="en-US" b="1" dirty="0" smtClean="0">
                <a:cs typeface="Times New Roman" pitchFamily="18" charset="0"/>
              </a:rPr>
              <a:t>x</a:t>
            </a:r>
            <a:r>
              <a:rPr lang="ru-RU" b="1" dirty="0" smtClean="0">
                <a:cs typeface="Times New Roman" pitchFamily="18" charset="0"/>
              </a:rPr>
              <a:t>)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на этом промежутке</a:t>
            </a:r>
            <a:r>
              <a:rPr lang="ru-RU" b="1" dirty="0" smtClean="0">
                <a:cs typeface="Times New Roman" pitchFamily="18" charset="0"/>
              </a:rPr>
              <a:t>.</a:t>
            </a:r>
            <a:r>
              <a:rPr lang="ru-RU" dirty="0" smtClean="0"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 descr="C:\Documents and Settings\user\Рабочий стол\Копия числ пр.bmp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4572008"/>
            <a:ext cx="3286148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183880" cy="820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b="1" i="1" dirty="0" smtClean="0"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Monotype Corsiva" pitchFamily="66" charset="0"/>
                <a:cs typeface="Times New Roman" pitchFamily="18" charset="0"/>
              </a:rPr>
              <a:t>Или:</a:t>
            </a:r>
            <a:r>
              <a:rPr lang="ru-RU" sz="2200" i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22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Сумма квадратов этих трех чисел равна 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 (2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+(3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+(76-5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 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= 38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-760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+76 ²= 38(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-20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+152)= 38((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-10)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+52).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         </a:t>
            </a:r>
          </a:p>
          <a:p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 Сумма квадратов  трех чисел будет наименьшей при том значении </a:t>
            </a:r>
            <a:r>
              <a:rPr lang="en-US" sz="2600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, при котором функция  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f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)=38((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-10)</a:t>
            </a:r>
            <a:r>
              <a:rPr lang="ru-RU" sz="2600" b="1" i="1" baseline="30000" dirty="0" smtClean="0">
                <a:latin typeface="Monotype Corsiva" pitchFamily="66" charset="0"/>
                <a:cs typeface="Times New Roman" pitchFamily="18" charset="0"/>
              </a:rPr>
              <a:t>2 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+52)  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на интервале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(0;15,2)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 достигает своего наименьшего значения. Для любого </a:t>
            </a:r>
            <a:r>
              <a:rPr lang="en-US" sz="2600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Є</a:t>
            </a:r>
            <a:r>
              <a:rPr lang="en-US" sz="2600" i="1" dirty="0" smtClean="0">
                <a:latin typeface="Monotype Corsiva" pitchFamily="66" charset="0"/>
                <a:cs typeface="Times New Roman" pitchFamily="18" charset="0"/>
              </a:rPr>
              <a:t>R 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 эта функция принимает наименьшее значение только при </a:t>
            </a:r>
            <a:r>
              <a:rPr lang="en-US" sz="2600" b="1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=10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endParaRPr lang="ru-RU" sz="2600" i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Т.к. 10Є(0;15,2), то на промежутке (0;15,2) существует единственная точка </a:t>
            </a:r>
            <a:r>
              <a:rPr lang="en-US" sz="2600" i="1" dirty="0" smtClean="0">
                <a:latin typeface="Monotype Corsiva" pitchFamily="66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=10, в которой функция достигает своего наименьшего значения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cs typeface="Times New Roman" pitchFamily="18" charset="0"/>
              </a:rPr>
              <a:t>Следовательно, число 76 можно единственным образом представить в виде суммы согласно условиям задачи так: </a:t>
            </a:r>
            <a:r>
              <a:rPr lang="ru-RU" sz="2100" b="1" dirty="0" smtClean="0">
                <a:cs typeface="Times New Roman" pitchFamily="18" charset="0"/>
              </a:rPr>
              <a:t>76=20+30+26.</a:t>
            </a:r>
            <a:endParaRPr lang="ru-RU" sz="2100" dirty="0" smtClean="0">
              <a:cs typeface="Times New Roman" pitchFamily="18" charset="0"/>
            </a:endParaRPr>
          </a:p>
          <a:p>
            <a:r>
              <a:rPr lang="ru-RU" sz="2100" b="1" dirty="0" smtClean="0">
                <a:cs typeface="Times New Roman" pitchFamily="18" charset="0"/>
              </a:rPr>
              <a:t>Ответ</a:t>
            </a:r>
            <a:r>
              <a:rPr lang="ru-RU" sz="2100" dirty="0" smtClean="0">
                <a:cs typeface="Times New Roman" pitchFamily="18" charset="0"/>
              </a:rPr>
              <a:t>:  </a:t>
            </a:r>
            <a:r>
              <a:rPr lang="ru-RU" sz="2100" b="1" dirty="0" smtClean="0">
                <a:cs typeface="Times New Roman" pitchFamily="18" charset="0"/>
              </a:rPr>
              <a:t>76=20+30+26.</a:t>
            </a:r>
            <a:endParaRPr lang="ru-RU" sz="21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500034" y="571480"/>
            <a:ext cx="285752" cy="4071966"/>
          </a:xfrm>
          <a:prstGeom prst="leftBracket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Этапы решения задачи на максимум и минимум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Ввести переменную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 значения которой зависит исследуемая величина - та, которая согласно условию задачи принимает наибольшее (наименьшее) значение.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границы изменения переменной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–промежуток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Выразить через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величину, которая согласно условию задачи принимает наибольшее (наименьшее) значение (получить функцию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Исследовать функцию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заданную на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найти ее критические точки, точки локального максимума (минимума).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Объяснить, почему в точке локального максимума (минимума) функция принимает наибольшее (наименьшее) значение.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Интерпретировать результаты исследования функции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точки зрения решаемой задачи.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545</Words>
  <PresentationFormat>Экран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Официальная</vt:lpstr>
      <vt:lpstr>Тема Office</vt:lpstr>
      <vt:lpstr>Городская</vt:lpstr>
      <vt:lpstr>Аспект</vt:lpstr>
      <vt:lpstr>Слайд 1</vt:lpstr>
      <vt:lpstr>Слайд 2</vt:lpstr>
      <vt:lpstr>Слайд 3</vt:lpstr>
      <vt:lpstr>Слайд 4</vt:lpstr>
      <vt:lpstr>Слайд 5</vt:lpstr>
      <vt:lpstr>                Тема урока:   Использование производной для нахождения оптимального решения в прикладных задачах     </vt:lpstr>
      <vt:lpstr>           Задача.   Представить число 76 в виде суммы трех положительных чисел так, чтобы сумма квадратов всех слагаемых была наименьшей, а отношение первого числа ко второму было равно 2:3.</vt:lpstr>
      <vt:lpstr>Слайд 8</vt:lpstr>
      <vt:lpstr>Этапы решения задачи на максимум и минимум</vt:lpstr>
      <vt:lpstr>Слайд 10</vt:lpstr>
      <vt:lpstr>Слайд 11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максимум и минимум</dc:title>
  <cp:lastModifiedBy>user</cp:lastModifiedBy>
  <cp:revision>51</cp:revision>
  <dcterms:modified xsi:type="dcterms:W3CDTF">2009-11-24T09:00:13Z</dcterms:modified>
</cp:coreProperties>
</file>