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8"/>
  </p:notesMasterIdLst>
  <p:sldIdLst>
    <p:sldId id="256" r:id="rId2"/>
    <p:sldId id="292" r:id="rId3"/>
    <p:sldId id="293" r:id="rId4"/>
    <p:sldId id="291" r:id="rId5"/>
    <p:sldId id="290" r:id="rId6"/>
    <p:sldId id="289" r:id="rId7"/>
    <p:sldId id="288" r:id="rId8"/>
    <p:sldId id="29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95" r:id="rId29"/>
    <p:sldId id="280" r:id="rId30"/>
    <p:sldId id="281" r:id="rId31"/>
    <p:sldId id="282" r:id="rId32"/>
    <p:sldId id="283" r:id="rId33"/>
    <p:sldId id="284" r:id="rId34"/>
    <p:sldId id="299" r:id="rId35"/>
    <p:sldId id="296" r:id="rId36"/>
    <p:sldId id="277" r:id="rId37"/>
    <p:sldId id="285" r:id="rId38"/>
    <p:sldId id="286" r:id="rId39"/>
    <p:sldId id="278" r:id="rId40"/>
    <p:sldId id="297" r:id="rId41"/>
    <p:sldId id="287" r:id="rId42"/>
    <p:sldId id="298" r:id="rId43"/>
    <p:sldId id="312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27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75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61B0E-9CF4-48DF-89A0-0AC8008732B4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22CCF-650C-4520-991A-945149F8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8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2CCF-650C-4520-991A-945149F8EE30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8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15404" cy="5157192"/>
          </a:xfrm>
        </p:spPr>
        <p:txBody>
          <a:bodyPr anchor="ctr">
            <a:noAutofit/>
          </a:bodyPr>
          <a:lstStyle/>
          <a:p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Решение задач </a:t>
            </a:r>
            <a:b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</a:b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на смеси и сплавы</a:t>
            </a: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17036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Задача 2.  Смешали 4 литра 15%-ого водного раствора некоторого вещества с 6 литрами 25%-ого водного раствора этого же вещества. Сколько процентов составляет концентрация получившегося раствора?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1257093"/>
              </p:ext>
            </p:extLst>
          </p:nvPr>
        </p:nvGraphicFramePr>
        <p:xfrm>
          <a:off x="928662" y="2357430"/>
          <a:ext cx="7072363" cy="20431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68091"/>
                <a:gridCol w="1691252"/>
                <a:gridCol w="1844929"/>
                <a:gridCol w="1768091"/>
              </a:tblGrid>
              <a:tr h="43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Раствор</a:t>
                      </a:r>
                      <a:endParaRPr lang="ru-RU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Объём раствора, л</a:t>
                      </a:r>
                      <a:endParaRPr lang="ru-RU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Концентрация вещества, %</a:t>
                      </a:r>
                      <a:endParaRPr lang="ru-RU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Объём растворённого вещества, л</a:t>
                      </a:r>
                      <a:endParaRPr lang="ru-RU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Ι</a:t>
                      </a:r>
                      <a:endParaRPr lang="ru-RU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15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ΙΙ</a:t>
                      </a:r>
                      <a:endParaRPr lang="ru-RU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6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25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Новый раствор</a:t>
                      </a:r>
                      <a:endParaRPr lang="ru-RU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4 + 6 =</a:t>
                      </a:r>
                      <a:r>
                        <a:rPr lang="ru-RU" sz="1600" baseline="0" dirty="0" smtClean="0"/>
                        <a:t> 10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х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8463" y="3190809"/>
            <a:ext cx="1028700" cy="20955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8463" y="3584329"/>
            <a:ext cx="1028700" cy="20955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7026" y="3989992"/>
            <a:ext cx="1171575" cy="36195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7635" y="4711029"/>
            <a:ext cx="1228725" cy="20955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4822" y="5086853"/>
            <a:ext cx="514350" cy="20955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390754" y="5645358"/>
            <a:ext cx="5632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21% составляет концентрация нового раствора.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1703112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Задача 3.  У ювелира два одинаковых по массе слитка, в одном из которых 36% золота, а в другом 64%. Сколько процентов золота содержится в сплаве, полученном из этих слитков?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6565317"/>
              </p:ext>
            </p:extLst>
          </p:nvPr>
        </p:nvGraphicFramePr>
        <p:xfrm>
          <a:off x="1071537" y="2204864"/>
          <a:ext cx="6858048" cy="21545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14192"/>
                <a:gridCol w="1714192"/>
                <a:gridCol w="1714832"/>
                <a:gridCol w="1714832"/>
              </a:tblGrid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Сплав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Масса сплава, г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Концентрация вещества (золота), %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Масса вещества (золота), г 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  <a:tr h="3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m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36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0,36m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  <a:tr h="375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m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64</a:t>
                      </a:r>
                      <a:endParaRPr lang="ru-RU" sz="16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0,64m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  <a:tr h="3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Новый сплав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m</a:t>
                      </a:r>
                      <a:r>
                        <a:rPr lang="en-US" sz="1600" baseline="0" dirty="0" smtClean="0"/>
                        <a:t> + m = 2m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857628"/>
            <a:ext cx="1476375" cy="361950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9387" y="4725144"/>
            <a:ext cx="1990725" cy="209550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2798" y="5085184"/>
            <a:ext cx="723900" cy="20955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2811" y="5445224"/>
            <a:ext cx="523875" cy="20955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766899" y="5877272"/>
            <a:ext cx="4890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50% содержится золота в новом сплаве.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28600"/>
            <a:ext cx="9180512" cy="14002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Задача 4. Смешали 30% раствор соляной кислоты с 10%-ым и получили 600г 15%-ого раствора.  Сколько граммов каждого раствора было взято?</a:t>
            </a:r>
          </a:p>
          <a:p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8568171"/>
              </p:ext>
            </p:extLst>
          </p:nvPr>
        </p:nvGraphicFramePr>
        <p:xfrm>
          <a:off x="1095408" y="1988840"/>
          <a:ext cx="7143800" cy="18971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85616"/>
                <a:gridCol w="1785616"/>
                <a:gridCol w="1786284"/>
                <a:gridCol w="1786284"/>
              </a:tblGrid>
              <a:tr h="803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Раствор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Масса  раствора, г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Концентрация вещества, %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Масса растворённого вещества, г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x</a:t>
                      </a:r>
                      <a:endParaRPr lang="en-US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30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0,3x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600 - x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10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0,1(600 – x)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  <a:tr h="526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Новый раствор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600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15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</a:tbl>
          </a:graphicData>
        </a:graphic>
      </p:graphicFrame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501008"/>
            <a:ext cx="1181100" cy="209550"/>
          </a:xfrm>
          <a:prstGeom prst="rect">
            <a:avLst/>
          </a:prstGeom>
          <a:noFill/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6233" y="4149080"/>
            <a:ext cx="1962150" cy="209550"/>
          </a:xfrm>
          <a:prstGeom prst="rect">
            <a:avLst/>
          </a:prstGeom>
          <a:noFill/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4302" y="4509120"/>
            <a:ext cx="1685925" cy="209550"/>
          </a:xfrm>
          <a:prstGeom prst="rect">
            <a:avLst/>
          </a:prstGeom>
          <a:noFill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2940" y="4869160"/>
            <a:ext cx="628650" cy="209550"/>
          </a:xfrm>
          <a:prstGeom prst="rect">
            <a:avLst/>
          </a:prstGeom>
          <a:noFill/>
        </p:spPr>
      </p:pic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627784" y="5157192"/>
            <a:ext cx="393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150г масса первого раствора;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600-150=450г масса второго раствора.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4662" y="5949280"/>
            <a:ext cx="2983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150г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 450г.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849" y="199748"/>
            <a:ext cx="9144000" cy="2423192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Calibri" pitchFamily="34" charset="0"/>
              </a:rPr>
              <a:t>Задача 5. Смешав 70%-й и 60%-й растворы кислоты и добавив 2кг чистой воды, получили 50%-й раствор кислоты. Если бы вместо 2кг воды добавили 2кг 90%-ого раствора той же кислоты, то получили бы 70%-ый раствор кислоты. Сколько кг 70%-ого раствора использовали для получения смеси?</a:t>
            </a:r>
          </a:p>
          <a:p>
            <a:endParaRPr lang="ru-RU" sz="2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1298767"/>
              </p:ext>
            </p:extLst>
          </p:nvPr>
        </p:nvGraphicFramePr>
        <p:xfrm>
          <a:off x="1403648" y="2604804"/>
          <a:ext cx="6096000" cy="209154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3715"/>
                <a:gridCol w="1523715"/>
                <a:gridCol w="1524285"/>
                <a:gridCol w="1524285"/>
              </a:tblGrid>
              <a:tr h="735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Раствор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Масса  раствора, г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Концентрация вещества,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Масса растворённого вещества, г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</a:tr>
              <a:tr h="28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x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70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0,7x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</a:tr>
              <a:tr h="289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y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60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0,6y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</a:tr>
              <a:tr h="290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Вода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</a:tr>
              <a:tr h="277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Новый раствор</a:t>
                      </a:r>
                      <a:r>
                        <a:rPr lang="en-US" sz="1600"/>
                        <a:t> 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0" dirty="0" smtClean="0"/>
                        <a:t> + y +2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50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1633" marR="61633" marT="0" marB="0" anchor="ctr"/>
                </a:tc>
              </a:tr>
            </a:tbl>
          </a:graphicData>
        </a:graphic>
      </p:graphicFrame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332337"/>
            <a:ext cx="1238250" cy="209550"/>
          </a:xfrm>
          <a:prstGeom prst="rect">
            <a:avLst/>
          </a:prstGeom>
          <a:noFill/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2337" y="5091658"/>
            <a:ext cx="2219325" cy="209550"/>
          </a:xfrm>
          <a:prstGeom prst="rect">
            <a:avLst/>
          </a:prstGeom>
          <a:noFill/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8550" y="5498771"/>
            <a:ext cx="1866900" cy="226066"/>
          </a:xfrm>
          <a:prstGeom prst="rect">
            <a:avLst/>
          </a:prstGeom>
          <a:noFill/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0512" y="5884307"/>
            <a:ext cx="942975" cy="209550"/>
          </a:xfrm>
          <a:prstGeom prst="rect">
            <a:avLst/>
          </a:prstGeom>
          <a:noFill/>
        </p:spPr>
      </p:pic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7181842"/>
              </p:ext>
            </p:extLst>
          </p:nvPr>
        </p:nvGraphicFramePr>
        <p:xfrm>
          <a:off x="1000100" y="785794"/>
          <a:ext cx="7018864" cy="20002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54716"/>
                <a:gridCol w="1754716"/>
                <a:gridCol w="1754716"/>
                <a:gridCol w="1754716"/>
              </a:tblGrid>
              <a:tr h="77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Раствор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Масса  раствора, г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Концентрация вещества, %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Масса растворённого вещества, г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</a:tr>
              <a:tr h="29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x</a:t>
                      </a:r>
                      <a:endParaRPr lang="en-US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70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0,7x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</a:tr>
              <a:tr h="293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y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60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0,6y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</a:tr>
              <a:tr h="29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3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90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</a:tr>
              <a:tr h="341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Новый раствор 2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0" dirty="0" smtClean="0"/>
                        <a:t> + y + 2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70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22" marR="722" marT="0" marB="0" anchor="ctr"/>
                </a:tc>
              </a:tr>
            </a:tbl>
          </a:graphicData>
        </a:graphic>
      </p:graphicFrame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214554"/>
            <a:ext cx="923925" cy="209550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500306"/>
            <a:ext cx="1238250" cy="209550"/>
          </a:xfrm>
          <a:prstGeom prst="rect">
            <a:avLst/>
          </a:prstGeom>
          <a:noFill/>
        </p:spPr>
      </p:pic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0151" y="3202281"/>
            <a:ext cx="2790825" cy="209550"/>
          </a:xfrm>
          <a:prstGeom prst="rect">
            <a:avLst/>
          </a:prstGeom>
          <a:noFill/>
        </p:spPr>
      </p:pic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4854" y="3549870"/>
            <a:ext cx="2266950" cy="209550"/>
          </a:xfrm>
          <a:prstGeom prst="rect">
            <a:avLst/>
          </a:prstGeom>
          <a:noFill/>
        </p:spPr>
      </p:pic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8542" y="3888916"/>
            <a:ext cx="428625" cy="209550"/>
          </a:xfrm>
          <a:prstGeom prst="rect">
            <a:avLst/>
          </a:prstGeom>
          <a:noFill/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0945" y="4725144"/>
            <a:ext cx="1295400" cy="209550"/>
          </a:xfrm>
          <a:prstGeom prst="rect">
            <a:avLst/>
          </a:prstGeom>
          <a:noFill/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4332" y="5085184"/>
            <a:ext cx="428625" cy="209550"/>
          </a:xfrm>
          <a:prstGeom prst="rect">
            <a:avLst/>
          </a:prstGeom>
          <a:noFill/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068501" y="4177236"/>
            <a:ext cx="3279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кг масса 60%-ого раствора;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3068501" y="5422017"/>
            <a:ext cx="295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3кг масса 70%-ого раствора.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4864" y="5939006"/>
            <a:ext cx="122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3кг.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800200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Calibri" pitchFamily="34" charset="0"/>
                <a:cs typeface="Calibri" pitchFamily="34" charset="0"/>
              </a:rPr>
              <a:t>Задача 6. Если смешать 8кг и 2кг растворов серной кислоты разной концентрации, то получим 12% раствор кислоты. При смешивании двух одинаковых масс тех же растворов получим 15% раствор. Определите первоначальную концентрацию каждого раствора.</a:t>
            </a:r>
          </a:p>
          <a:p>
            <a:endParaRPr lang="ru-RU" sz="2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7010048"/>
                  </p:ext>
                </p:extLst>
              </p:nvPr>
            </p:nvGraphicFramePr>
            <p:xfrm>
              <a:off x="1043608" y="2420888"/>
              <a:ext cx="6938418" cy="21890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4280"/>
                    <a:gridCol w="1734280"/>
                    <a:gridCol w="1734929"/>
                    <a:gridCol w="1734929"/>
                  </a:tblGrid>
                  <a:tr h="7188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кг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Концентрация вещества, %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растворённого вещества, кг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849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=0,08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8486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=0,02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318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</a:t>
                          </a:r>
                          <a:r>
                            <a:rPr lang="en-US" sz="1600">
                              <a:effectLst/>
                            </a:rPr>
                            <a:t> 1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8+2=10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10∙0,12=1,2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097010048"/>
                  </p:ext>
                </p:extLst>
              </p:nvPr>
            </p:nvGraphicFramePr>
            <p:xfrm>
              <a:off x="1043608" y="2420888"/>
              <a:ext cx="6938418" cy="21890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4280"/>
                    <a:gridCol w="1734280"/>
                    <a:gridCol w="1734929"/>
                    <a:gridCol w="1734929"/>
                  </a:tblGrid>
                  <a:tr h="7315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кг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Концентрация вещества, %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растворённого вещества, кг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849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61250" r="-301056" b="-2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649" t="-161250" r="-200000" b="-2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352" t="-161250" r="-100704" b="-2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99298" t="-161250" r="-351" b="-226250"/>
                          </a:stretch>
                        </a:blipFill>
                      </a:tcPr>
                    </a:tc>
                  </a:tr>
                  <a:tr h="4848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264557" r="-301056" b="-1291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649" t="-264557" r="-200000" b="-1291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352" t="-264557" r="-100704" b="-1291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99298" t="-264557" r="-351" b="-129114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</a:t>
                          </a:r>
                          <a:r>
                            <a:rPr lang="en-US" sz="1600">
                              <a:effectLst/>
                            </a:rPr>
                            <a:t> 1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649" t="-360000" r="-200000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352" t="-360000" r="-100704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99298" t="-360000" r="-351" b="-27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491880" y="4869160"/>
                <a:ext cx="223224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0,08</m:t>
                      </m:r>
                      <m:r>
                        <a:rPr lang="en-US" sz="1600" i="1" smtClean="0">
                          <a:latin typeface="Cambria Math"/>
                        </a:rPr>
                        <m:t>𝑥</m:t>
                      </m:r>
                      <m:r>
                        <a:rPr lang="en-US" sz="1600" i="1" smtClean="0">
                          <a:latin typeface="Cambria Math"/>
                        </a:rPr>
                        <m:t>+0,02</m:t>
                      </m:r>
                      <m:r>
                        <a:rPr lang="en-US" sz="1600" i="1" smtClean="0">
                          <a:latin typeface="Cambria Math"/>
                        </a:rPr>
                        <m:t>𝑦</m:t>
                      </m:r>
                      <m:r>
                        <a:rPr lang="en-US" sz="1600" i="1" smtClean="0">
                          <a:latin typeface="Cambria Math"/>
                        </a:rPr>
                        <m:t>=1,2</m:t>
                      </m:r>
                    </m:oMath>
                  </m:oMathPara>
                </a14:m>
                <a:endParaRPr lang="ru-RU" sz="1600" i="1" dirty="0" smtClean="0"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endParaRPr lang="ru-RU" sz="1600" i="1" dirty="0" smtClean="0"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8</m:t>
                      </m:r>
                      <m:r>
                        <a:rPr lang="en-US" sz="1600" i="1">
                          <a:latin typeface="Cambria Math"/>
                        </a:rPr>
                        <m:t>𝑥</m:t>
                      </m:r>
                      <m:r>
                        <a:rPr lang="en-US" sz="1600" i="1">
                          <a:latin typeface="Cambria Math"/>
                        </a:rPr>
                        <m:t>+2</m:t>
                      </m:r>
                      <m:r>
                        <a:rPr lang="en-US" sz="1600" i="1">
                          <a:latin typeface="Cambria Math"/>
                        </a:rPr>
                        <m:t>𝑦</m:t>
                      </m:r>
                      <m:r>
                        <a:rPr lang="en-US" sz="1600" i="1">
                          <a:latin typeface="Cambria Math"/>
                        </a:rPr>
                        <m:t>=120</m:t>
                      </m:r>
                    </m:oMath>
                  </m:oMathPara>
                </a14:m>
                <a:endParaRPr lang="ru-RU" sz="1600" dirty="0" smtClean="0"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endParaRPr lang="ru-RU" sz="1600" dirty="0"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4</m:t>
                      </m:r>
                      <m:r>
                        <a:rPr lang="en-US" sz="1600" i="1">
                          <a:latin typeface="Cambria Math"/>
                        </a:rPr>
                        <m:t>𝑥</m:t>
                      </m:r>
                      <m:r>
                        <a:rPr lang="en-US" sz="1600" i="1"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</a:rPr>
                        <m:t>𝑦</m:t>
                      </m:r>
                      <m:r>
                        <a:rPr lang="en-US" sz="1600" i="1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ru-RU" sz="16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869160"/>
                <a:ext cx="2232248" cy="13234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90460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012854"/>
                  </p:ext>
                </p:extLst>
              </p:nvPr>
            </p:nvGraphicFramePr>
            <p:xfrm>
              <a:off x="1115616" y="404664"/>
              <a:ext cx="6768752" cy="23243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91862"/>
                    <a:gridCol w="1691862"/>
                    <a:gridCol w="1692514"/>
                    <a:gridCol w="1692514"/>
                  </a:tblGrid>
                  <a:tr h="83392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г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вещества, %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растворённого вещества, 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</a:tr>
                  <a:tr h="4760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𝑚𝑥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=0,01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</a:tr>
                  <a:tr h="4760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𝑚𝑦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=0,01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𝑚𝑦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</a:tr>
                  <a:tr h="53834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</a:t>
                          </a:r>
                          <a:r>
                            <a:rPr lang="en-US" sz="1600">
                              <a:effectLst/>
                            </a:rPr>
                            <a:t> 2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∙0,15=0,3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="" xmlns:p14="http://schemas.microsoft.com/office/powerpoint/2010/main" val="211012854"/>
                  </p:ext>
                </p:extLst>
              </p:nvPr>
            </p:nvGraphicFramePr>
            <p:xfrm>
              <a:off x="1115616" y="404664"/>
              <a:ext cx="6768752" cy="23243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91862"/>
                    <a:gridCol w="1691862"/>
                    <a:gridCol w="1692514"/>
                    <a:gridCol w="1692514"/>
                  </a:tblGrid>
                  <a:tr h="83392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г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вещества, %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растворённого вещества, 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</a:tr>
                  <a:tr h="47603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t="-176923" r="-301083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l="-99640" t="-176923" r="-200000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l="-200361" t="-176923" r="-100722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l="-299281" t="-176923" r="-360" b="-235897"/>
                          </a:stretch>
                        </a:blipFill>
                      </a:tcPr>
                    </a:tc>
                  </a:tr>
                  <a:tr h="47603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t="-273418" r="-301083" b="-132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l="-99640" t="-273418" r="-200000" b="-132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l="-200361" t="-273418" r="-100722" b="-132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l="-299281" t="-273418" r="-360" b="-132911"/>
                          </a:stretch>
                        </a:blipFill>
                      </a:tcPr>
                    </a:tc>
                  </a:tr>
                  <a:tr h="53834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</a:t>
                          </a:r>
                          <a:r>
                            <a:rPr lang="en-US" sz="1600">
                              <a:effectLst/>
                            </a:rPr>
                            <a:t> 2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1573" marR="1573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l="-99640" t="-335227" r="-200000" b="-1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l="-200361" t="-335227" r="-100722" b="-1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573" marR="1573" marT="0" marB="0" anchor="ctr">
                        <a:blipFill rotWithShape="1">
                          <a:blip r:embed="rId2"/>
                          <a:stretch>
                            <a:fillRect l="-299281" t="-335227" r="-360" b="-193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195736" y="2924944"/>
                <a:ext cx="4860032" cy="3445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Times New Roman"/>
                        </a:rPr>
                        <m:t>0,01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𝑚𝑥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+0,01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𝑚𝑦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=0,3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𝑚</m:t>
                      </m:r>
                    </m:oMath>
                  </m:oMathPara>
                </a14:m>
                <a:endParaRPr lang="ru-RU" sz="1600" dirty="0" smtClean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u="sng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 u="sng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1600" i="1" u="sng">
                          <a:effectLst/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sz="1600" i="1" u="sng">
                          <a:effectLst/>
                          <a:latin typeface="Cambria Math"/>
                          <a:ea typeface="Times New Roman"/>
                        </a:rPr>
                        <m:t>=30</m:t>
                      </m:r>
                    </m:oMath>
                  </m:oMathPara>
                </a14:m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600" u="none" strike="noStrike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 </a:t>
                </a:r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6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6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ru-RU" sz="1600" i="1">
                                <a:effectLst/>
                                <a:latin typeface="Cambria Math"/>
                                <a:ea typeface="Times New Roman"/>
                              </a:rPr>
                              <m:t>4</m:t>
                            </m:r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ru-RU" sz="1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ru-RU" sz="1600" i="1">
                                <a:effectLst/>
                                <a:latin typeface="Cambria Math"/>
                                <a:ea typeface="Times New Roman"/>
                              </a:rPr>
                              <m:t>=60</m:t>
                            </m:r>
                          </m:e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ru-RU" sz="1600" i="1"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ru-RU" sz="1600" i="1">
                                <a:effectLst/>
                                <a:latin typeface="Cambria Math"/>
                                <a:ea typeface="Times New Roman"/>
                              </a:rPr>
                              <m:t>=30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600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;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600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600" i="1"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ru-RU" sz="1600" i="1">
                                <a:effectLst/>
                                <a:latin typeface="Cambria Math"/>
                                <a:ea typeface="Times New Roman"/>
                              </a:rPr>
                              <m:t>=10</m:t>
                            </m:r>
                          </m:e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</a:rPr>
                              <m:t>𝑦</m:t>
                            </m:r>
                            <m:r>
                              <a:rPr lang="ru-RU" sz="1600" i="1">
                                <a:effectLst/>
                                <a:latin typeface="Cambria Math"/>
                                <a:ea typeface="Times New Roman"/>
                              </a:rPr>
                              <m:t>=20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1600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.</a:t>
                </a:r>
                <a:endParaRPr lang="ru-RU" sz="1600" dirty="0" smtClean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dirty="0" smtClean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     10</a:t>
                </a:r>
                <a:r>
                  <a:rPr lang="ru-RU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% концентрация первого раствора;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 smtClean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     20</a:t>
                </a:r>
                <a:r>
                  <a:rPr lang="ru-RU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% концентрация первого раствора</a:t>
                </a:r>
                <a:r>
                  <a:rPr lang="ru-RU" dirty="0" smtClean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endParaRPr lang="ru-RU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dirty="0" smtClean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b="1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Ответ: 10%; 20%.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24944"/>
                <a:ext cx="4860032" cy="344504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429" b="-1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18420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512168"/>
          </a:xfrm>
        </p:spPr>
        <p:txBody>
          <a:bodyPr>
            <a:noAutofit/>
          </a:bodyPr>
          <a:lstStyle/>
          <a:p>
            <a:r>
              <a:rPr lang="ru-RU" sz="2600" dirty="0">
                <a:latin typeface="Calibri" pitchFamily="34" charset="0"/>
                <a:ea typeface="Times New Roman"/>
                <a:cs typeface="Calibri" pitchFamily="34" charset="0"/>
              </a:rPr>
              <a:t>Задача 7. В смеси спирта и воды спирта в 4 раза меньше, чем воды. Когда к этой смеси добавили 20 литров воды, получили смесь с процентным содержанием спирта 12%. Сколько воды в смеси было первоначально?</a:t>
            </a:r>
          </a:p>
          <a:p>
            <a:endParaRPr lang="ru-RU" sz="2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764696"/>
              </p:ext>
            </p:extLst>
          </p:nvPr>
        </p:nvGraphicFramePr>
        <p:xfrm>
          <a:off x="1187624" y="2060848"/>
          <a:ext cx="6840760" cy="1960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870"/>
                <a:gridCol w="1709870"/>
                <a:gridCol w="1710510"/>
                <a:gridCol w="1710510"/>
              </a:tblGrid>
              <a:tr h="771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Раствор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Объём раствора, л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Концентрация вещества, %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Объём растворённого вещества, л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Исходный                (спирт : вода=1:4)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99644" t="-120952" r="-200000" b="-9428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99288" t="-120952" r="-356" b="-94286"/>
                      </a:stretch>
                    </a:blip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Вода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99644" t="-552381" r="-200000" b="-1357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00357" t="-552381" r="-100714" b="-1357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99288" t="-552381" r="-356" b="-135714"/>
                      </a:stretch>
                    </a:blip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Новый раствор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99644" t="-652381" r="-200000" b="-357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00357" t="-652381" r="-100714" b="-357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99288" t="-652381" r="-356" b="-35714"/>
                      </a:stretch>
                    </a:blip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627784" y="4221088"/>
                <a:ext cx="4572000" cy="24314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5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+20</m:t>
                          </m:r>
                        </m:e>
                      </m:d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∙0,12=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</m:oMath>
                  </m:oMathPara>
                </a14:m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0,6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+2,4=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</m:oMath>
                  </m:oMathPara>
                </a14:m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=6</m:t>
                      </m:r>
                    </m:oMath>
                  </m:oMathPara>
                </a14:m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6 литров спирта было в исходном растворе;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/>
                          <a:ea typeface="Times New Roman"/>
                        </a:rPr>
                        <m:t>4∙6=24</m:t>
                      </m:r>
                    </m:oMath>
                  </m:oMathPara>
                </a14:m>
                <a:endParaRPr lang="ru-RU" dirty="0" smtClean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r>
                  <a:rPr lang="ru-RU" dirty="0">
                    <a:latin typeface="Calibri" pitchFamily="34" charset="0"/>
                    <a:cs typeface="Calibri" pitchFamily="34" charset="0"/>
                  </a:rPr>
                  <a:t>24 литра воды было в исходном растворе</a:t>
                </a:r>
                <a:r>
                  <a:rPr lang="ru-RU" dirty="0" smtClean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endParaRPr lang="ru-RU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ru-RU" b="1" dirty="0">
                    <a:latin typeface="Calibri" pitchFamily="34" charset="0"/>
                    <a:cs typeface="Calibri" pitchFamily="34" charset="0"/>
                  </a:rPr>
                  <a:t>Ответ: </a:t>
                </a:r>
                <a:r>
                  <a:rPr lang="ru-RU" b="1" dirty="0" smtClean="0">
                    <a:latin typeface="Calibri" pitchFamily="34" charset="0"/>
                    <a:cs typeface="Calibri" pitchFamily="34" charset="0"/>
                  </a:rPr>
                  <a:t>24л.</a:t>
                </a:r>
                <a:endParaRPr lang="ru-RU" b="1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221088"/>
                <a:ext cx="4572000" cy="24314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98606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65964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 pitchFamily="34" charset="0"/>
                <a:ea typeface="Times New Roman"/>
                <a:cs typeface="Calibri" pitchFamily="34" charset="0"/>
              </a:rPr>
              <a:t>Задача 8.  Имеется два раствора кислоты. Первый раствор состоит из 1056г кислоты и 44г воды, а второй – из 756г кислоты и 1344г воды. Из этих растворов нужно получить 1500г нового раствора, содержание кислоты в котором 40%. Сколько граммов первого раствора нужно для этого взять?</a:t>
            </a: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471677"/>
                  </p:ext>
                </p:extLst>
              </p:nvPr>
            </p:nvGraphicFramePr>
            <p:xfrm>
              <a:off x="755576" y="2067396"/>
              <a:ext cx="7488832" cy="22261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4383"/>
                    <a:gridCol w="927500"/>
                    <a:gridCol w="927500"/>
                    <a:gridCol w="1300169"/>
                    <a:gridCol w="1549078"/>
                    <a:gridCol w="1560202"/>
                  </a:tblGrid>
                  <a:tr h="48768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вещества, %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растворённого вещества, г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549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кислота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вода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777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1056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44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0,96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77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756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1344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1500−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0,36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1500−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749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 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1500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1500∙0,4=600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517471677"/>
                  </p:ext>
                </p:extLst>
              </p:nvPr>
            </p:nvGraphicFramePr>
            <p:xfrm>
              <a:off x="755576" y="2067396"/>
              <a:ext cx="7488832" cy="22261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4383"/>
                    <a:gridCol w="927500"/>
                    <a:gridCol w="927500"/>
                    <a:gridCol w="1300169"/>
                    <a:gridCol w="1549078"/>
                    <a:gridCol w="1560202"/>
                  </a:tblGrid>
                  <a:tr h="48768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вещества, %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растворённого вещества, г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549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кислота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вода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777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8" t="-391304" r="-511443" b="-3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1056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44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37559" t="-391304" r="-239906" b="-3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83071" t="-391304" r="-101181" b="-3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80078" t="-391304" r="-391" b="-343478"/>
                          </a:stretch>
                        </a:blipFill>
                      </a:tcPr>
                    </a:tc>
                  </a:tr>
                  <a:tr h="2777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98" t="-502222" r="-511443" b="-2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756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1344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37559" t="-502222" r="-239906" b="-2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83071" t="-502222" r="-101181" b="-2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80078" t="-502222" r="-391" b="-251111"/>
                          </a:stretch>
                        </a:blipFill>
                      </a:tcPr>
                    </a:tc>
                  </a:tr>
                  <a:tr h="62749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 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37559" t="-263107" r="-239906" b="-9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83071" t="-263107" r="-101181" b="-9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80078" t="-263107" r="-391" b="-9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755576" y="4293555"/>
                <a:ext cx="4032448" cy="647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600" dirty="0" smtClean="0">
                    <a:latin typeface="Calibri" pitchFamily="34" charset="0"/>
                    <a:ea typeface="Times New Roman"/>
                    <a:cs typeface="Calibri" pitchFamily="34" charset="0"/>
                  </a:rPr>
                  <a:t>Концентрация кислоты в первом растворе: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</a:rPr>
                          <m:t>1056</m:t>
                        </m:r>
                      </m:num>
                      <m:den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</a:rPr>
                          <m:t>1056+44</m:t>
                        </m:r>
                      </m:den>
                    </m:f>
                    <m:r>
                      <a:rPr lang="ru-RU" sz="1400" i="1">
                        <a:effectLst/>
                        <a:latin typeface="Cambria Math"/>
                        <a:ea typeface="Times New Roman"/>
                      </a:rPr>
                      <m:t>∙100%=96%</m:t>
                    </m:r>
                  </m:oMath>
                </a14:m>
                <a:endParaRPr lang="ru-RU" sz="14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555"/>
                <a:ext cx="4032448" cy="6476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08" t="-2804" b="-4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424042" y="4293555"/>
                <a:ext cx="4032448" cy="647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600" dirty="0">
                    <a:solidFill>
                      <a:prstClr val="black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Концентрация кислоты во втором растворе: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756</m:t>
                        </m:r>
                      </m:num>
                      <m:den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756+1344</m:t>
                        </m:r>
                      </m:den>
                    </m:f>
                    <m:r>
                      <a:rPr lang="ru-RU" sz="1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∙100%=36%</m:t>
                    </m:r>
                  </m:oMath>
                </a14:m>
                <a:endParaRPr lang="ru-RU" sz="1400" dirty="0">
                  <a:solidFill>
                    <a:prstClr val="black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042" y="4293555"/>
                <a:ext cx="4032448" cy="64761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08" t="-2804" r="-43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491880" y="4941168"/>
                <a:ext cx="4572000" cy="16312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0,96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+0,36∙</m:t>
                      </m:r>
                      <m:d>
                        <m:d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1500−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=600</m:t>
                      </m:r>
                    </m:oMath>
                  </m:oMathPara>
                </a14:m>
                <a:endParaRPr lang="ru-RU" sz="1400" dirty="0" smtClean="0">
                  <a:solidFill>
                    <a:prstClr val="black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 lvl="0"/>
                <a:endParaRPr lang="ru-RU" sz="1400" dirty="0">
                  <a:solidFill>
                    <a:prstClr val="black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0,96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+540−0,36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=600</m:t>
                      </m:r>
                    </m:oMath>
                  </m:oMathPara>
                </a14:m>
                <a:endParaRPr lang="ru-RU" sz="1400" dirty="0" smtClean="0">
                  <a:solidFill>
                    <a:prstClr val="black"/>
                  </a:solidFill>
                  <a:latin typeface="Calibri" pitchFamily="34" charset="0"/>
                  <a:ea typeface="Times New Roman"/>
                </a:endParaRPr>
              </a:p>
              <a:p>
                <a:pPr lvl="0"/>
                <a:endParaRPr lang="ru-RU" sz="1400" dirty="0">
                  <a:solidFill>
                    <a:prstClr val="black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=100</m:t>
                      </m:r>
                    </m:oMath>
                  </m:oMathPara>
                </a14:m>
                <a:endParaRPr lang="ru-RU" sz="1400" dirty="0" smtClean="0">
                  <a:solidFill>
                    <a:prstClr val="black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 lvl="0"/>
                <a:endParaRPr lang="ru-RU" sz="1400" dirty="0">
                  <a:solidFill>
                    <a:prstClr val="black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 lvl="0"/>
                <a:r>
                  <a:rPr lang="ru-RU" sz="1600" b="1" dirty="0">
                    <a:solidFill>
                      <a:prstClr val="black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Ответ: 100г первого раствора нужно 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взять.</a:t>
                </a:r>
                <a:endParaRPr lang="ru-RU" sz="2000" b="1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941168"/>
                <a:ext cx="4572000" cy="163121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800" b="-3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58011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885384"/>
          </a:xfrm>
        </p:spPr>
        <p:txBody>
          <a:bodyPr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/>
                <a:cs typeface="Calibri" pitchFamily="34" charset="0"/>
              </a:rPr>
              <a:t>Задачи на </a:t>
            </a:r>
            <a:r>
              <a:rPr lang="ru-RU" sz="7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/>
                <a:cs typeface="Calibri" pitchFamily="34" charset="0"/>
              </a:rPr>
              <a:t>сплавы</a:t>
            </a:r>
            <a:endParaRPr lang="ru-RU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35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273348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3600" dirty="0" smtClean="0"/>
              <a:t>Научиться решать задачи на смеси табличным способом.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86852" y="285728"/>
            <a:ext cx="257148" cy="22540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9144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Основная цель 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65618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Calibri" pitchFamily="34" charset="0"/>
                <a:ea typeface="Times New Roman"/>
                <a:cs typeface="Calibri" pitchFamily="34" charset="0"/>
              </a:rPr>
              <a:t>Задача 9. Первый сплав серебра и меди содержит 70г меди, а второй сплав – 210г серебра и 90г меди. Сплавили кусок первого сплава с куском массой 75г второго сплава и получили 300г сплава, который содержит 82% серебра. Сколько граммов серебра содержалось в первом сплаве?</a:t>
            </a: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904854"/>
                  </p:ext>
                </p:extLst>
              </p:nvPr>
            </p:nvGraphicFramePr>
            <p:xfrm>
              <a:off x="395536" y="2060848"/>
              <a:ext cx="8424937" cy="20922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8467"/>
                    <a:gridCol w="941499"/>
                    <a:gridCol w="842023"/>
                    <a:gridCol w="2192402"/>
                    <a:gridCol w="1637049"/>
                    <a:gridCol w="1653497"/>
                  </a:tblGrid>
                  <a:tr h="27865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Сплав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Масса  сплава, г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Масса  куска сплава, г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Концентрация вещества (серебра), %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Масса серебра, г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731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серебро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медь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5092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300−75=225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86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193,5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8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210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0,7∙75=52,5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86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Новый сплав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300∙0,82=246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793904854"/>
                  </p:ext>
                </p:extLst>
              </p:nvPr>
            </p:nvGraphicFramePr>
            <p:xfrm>
              <a:off x="395536" y="2060848"/>
              <a:ext cx="8424937" cy="20922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8467"/>
                    <a:gridCol w="941499"/>
                    <a:gridCol w="842023"/>
                    <a:gridCol w="2192402"/>
                    <a:gridCol w="1637049"/>
                    <a:gridCol w="1653497"/>
                  </a:tblGrid>
                  <a:tr h="27865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Сплав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Масса  сплава, г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Масса  куска сплава, г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Концентрация вещества (серебра), %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Масса серебра, г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731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серебро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медь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5092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26" t="-154444" r="-62736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24026" t="-154444" r="-67402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201" t="-154444" r="-64676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34819" t="-154444" r="-15041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13383" t="-154444" r="-10074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10332" t="-154444" b="-150000"/>
                          </a:stretch>
                        </a:blipFill>
                      </a:tcPr>
                    </a:tc>
                  </a:tr>
                  <a:tr h="27865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26" t="-497826" r="-627368" b="-1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24026" t="-497826" r="-674026" b="-1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201" t="-497826" r="-646763" b="-1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34819" t="-497826" r="-150418" b="-1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13383" t="-497826" r="-100743" b="-1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10332" t="-497826" b="-193478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Новый сплав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34819" t="-392857" r="-150418" b="-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13383" t="-392857" r="-100743" b="-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10332" t="-392857" b="-2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4201141" y="4869225"/>
            <a:ext cx="4895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Масса </a:t>
            </a:r>
            <a:r>
              <a:rPr lang="ru-RU" sz="1600" dirty="0">
                <a:effectLst/>
                <a:latin typeface="Calibri" pitchFamily="34" charset="0"/>
                <a:ea typeface="Times New Roman"/>
                <a:cs typeface="Calibri" pitchFamily="34" charset="0"/>
              </a:rPr>
              <a:t>серебра во втором сплаве:   </a:t>
            </a:r>
            <a:r>
              <a:rPr lang="ru-RU" sz="1600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246-52,5=193,5</a:t>
            </a:r>
            <a:endParaRPr lang="ru-RU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4248497" y="4224690"/>
                <a:ext cx="4014192" cy="64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600" dirty="0">
                    <a:solidFill>
                      <a:prstClr val="black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Концентрация серебра во втором сплаве: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210</m:t>
                        </m:r>
                      </m:num>
                      <m:den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210+90</m:t>
                        </m:r>
                      </m:den>
                    </m:f>
                    <m:r>
                      <a:rPr lang="ru-RU" sz="1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∙100%=70%</m:t>
                    </m:r>
                  </m:oMath>
                </a14:m>
                <a:endParaRPr lang="ru-RU" sz="1400" dirty="0">
                  <a:solidFill>
                    <a:prstClr val="black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97" y="4224690"/>
                <a:ext cx="4014192" cy="6445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12" t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30965" y="4233098"/>
                <a:ext cx="3870176" cy="647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600" dirty="0">
                    <a:solidFill>
                      <a:prstClr val="black"/>
                    </a:solidFill>
                    <a:latin typeface="Calibri" pitchFamily="34" charset="0"/>
                    <a:ea typeface="Times New Roman"/>
                    <a:cs typeface="Calibri" pitchFamily="34" charset="0"/>
                  </a:rPr>
                  <a:t>Концентрация серебра в первом сплаве: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193,5</m:t>
                        </m:r>
                      </m:num>
                      <m:den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225</m:t>
                        </m:r>
                      </m:den>
                    </m:f>
                    <m:r>
                      <a:rPr lang="ru-RU" sz="1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∙100%=86%</m:t>
                    </m:r>
                  </m:oMath>
                </a14:m>
                <a:endParaRPr lang="ru-RU" sz="14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65" y="4233098"/>
                <a:ext cx="3870176" cy="64761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87" t="-2804" r="-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821529" y="6380942"/>
            <a:ext cx="4868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Ответ: 430г серебра содержалось в первом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сплаве.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829286" y="5248141"/>
                <a:ext cx="4572000" cy="1169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0,86∙</m:t>
                      </m:r>
                      <m:d>
                        <m:d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+70</m:t>
                          </m:r>
                        </m:e>
                      </m:d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</m:oMath>
                  </m:oMathPara>
                </a14:m>
                <a:endParaRPr lang="ru-RU" sz="1400" dirty="0" smtClean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/>
                <a:endParaRPr lang="ru-RU" sz="14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0,86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+60,2=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</m:oMath>
                  </m:oMathPara>
                </a14:m>
                <a:endParaRPr lang="ru-RU" sz="1400" dirty="0" smtClean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/>
                <a:endParaRPr lang="ru-RU" sz="14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=430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286" y="5248141"/>
                <a:ext cx="4572000" cy="116955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31069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728192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Calibri" pitchFamily="34" charset="0"/>
                <a:cs typeface="Calibri" pitchFamily="34" charset="0"/>
              </a:rPr>
              <a:t>Задача 10. Латунь -  сплав меди и цинка. Кусок латуни содержит  цинка на 80кг меньше, чем меди. Этот кусок латуни сплавили со 120 кг меди и получили латунь, в которой 75% меди. Определите массу (в килограммах) первоначального куска латуни.</a:t>
            </a:r>
          </a:p>
          <a:p>
            <a:endParaRPr lang="ru-RU" sz="2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c="http://schemas.openxmlformats.org/markup-compatibility/2006" val="1313632753"/>
              </p:ext>
            </p:extLst>
          </p:nvPr>
        </p:nvGraphicFramePr>
        <p:xfrm>
          <a:off x="755577" y="2333821"/>
          <a:ext cx="7207959" cy="1887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2376264"/>
                <a:gridCol w="1715232"/>
                <a:gridCol w="1748311"/>
              </a:tblGrid>
              <a:tr h="60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Сплав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Масса сплава, кг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(медь+ цинк)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Концентрация меди, %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Масса меди, кг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Исходный                </a:t>
                      </a:r>
                      <a:endParaRPr lang="ru-RU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48462" t="-127848" r="-145897" b="-1924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99652" t="-127848" r="-348" b="-192405"/>
                      </a:stretch>
                    </a:blipFill>
                  </a:tcPr>
                </a:tc>
              </a:tr>
              <a:tr h="303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Медь</a:t>
                      </a:r>
                      <a:endParaRPr lang="ru-RU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48462" t="-360000" r="-145897" b="-204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06050" t="-360000" r="-102491" b="-204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99652" t="-360000" r="-348" b="-204000"/>
                      </a:stretch>
                    </a:blip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Новый сплав</a:t>
                      </a:r>
                      <a:endParaRPr lang="ru-RU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48462" t="-287500" r="-145897" b="-27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06050" t="-287500" r="-102491" b="-275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99652" t="-287500" r="-348" b="-27500"/>
                      </a:stretch>
                    </a:blip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814652" y="5301208"/>
                <a:ext cx="43559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600" dirty="0" smtClean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100кг </a:t>
                </a:r>
                <a:r>
                  <a:rPr lang="ru-RU" sz="1600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масса цинка в исходном сплаве;</a:t>
                </a:r>
                <a:endParaRPr lang="ru-RU" sz="1600" dirty="0" smtClean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/>
                        <a:ea typeface="Times New Roman"/>
                      </a:rPr>
                      <m:t>2∙100+80=280</m:t>
                    </m:r>
                  </m:oMath>
                </a14:m>
                <a:r>
                  <a:rPr lang="ru-RU" sz="1600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кг масса </a:t>
                </a:r>
                <a:r>
                  <a:rPr lang="ru-RU" sz="1600" dirty="0" smtClean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первоначального   куска латуни</a:t>
                </a:r>
              </a:p>
              <a:p>
                <a:pPr>
                  <a:spcAft>
                    <a:spcPts val="0"/>
                  </a:spcAft>
                </a:pPr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652" y="5301208"/>
                <a:ext cx="4355976" cy="10772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40" t="-1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297075" y="4285546"/>
                <a:ext cx="27170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+200</m:t>
                          </m:r>
                        </m:e>
                      </m: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∙0,75=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+200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75" y="4285546"/>
                <a:ext cx="2717026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546133" y="4624100"/>
                <a:ext cx="21766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1,5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+150=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+200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133" y="4624100"/>
                <a:ext cx="2176621" cy="3385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4154185" y="4962654"/>
                <a:ext cx="9605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=100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85" y="4962654"/>
                <a:ext cx="960519" cy="3385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814652" y="6093296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Ответ: </a:t>
            </a:r>
            <a:r>
              <a:rPr lang="ru-RU" b="1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280кг.</a:t>
            </a:r>
            <a:endParaRPr lang="ru-RU" b="1" dirty="0">
              <a:solidFill>
                <a:prstClr val="black"/>
              </a:solidFill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788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65618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Calibri" pitchFamily="34" charset="0"/>
                <a:ea typeface="Times New Roman"/>
                <a:cs typeface="Calibri" pitchFamily="34" charset="0"/>
              </a:rPr>
              <a:t>Задача 11.  Отношение массы олова к массе свинца в куске сплава равно 2:3. Этот кусок сплавили с куском олова весом 3кг и получили новый сплав с процентным содержанием свинца 10%. Найдите массу олова в новом сплаве</a:t>
            </a:r>
            <a:r>
              <a:rPr lang="ru-RU" sz="2400" dirty="0" smtClean="0">
                <a:latin typeface="Calibri" pitchFamily="34" charset="0"/>
                <a:ea typeface="Times New Roman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6612666"/>
                  </p:ext>
                </p:extLst>
              </p:nvPr>
            </p:nvGraphicFramePr>
            <p:xfrm>
              <a:off x="944051" y="1988840"/>
              <a:ext cx="7298380" cy="18312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99116"/>
                    <a:gridCol w="2091384"/>
                    <a:gridCol w="950446"/>
                    <a:gridCol w="950446"/>
                    <a:gridCol w="1806988"/>
                  </a:tblGrid>
                  <a:tr h="31502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Сплав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Масса сплава, кг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(олово +свинец)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Концентрация , %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Масса олова, кг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304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олово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свинец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72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Исходный                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=5</m:t>
                                </m:r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2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Олово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2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Новый сплав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8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lang="ru-RU" sz="18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1800">
                                        <a:effectLst/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</m:d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∙0,9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906612666"/>
                  </p:ext>
                </p:extLst>
              </p:nvPr>
            </p:nvGraphicFramePr>
            <p:xfrm>
              <a:off x="944051" y="1988840"/>
              <a:ext cx="7298380" cy="18312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99116"/>
                    <a:gridCol w="2091384"/>
                    <a:gridCol w="950446"/>
                    <a:gridCol w="950446"/>
                    <a:gridCol w="1806988"/>
                  </a:tblGrid>
                  <a:tr h="31502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Сплав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Масса сплава, кг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(олово +свинец)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Концентрация , %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Масса олова, кг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3045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олово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свинец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72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Исходный                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2012" t="-213462" r="-177551" b="-3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4730" t="-213462" r="-338" b="-319231"/>
                          </a:stretch>
                        </a:blipFill>
                      </a:tcPr>
                    </a:tc>
                  </a:tr>
                  <a:tr h="3172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Олово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2012" t="-313462" r="-177551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4730" t="-313462" r="-338" b="-219231"/>
                          </a:stretch>
                        </a:blip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Новый сплав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2012" t="-238889" r="-17755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78205" t="-238889" r="-29038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78205" t="-238889" r="-19038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4730" t="-238889" r="-338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411987" y="3979666"/>
                <a:ext cx="2525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+3</m:t>
                          </m:r>
                        </m:e>
                      </m:d>
                      <m:r>
                        <a:rPr lang="ru-R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∙0,9=2</m:t>
                      </m:r>
                      <m:r>
                        <a:rPr lang="ru-R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ru-RU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+3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87" y="3979666"/>
                <a:ext cx="2525435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510612" y="4393566"/>
                <a:ext cx="2221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4,5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+2,7=2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+3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612" y="4393566"/>
                <a:ext cx="2221634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4067944" y="4742219"/>
                <a:ext cx="1106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=0,12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742219"/>
                <a:ext cx="1106970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408036" y="5099649"/>
                <a:ext cx="547633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Calibri" pitchFamily="34" charset="0"/>
                    <a:ea typeface="Times New Roman"/>
                    <a:cs typeface="Calibri" pitchFamily="34" charset="0"/>
                  </a:rPr>
                  <a:t>0,12кг масса одной части исходного сплава;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  <m:t>5∙0,12+3</m:t>
                        </m:r>
                      </m:e>
                    </m:d>
                    <m:r>
                      <a:rPr lang="ru-RU" i="1">
                        <a:effectLst/>
                        <a:latin typeface="Cambria Math"/>
                        <a:ea typeface="Times New Roman"/>
                      </a:rPr>
                      <m:t>∙0,9=3,24</m:t>
                    </m:r>
                  </m:oMath>
                </a14:m>
                <a:r>
                  <a:rPr lang="ru-RU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кг масса олова в новом сплаве.</a:t>
                </a:r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36" y="5099649"/>
                <a:ext cx="5476331" cy="92333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91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802750" y="6022979"/>
            <a:ext cx="152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itchFamily="34" charset="0"/>
                <a:ea typeface="Times New Roman"/>
                <a:cs typeface="Calibri" pitchFamily="34" charset="0"/>
              </a:rPr>
              <a:t>Ответ: </a:t>
            </a:r>
            <a:r>
              <a:rPr lang="ru-RU" b="1" dirty="0" smtClean="0">
                <a:latin typeface="Calibri" pitchFamily="34" charset="0"/>
                <a:ea typeface="Times New Roman"/>
                <a:cs typeface="Calibri" pitchFamily="34" charset="0"/>
              </a:rPr>
              <a:t>3,24кг.</a:t>
            </a:r>
            <a:endParaRPr lang="ru-RU" sz="1600" b="1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350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728192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Calibri" pitchFamily="34" charset="0"/>
                <a:ea typeface="Times New Roman"/>
                <a:cs typeface="Calibri" pitchFamily="34" charset="0"/>
              </a:rPr>
              <a:t>Задача 12.   Сплав золота с серебром, содержащий 80г золота, сплавили со 100г чистого золота. В результате содержание золота в сплаве повысилось по сравнению с первоначальным на 20%. Сколько граммов серебра в сплаве</a:t>
            </a:r>
            <a:r>
              <a:rPr lang="ru-RU" sz="2600" dirty="0" smtClean="0">
                <a:latin typeface="Calibri" pitchFamily="34" charset="0"/>
                <a:ea typeface="Times New Roman"/>
                <a:cs typeface="Calibri" pitchFamily="34" charset="0"/>
              </a:rPr>
              <a:t>?</a:t>
            </a:r>
            <a:endParaRPr lang="ru-RU" sz="26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946945"/>
                  </p:ext>
                </p:extLst>
              </p:nvPr>
            </p:nvGraphicFramePr>
            <p:xfrm>
              <a:off x="971600" y="2276872"/>
              <a:ext cx="7344817" cy="17055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36760"/>
                    <a:gridCol w="2134961"/>
                    <a:gridCol w="1836548"/>
                    <a:gridCol w="1836548"/>
                  </a:tblGrid>
                  <a:tr h="68203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Сплав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сплава, г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Концентрация золота, %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золота, 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11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Исходный                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11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Золото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11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сплав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+100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+20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80+100=180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4170946945"/>
                  </p:ext>
                </p:extLst>
              </p:nvPr>
            </p:nvGraphicFramePr>
            <p:xfrm>
              <a:off x="971600" y="2276872"/>
              <a:ext cx="7344817" cy="17055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36760"/>
                    <a:gridCol w="2134961"/>
                    <a:gridCol w="1836548"/>
                    <a:gridCol w="1836548"/>
                  </a:tblGrid>
                  <a:tr h="68203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Сплав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сплава, г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Концентрация золота, %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золота, 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118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Исходный                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2000" t="-191525" r="-172571" b="-2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99338" t="-191525" r="-100000" b="-2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332" t="-191525" r="-332" b="-208475"/>
                          </a:stretch>
                        </a:blipFill>
                      </a:tcPr>
                    </a:tc>
                  </a:tr>
                  <a:tr h="3311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Золото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2000" t="-318519" r="-172571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332" t="-318519" r="-332" b="-127778"/>
                          </a:stretch>
                        </a:blipFill>
                      </a:tcPr>
                    </a:tc>
                  </a:tr>
                  <a:tr h="3311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сплав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2000" t="-418519" r="-172571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99338" t="-418519" r="-100000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332" t="-418519" r="-332" b="-277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1100" y="3211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738051" y="4093066"/>
                <a:ext cx="2019720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180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+100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80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20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51" y="4093066"/>
                <a:ext cx="2019720" cy="5590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794253" y="4652130"/>
                <a:ext cx="1907317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9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+100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253" y="4652130"/>
                <a:ext cx="1907317" cy="55906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4267653" y="5211194"/>
                <a:ext cx="9605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=200</m:t>
                      </m:r>
                    </m:oMath>
                  </m:oMathPara>
                </a14:m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53" y="5211194"/>
                <a:ext cx="960519" cy="3385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699792" y="5575358"/>
                <a:ext cx="547989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Calibri" pitchFamily="34" charset="0"/>
                    <a:ea typeface="Times New Roman"/>
                    <a:cs typeface="Calibri" pitchFamily="34" charset="0"/>
                  </a:rPr>
                  <a:t>200г масса исходного </a:t>
                </a:r>
                <a:r>
                  <a:rPr lang="ru-RU" dirty="0" smtClean="0">
                    <a:latin typeface="Calibri" pitchFamily="34" charset="0"/>
                    <a:ea typeface="Times New Roman"/>
                    <a:cs typeface="Calibri" pitchFamily="34" charset="0"/>
                  </a:rPr>
                  <a:t>сплава</a:t>
                </a:r>
                <a:r>
                  <a:rPr lang="en-US" dirty="0" smtClean="0">
                    <a:latin typeface="Calibri" pitchFamily="34" charset="0"/>
                    <a:ea typeface="Times New Roman"/>
                    <a:cs typeface="Calibri" pitchFamily="34" charset="0"/>
                  </a:rPr>
                  <a:t>;</a:t>
                </a:r>
                <a:endParaRPr lang="ru-RU" i="1" dirty="0" smtClean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</a:rPr>
                      <m:t>200−80=120</m:t>
                    </m:r>
                  </m:oMath>
                </a14:m>
                <a:r>
                  <a:rPr lang="ru-RU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г масса серебра в исходном сплаве.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575358"/>
                <a:ext cx="5479897" cy="64633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001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549540" y="6221689"/>
            <a:ext cx="1436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Ответ: </a:t>
            </a:r>
            <a:r>
              <a:rPr lang="ru-RU" b="1" dirty="0" smtClean="0">
                <a:latin typeface="Times New Roman"/>
                <a:ea typeface="Times New Roman"/>
              </a:rPr>
              <a:t>120г.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249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196"/>
            <a:ext cx="9144000" cy="685480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53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Задачи на изменение концентрации (процессы сушки, выпаривания)</a:t>
            </a:r>
            <a:r>
              <a:rPr lang="ru-RU" sz="4000" dirty="0">
                <a:effectLst/>
                <a:latin typeface="Times New Roman"/>
                <a:ea typeface="Times New Roman"/>
              </a:rPr>
              <a:t/>
            </a:r>
            <a:br>
              <a:rPr lang="ru-RU" sz="40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9644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51216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libri" pitchFamily="34" charset="0"/>
                <a:ea typeface="Times New Roman"/>
                <a:cs typeface="Calibri" pitchFamily="34" charset="0"/>
              </a:rPr>
              <a:t>Задача 13. Свежие грибы содержат 92% воды, а сухие 8%. Сколько получится сухих грибов из 23 кг свежих?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4644917"/>
                  </p:ext>
                </p:extLst>
              </p:nvPr>
            </p:nvGraphicFramePr>
            <p:xfrm>
              <a:off x="899592" y="2204864"/>
              <a:ext cx="7416825" cy="18987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31208"/>
                    <a:gridCol w="1644393"/>
                    <a:gridCol w="1156534"/>
                    <a:gridCol w="1156534"/>
                    <a:gridCol w="2128156"/>
                  </a:tblGrid>
                  <a:tr h="45005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Грибы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Масса, </a:t>
                          </a:r>
                          <a:r>
                            <a:rPr lang="ru-RU" sz="1800" dirty="0" smtClean="0">
                              <a:effectLst/>
                            </a:rPr>
                            <a:t>кг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Концентрация, %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Масса сухого остатка («не воды»), кг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005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воды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«не воды»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500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Свежие                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92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23∙0,08=1,84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00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Сухие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92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>
                                    <a:effectLst/>
                                    <a:latin typeface="Cambria Math"/>
                                  </a:rPr>
                                  <m:t>1,84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054644917"/>
                  </p:ext>
                </p:extLst>
              </p:nvPr>
            </p:nvGraphicFramePr>
            <p:xfrm>
              <a:off x="899592" y="2204864"/>
              <a:ext cx="7416825" cy="18987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31208"/>
                    <a:gridCol w="1644393"/>
                    <a:gridCol w="1156534"/>
                    <a:gridCol w="1156534"/>
                    <a:gridCol w="2128156"/>
                  </a:tblGrid>
                  <a:tr h="45005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Грибы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Масса, </a:t>
                          </a:r>
                          <a:r>
                            <a:rPr lang="ru-RU" sz="1800" dirty="0" smtClean="0">
                              <a:effectLst/>
                            </a:rPr>
                            <a:t>кг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Концентрация, %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Масса сухого остатка («не воды»), кг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воды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«не воды»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500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Свежие                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1111" t="-226027" r="-270000" b="-1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8730" t="-226027" r="-285714" b="-1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6842" t="-226027" r="-184211" b="-1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711" t="-226027" r="-287" b="-115068"/>
                          </a:stretch>
                        </a:blipFill>
                      </a:tcPr>
                    </a:tc>
                  </a:tr>
                  <a:tr h="4500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Сухие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1111" t="-321622" r="-270000" b="-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8730" t="-321622" r="-285714" b="-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6842" t="-321622" r="-184211" b="-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711" t="-321622" r="-287" b="-135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108215" y="4437112"/>
                <a:ext cx="1228413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1,84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92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/>
                              <a:ea typeface="Times New Roman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215" y="4437112"/>
                <a:ext cx="1228413" cy="55496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355976" y="5301208"/>
                <a:ext cx="7328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=2</m:t>
                      </m:r>
                    </m:oMath>
                  </m:oMathPara>
                </a14:m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301208"/>
                <a:ext cx="732893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403648" y="573325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itchFamily="34" charset="0"/>
                <a:ea typeface="Times New Roman"/>
                <a:cs typeface="Calibri" pitchFamily="34" charset="0"/>
              </a:rPr>
              <a:t>Ответ: 2кг сухих грибов получится из 23кг свежих.</a:t>
            </a:r>
            <a:endParaRPr lang="ru-RU" sz="1600" b="1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671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37160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Calibri" pitchFamily="34" charset="0"/>
                <a:ea typeface="Times New Roman"/>
                <a:cs typeface="Calibri" pitchFamily="34" charset="0"/>
              </a:rPr>
              <a:t>Задача 14.   Сколько кг воды нужно выпарить из 2 тонн целлюлозной массы, содержащей 85% воды, чтобы получить массу с 75% содержанием воды</a:t>
            </a:r>
            <a:r>
              <a:rPr lang="ru-RU" sz="2800" dirty="0" smtClean="0">
                <a:latin typeface="Calibri" pitchFamily="34" charset="0"/>
                <a:ea typeface="Times New Roman"/>
                <a:cs typeface="Calibri" pitchFamily="34" charset="0"/>
              </a:rPr>
              <a:t>?</a:t>
            </a:r>
            <a:endParaRPr lang="ru-RU" sz="24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c="http://schemas.openxmlformats.org/markup-compatibility/2006" val="233651137"/>
              </p:ext>
            </p:extLst>
          </p:nvPr>
        </p:nvGraphicFramePr>
        <p:xfrm>
          <a:off x="323529" y="1844824"/>
          <a:ext cx="8280919" cy="2069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634"/>
                <a:gridCol w="1772113"/>
                <a:gridCol w="1246361"/>
                <a:gridCol w="1246361"/>
                <a:gridCol w="2293450"/>
              </a:tblGrid>
              <a:tr h="3032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Целлюлозная масса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Масса, кг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Концентрация, %</a:t>
                      </a:r>
                      <a:endParaRPr lang="ru-RU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Масса сухого остатка («не воды»), кг</a:t>
                      </a:r>
                      <a:endParaRPr lang="ru-RU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воды</a:t>
                      </a:r>
                      <a:endParaRPr lang="ru-RU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«не воды»</a:t>
                      </a:r>
                      <a:endParaRPr lang="ru-RU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Исходная масса              </a:t>
                      </a:r>
                      <a:endParaRPr lang="ru-RU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80756" t="-131313" r="-270103" b="-14343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</a:t>
                      </a:r>
                      <a:endParaRPr lang="ru-RU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356098" t="-131313" r="-183902" b="-14343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48670" t="-131313" r="-266" b="-143434"/>
                      </a:stretch>
                    </a:blip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Масса после выпаривания</a:t>
                      </a:r>
                      <a:endParaRPr lang="ru-RU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80756" t="-190833" r="-270103" b="-1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57843" t="-190833" r="-285294" b="-1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356098" t="-190833" r="-183902" b="-1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48670" t="-190833" r="-266" b="-18333"/>
                      </a:stretch>
                    </a:blip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114275" y="4106833"/>
                <a:ext cx="131318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300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25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275" y="4106833"/>
                <a:ext cx="1313180" cy="61831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177305" y="4725144"/>
                <a:ext cx="1187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=1200</m:t>
                      </m:r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305" y="4725144"/>
                <a:ext cx="118712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2267744" y="5220575"/>
                <a:ext cx="5400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alibri" pitchFamily="34" charset="0"/>
                    <a:ea typeface="Times New Roman"/>
                    <a:cs typeface="Calibri" pitchFamily="34" charset="0"/>
                  </a:rPr>
                  <a:t>1200кг масса целлюлозы после выпаривания;</a:t>
                </a:r>
                <a:endParaRPr lang="ru-RU" i="1" dirty="0" smtClean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2000−1200=800</m:t>
                    </m:r>
                  </m:oMath>
                </a14:m>
                <a:r>
                  <a:rPr lang="ru-RU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кг воды нужно выпарить</a:t>
                </a:r>
                <a:endParaRPr lang="ru-RU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220575"/>
                <a:ext cx="5400600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903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267744" y="59262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Ответ: 800кг.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809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944216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Calibri" pitchFamily="34" charset="0"/>
                <a:ea typeface="Times New Roman"/>
                <a:cs typeface="Calibri" pitchFamily="34" charset="0"/>
              </a:rPr>
              <a:t>Задача 15. Только что добытый каменный уголь содержит 2% воды, а после двухнедельного пребывания на воздухе он содержит 12% воды. На сколько кг увеличилась масса добытой тонны угля после того, как уголь две недели пролежал на воздухе</a:t>
            </a:r>
            <a:r>
              <a:rPr lang="ru-RU" sz="2600" dirty="0" smtClean="0">
                <a:latin typeface="Calibri" pitchFamily="34" charset="0"/>
                <a:ea typeface="Times New Roman"/>
                <a:cs typeface="Calibri" pitchFamily="34" charset="0"/>
              </a:rPr>
              <a:t>?</a:t>
            </a:r>
            <a:endParaRPr lang="ru-RU" sz="26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7501891"/>
                  </p:ext>
                </p:extLst>
              </p:nvPr>
            </p:nvGraphicFramePr>
            <p:xfrm>
              <a:off x="889698" y="2348880"/>
              <a:ext cx="7298382" cy="20029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09949"/>
                    <a:gridCol w="1618133"/>
                    <a:gridCol w="1138064"/>
                    <a:gridCol w="1138064"/>
                    <a:gridCol w="2094172"/>
                  </a:tblGrid>
                  <a:tr h="34252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Уголь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Масса, кг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Концентрация, %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сухого вещества («не воды»), кг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252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воды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«не воды»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0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Только добытый                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98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1000∙0,98=980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252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После лёжки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980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757501891"/>
                  </p:ext>
                </p:extLst>
              </p:nvPr>
            </p:nvGraphicFramePr>
            <p:xfrm>
              <a:off x="889698" y="2348880"/>
              <a:ext cx="7298382" cy="20029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09949"/>
                    <a:gridCol w="1618133"/>
                    <a:gridCol w="1138064"/>
                    <a:gridCol w="1138064"/>
                    <a:gridCol w="2094172"/>
                  </a:tblGrid>
                  <a:tr h="34252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Уголь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Масса, кг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Концентрация, %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сухого вещества («не воды»), кг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8768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воды</a:t>
                          </a:r>
                          <a:endParaRPr lang="ru-RU" sz="16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«не воды»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0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Только добытый                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1509" t="-121239" r="-270943" b="-89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7219" t="-121239" r="-283957" b="-89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7219" t="-121239" r="-183957" b="-89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9271" t="-121239" r="-292" b="-89381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После лёжки</a:t>
                          </a:r>
                          <a:endParaRPr lang="ru-RU" sz="16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1509" t="-312500" r="-270943" b="-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7219" t="-312500" r="-283957" b="-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7219" t="-312500" r="-183957" b="-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9271" t="-312500" r="-292" b="-26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2050" y="3211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913151" y="4444593"/>
                <a:ext cx="131318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980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88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51" y="4444593"/>
                <a:ext cx="1313180" cy="6127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966317" y="5045381"/>
                <a:ext cx="1187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=1114</m:t>
                      </m:r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17" y="5045381"/>
                <a:ext cx="118712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619703" y="5402596"/>
            <a:ext cx="691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itchFamily="34" charset="0"/>
                <a:ea typeface="Times New Roman"/>
                <a:cs typeface="Calibri" pitchFamily="34" charset="0"/>
              </a:rPr>
              <a:t>1114кг масса угля после лёжки;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 pitchFamily="34" charset="0"/>
                <a:ea typeface="Times New Roman"/>
                <a:cs typeface="Calibri" pitchFamily="34" charset="0"/>
              </a:rPr>
              <a:t>1114-1000=114кг на столько увеличилась масса добытой тонны угля.</a:t>
            </a:r>
            <a:endParaRPr lang="ru-RU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6061938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itchFamily="34" charset="0"/>
                <a:ea typeface="Times New Roman"/>
                <a:cs typeface="Calibri" pitchFamily="34" charset="0"/>
              </a:rPr>
              <a:t>Ответ: </a:t>
            </a:r>
            <a:r>
              <a:rPr lang="ru-RU" b="1" dirty="0" smtClean="0">
                <a:latin typeface="Calibri" pitchFamily="34" charset="0"/>
                <a:ea typeface="Times New Roman"/>
                <a:cs typeface="Calibri" pitchFamily="34" charset="0"/>
              </a:rPr>
              <a:t>114кг.</a:t>
            </a:r>
            <a:endParaRPr lang="ru-RU" sz="1600" b="1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515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944216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/>
              <a:t>Задача16.Огурцы содержат99% воды. В магазин привезли 1960кг свежих огурцов. Но в результате неправильного хранения содержание воды в огурцах понизилось до 98%. Сколько кг огурцов поступило в продажу?</a:t>
            </a:r>
          </a:p>
          <a:p>
            <a:endParaRPr lang="ru-RU" sz="2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5303458"/>
                  </p:ext>
                </p:extLst>
              </p:nvPr>
            </p:nvGraphicFramePr>
            <p:xfrm>
              <a:off x="611560" y="2420888"/>
              <a:ext cx="7848871" cy="19556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08754"/>
                    <a:gridCol w="1740182"/>
                    <a:gridCol w="1223904"/>
                    <a:gridCol w="1223904"/>
                    <a:gridCol w="2252127"/>
                  </a:tblGrid>
                  <a:tr h="404749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Огурцы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Масса, кг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Концентрация, %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сухого вещества («не воды»), кг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1761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воды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«не воды»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047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Свежие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1960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99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1960∙0,01=19,6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285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После хранения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98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19,6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275303458"/>
                  </p:ext>
                </p:extLst>
              </p:nvPr>
            </p:nvGraphicFramePr>
            <p:xfrm>
              <a:off x="611560" y="2420888"/>
              <a:ext cx="7848871" cy="19556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08754"/>
                    <a:gridCol w="1740182"/>
                    <a:gridCol w="1223904"/>
                    <a:gridCol w="1223904"/>
                    <a:gridCol w="2252127"/>
                  </a:tblGrid>
                  <a:tr h="404749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Огурцы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Масса, кг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Концентрация, %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сухого вещества («не воды»), кг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1761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воды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«не воды»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047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Свежие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0769" t="-207576" r="-269580" b="-1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7214" t="-207576" r="-283582" b="-1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9000" t="-207576" r="-185000" b="-1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108" t="-207576" b="-186364"/>
                          </a:stretch>
                        </a:blipFill>
                      </a:tcPr>
                    </a:tc>
                  </a:tr>
                  <a:tr h="7285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После хранения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0769" t="-169167" r="-26958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57214" t="-169167" r="-283582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9000" t="-169167" r="-185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108" t="-169167" b="-2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07904" y="4550930"/>
            <a:ext cx="15476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19,6: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=2:100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x=980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651717"/>
            <a:ext cx="537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980кг огурцов поступило в продажу после хранения.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3982" y="6030580"/>
            <a:ext cx="146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980кг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соотношения компонентов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УМК под ред. А.Г. Мордкович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на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на растворы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на сплавы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Алгебра 7кл.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№12.23-12.25;   14.19-14.22;</a:t>
                      </a:r>
                    </a:p>
                    <a:p>
                      <a:r>
                        <a:rPr lang="ru-RU" dirty="0" smtClean="0"/>
                        <a:t>14.29; 14.33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b="1" dirty="0" smtClean="0"/>
                        <a:t>14.34</a:t>
                      </a:r>
                      <a:r>
                        <a:rPr lang="ru-RU" dirty="0" smtClean="0"/>
                        <a:t>; </a:t>
                      </a:r>
                      <a:r>
                        <a:rPr lang="ru-RU" b="1" dirty="0" smtClean="0"/>
                        <a:t>14.35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Алгебра 8кл.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№25.34; 25.35; 25.44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№27.44; 27.45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Алгебра 9кл.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№53 (с.11); </a:t>
                      </a:r>
                    </a:p>
                    <a:p>
                      <a:r>
                        <a:rPr lang="ru-RU" dirty="0" smtClean="0"/>
                        <a:t>№7,8,11(с.194)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7.53; </a:t>
                      </a:r>
                      <a:r>
                        <a:rPr lang="ru-RU" b="1" dirty="0" smtClean="0"/>
                        <a:t>7.54;</a:t>
                      </a:r>
                    </a:p>
                    <a:p>
                      <a:r>
                        <a:rPr lang="ru-RU" b="0" dirty="0" smtClean="0"/>
                        <a:t>№12-14,16 (с.195)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b="1" dirty="0" smtClean="0"/>
                        <a:t>7.55;</a:t>
                      </a:r>
                    </a:p>
                    <a:p>
                      <a:r>
                        <a:rPr lang="ru-RU" b="0" dirty="0" smtClean="0"/>
                        <a:t>№ 9, 15 (с.195)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Распределение задач на проценты по классам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2071677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Calibri" pitchFamily="34" charset="0"/>
                <a:cs typeface="Calibri" pitchFamily="34" charset="0"/>
              </a:rPr>
              <a:t>Задача17. Имеются два сплава с разным содержанием золота. В первом сплаве содержится 30%, а во втором 55% золота. В каком отношении надо взять первый и второй сплавы, чтобы получить из них новый сплав, содержащий 40% золота?</a:t>
            </a:r>
            <a:endParaRPr lang="ru-RU" sz="2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842445"/>
                  </p:ext>
                </p:extLst>
              </p:nvPr>
            </p:nvGraphicFramePr>
            <p:xfrm>
              <a:off x="611560" y="2348881"/>
              <a:ext cx="7848871" cy="20162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2223"/>
                    <a:gridCol w="2281478"/>
                    <a:gridCol w="1962585"/>
                    <a:gridCol w="1962585"/>
                  </a:tblGrid>
                  <a:tr h="80648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Сплав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сплава, г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золота, %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золота, г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032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I     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0,3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032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II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0,55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032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сплав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∙0,4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692842445"/>
                  </p:ext>
                </p:extLst>
              </p:nvPr>
            </p:nvGraphicFramePr>
            <p:xfrm>
              <a:off x="611560" y="2348881"/>
              <a:ext cx="7848871" cy="20162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2223"/>
                    <a:gridCol w="2281478"/>
                    <a:gridCol w="1962585"/>
                    <a:gridCol w="1962585"/>
                  </a:tblGrid>
                  <a:tr h="80648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Сплав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сплава, г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золота, %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золота, г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032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I     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1733" t="-197015" r="-171733" b="-2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197015" r="-100000" b="-2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197015" b="-210448"/>
                          </a:stretch>
                        </a:blipFill>
                      </a:tcPr>
                    </a:tc>
                  </a:tr>
                  <a:tr h="4032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II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1733" t="-301515" r="-171733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301515" r="-10000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301515" b="-113636"/>
                          </a:stretch>
                        </a:blipFill>
                      </a:tcPr>
                    </a:tc>
                  </a:tr>
                  <a:tr h="4032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сплав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1733" t="-401515" r="-17173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401515" r="-100000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401515" b="-1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7784" y="6021288"/>
            <a:ext cx="4685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Сплавы нужно взять в отношении 3:2.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509120"/>
            <a:ext cx="2448272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x+y</a:t>
            </a:r>
            <a:r>
              <a:rPr lang="ru-RU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n-US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∙0,4=0,3x+0,55y</a:t>
            </a:r>
            <a:endParaRPr lang="ru-RU" sz="1600" dirty="0" smtClean="0">
              <a:solidFill>
                <a:prstClr val="black"/>
              </a:solidFill>
              <a:latin typeface="Cambria Math" pitchFamily="18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0,1x=0,15y</a:t>
            </a:r>
            <a:endParaRPr lang="ru-RU" sz="1600" dirty="0" smtClean="0">
              <a:solidFill>
                <a:prstClr val="black"/>
              </a:solidFill>
              <a:latin typeface="Cambria Math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ru-RU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 : </a:t>
            </a:r>
            <a:r>
              <a:rPr lang="en-US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y=3</a:t>
            </a:r>
            <a:r>
              <a:rPr lang="ru-RU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2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77281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Задача 18. В двух различных сплавах золото и серебро относятся соответственно как 1:2 и 2:3 (по массе). Сколько граммов каждого сплава нужно взять, чтобы после совместной переплавки получить 19г нового сплава, в котором золото и серебро находятся в отношении 7:12?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5633193"/>
                  </p:ext>
                </p:extLst>
              </p:nvPr>
            </p:nvGraphicFramePr>
            <p:xfrm>
              <a:off x="593433" y="2060848"/>
              <a:ext cx="7920880" cy="23498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36242"/>
                    <a:gridCol w="1636242"/>
                    <a:gridCol w="1505342"/>
                    <a:gridCol w="1571527"/>
                    <a:gridCol w="1571527"/>
                  </a:tblGrid>
                  <a:tr h="44284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Сплав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Соотношение компонентов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сплава, 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компонентов в сплаве, г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4284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золото: серебро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золото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серебро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160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Ι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1:2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160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ΙΙ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2:3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160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Новый сплав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7:12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∙19=7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∙19=12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745633193"/>
                  </p:ext>
                </p:extLst>
              </p:nvPr>
            </p:nvGraphicFramePr>
            <p:xfrm>
              <a:off x="593433" y="2060848"/>
              <a:ext cx="7920880" cy="23498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36242"/>
                    <a:gridCol w="1636242"/>
                    <a:gridCol w="1505342"/>
                    <a:gridCol w="1571527"/>
                    <a:gridCol w="1571527"/>
                  </a:tblGrid>
                  <a:tr h="48768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Сплав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Соотношение компонентов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сплава, г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компонентов в сплаве, г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8768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золото: серебро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золото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серебро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81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Ι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1:2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17409" t="-225333" r="-208907" b="-2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3876" t="-225333" r="-100000" b="-2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3876" t="-225333" b="-205333"/>
                          </a:stretch>
                        </a:blipFill>
                      </a:tcPr>
                    </a:tc>
                  </a:tr>
                  <a:tr h="4581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ΙΙ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2:3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17409" t="-321053" r="-208907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3876" t="-321053" r="-100000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3876" t="-321053" b="-102632"/>
                          </a:stretch>
                        </a:blipFill>
                      </a:tcPr>
                    </a:tc>
                  </a:tr>
                  <a:tr h="4581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Новый сплав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7:12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17409" t="-426667" r="-208907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3876" t="-426667" r="-1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3876" t="-426667" b="-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79912" y="6231215"/>
            <a:ext cx="1547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9г; 10г.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6030" y="5800982"/>
            <a:ext cx="461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9г первого и 10г второго сплава нужно взять.</a:t>
            </a:r>
            <a:endParaRPr lang="ru-RU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7" y="4500570"/>
            <a:ext cx="1533043" cy="1050195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714884"/>
            <a:ext cx="2003998" cy="614364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714884"/>
            <a:ext cx="895589" cy="582843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2016224"/>
          </a:xfrm>
        </p:spPr>
        <p:txBody>
          <a:bodyPr>
            <a:normAutofit/>
          </a:bodyPr>
          <a:lstStyle/>
          <a:p>
            <a:pPr algn="just"/>
            <a:r>
              <a:rPr lang="ru-RU" sz="2100" dirty="0" smtClean="0">
                <a:latin typeface="Calibri" pitchFamily="34" charset="0"/>
                <a:cs typeface="Calibri" pitchFamily="34" charset="0"/>
              </a:rPr>
              <a:t>Задача 19. Ювелирное изделие состоит из серебра и золота. В начале года серебро дорожает на 5%, а золото на20% по сравнению с предыдущим годом, в результате чего стоимость ювелирного изделия увеличивается на 15%. Какую часть ювелирного изделия составляет золото, если в предыдущем году 1г золота стоил в 18раз дороже 1г серебра? (Ответ записать в виде десятичной дроби)</a:t>
            </a:r>
            <a:endParaRPr lang="ru-RU" sz="21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041141"/>
                  </p:ext>
                </p:extLst>
              </p:nvPr>
            </p:nvGraphicFramePr>
            <p:xfrm>
              <a:off x="395536" y="2276872"/>
              <a:ext cx="8352929" cy="15841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0530"/>
                    <a:gridCol w="1135131"/>
                    <a:gridCol w="1135131"/>
                    <a:gridCol w="1234154"/>
                    <a:gridCol w="1234154"/>
                    <a:gridCol w="2683829"/>
                  </a:tblGrid>
                  <a:tr h="318294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Стоимость 1грамма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Стоимость в изделии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Стоимость изделия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8294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серебро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золото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серебро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золото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82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Было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18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𝑚𝑥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18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𝑚𝑦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𝑚𝑥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+18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𝑚𝑦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92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Стало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1,05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1,2∙18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=21,6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1,05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𝑚𝑥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21,6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𝑚𝑦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1,05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𝑚𝑥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+21,6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𝑚𝑦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739041141"/>
                  </p:ext>
                </p:extLst>
              </p:nvPr>
            </p:nvGraphicFramePr>
            <p:xfrm>
              <a:off x="395536" y="2276872"/>
              <a:ext cx="8352929" cy="15841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0530"/>
                    <a:gridCol w="1135131"/>
                    <a:gridCol w="1135131"/>
                    <a:gridCol w="1234154"/>
                    <a:gridCol w="1234154"/>
                    <a:gridCol w="2683829"/>
                  </a:tblGrid>
                  <a:tr h="318294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Стоимость 1грамма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Стоимость в изделии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Стоимость изделия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8294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серебро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золото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серебро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золото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82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Было</a:t>
                          </a:r>
                          <a:endParaRPr lang="ru-RU" sz="16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2796" t="-205769" r="-55483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82796" t="-205769" r="-45483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60396" t="-205769" r="-3188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8621" t="-205769" r="-2172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11591" t="-205769" r="-227" b="-200000"/>
                          </a:stretch>
                        </a:blipFill>
                      </a:tcPr>
                    </a:tc>
                  </a:tr>
                  <a:tr h="6292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Стало</a:t>
                          </a:r>
                          <a:endParaRPr lang="ru-RU" sz="16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2796" t="-154369" r="-554839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82796" t="-154369" r="-454839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60396" t="-154369" r="-318812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58621" t="-154369" r="-217241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11591" t="-154369" r="-227" b="-9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88433" y="6158519"/>
            <a:ext cx="18001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0,1.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952837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Пусть в изделии отношение серебро : золото составляет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соответственно.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2632" y="4281082"/>
            <a:ext cx="4572000" cy="123110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(mx+18my)∙1,15=1,05mx+21,6my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1,15x+20,7y=1,05x+21,6y</a:t>
            </a:r>
            <a:endParaRPr lang="ru-RU" sz="1400" dirty="0" smtClean="0">
              <a:solidFill>
                <a:prstClr val="black"/>
              </a:solidFill>
              <a:latin typeface="Cambria Math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0,1x=0,9y</a:t>
            </a:r>
            <a:endParaRPr lang="ru-RU" sz="1400" dirty="0" smtClean="0">
              <a:solidFill>
                <a:prstClr val="black"/>
              </a:solidFill>
              <a:latin typeface="Cambria Math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ru-RU" sz="14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sz="14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y=</a:t>
            </a:r>
            <a:r>
              <a:rPr lang="ru-RU" sz="14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9:</a:t>
            </a:r>
            <a:r>
              <a:rPr lang="en-US" sz="14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1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51218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Ювелирное изделие состоит из десяти частей сплава серебра и золота. На золото приходится одна часть.</a:t>
            </a:r>
            <a:endParaRPr lang="ru-RU" sz="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33123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Задача 20. Имеются два слитка золота и серебра. В первом отношение золота и серебра равно 1:2. во втором 2:3. Если сплавить 1/3 первоначального слитка и 5/6 второго, то в полученном слитке будет столько золота, сколько в первом было серебра. 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    Если же 2/3 первого слитка сплавить с половиной второго, то в      получившемся слитке серебра будет на 1кг больше, чем было золота во втором слитке. Сколько золота в каждом слитке? В каком слитке золота больше?</a:t>
            </a:r>
          </a:p>
          <a:p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c="http://schemas.openxmlformats.org/markup-compatibility/2006" val="3883388735"/>
              </p:ext>
            </p:extLst>
          </p:nvPr>
        </p:nvGraphicFramePr>
        <p:xfrm>
          <a:off x="899592" y="3789040"/>
          <a:ext cx="7424300" cy="2135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443"/>
                <a:gridCol w="1485138"/>
                <a:gridCol w="1484443"/>
                <a:gridCol w="1485138"/>
                <a:gridCol w="1485138"/>
              </a:tblGrid>
              <a:tr h="7315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Сплав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Соотношение компонентов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Масса сплава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Масса компонентов в сплаве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золото: серебро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золото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серебро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Ι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1:2</a:t>
                      </a:r>
                      <a:endParaRPr lang="ru-RU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00823" t="-278667" r="-200823" b="-105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99590" t="-278667" r="-100000" b="-105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401235" t="-278667" r="-412" b="-105333"/>
                      </a:stretch>
                    </a:blipFill>
                  </a:tcPr>
                </a:tc>
              </a:tr>
              <a:tr h="458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ΙΙ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2:3</a:t>
                      </a:r>
                      <a:endParaRPr lang="ru-RU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00823" t="-378667" r="-200823" b="-5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299590" t="-378667" r="-100000" b="-5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401235" t="-378667" r="-412" b="-5333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79513" y="302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4854122"/>
                  </p:ext>
                </p:extLst>
              </p:nvPr>
            </p:nvGraphicFramePr>
            <p:xfrm>
              <a:off x="899592" y="836712"/>
              <a:ext cx="7424300" cy="17114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4443"/>
                    <a:gridCol w="1485138"/>
                    <a:gridCol w="1484443"/>
                    <a:gridCol w="1485138"/>
                    <a:gridCol w="1485138"/>
                  </a:tblGrid>
                  <a:tr h="443931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Сплав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Соотношение компонентов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Масса сплава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Масса компонентов в сплаве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7250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золото: серебро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золото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серебро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40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Ι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1:2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40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ΙΙ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2:3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444854122"/>
                  </p:ext>
                </p:extLst>
              </p:nvPr>
            </p:nvGraphicFramePr>
            <p:xfrm>
              <a:off x="899592" y="836712"/>
              <a:ext cx="7424300" cy="171145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4443"/>
                    <a:gridCol w="1485138"/>
                    <a:gridCol w="1484443"/>
                    <a:gridCol w="1485138"/>
                    <a:gridCol w="1485138"/>
                  </a:tblGrid>
                  <a:tr h="443931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Сплав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Соотношение компонентов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Масса сплава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Масса компонентов в сплаве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267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золото: серебро</a:t>
                          </a:r>
                          <a:endParaRPr lang="ru-RU" sz="12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золото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серебро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40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Ι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1:2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823" t="-217391" r="-200823" b="-1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99590" t="-217391" r="-100000" b="-1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1235" t="-217391" r="-412" b="-111594"/>
                          </a:stretch>
                        </a:blipFill>
                      </a:tcPr>
                    </a:tc>
                  </a:tr>
                  <a:tr h="42040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ΙΙ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2:3</a:t>
                          </a:r>
                          <a:endParaRPr lang="ru-RU" sz="12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823" t="-317391" r="-200823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99590" t="-317391" r="-100000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1235" t="-317391" r="-412" b="-115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547664" y="2996952"/>
                <a:ext cx="2520280" cy="1878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 smtClean="0">
                    <a:ea typeface="Times New Roman"/>
                  </a:rPr>
                  <a:t/>
                </a:r>
                <a:r>
                  <a:rPr lang="ru-RU" b="1" dirty="0" smtClean="0">
                    <a:ea typeface="Times New Roman"/>
                  </a:rPr>
                  <a:t>1)</a:t>
                </a:r>
                <a:r>
                  <a:rPr lang="ru-RU" dirty="0" smtClean="0">
                    <a:ea typeface="Times New Roman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i="0">
                        <a:effectLst/>
                        <a:latin typeface="Cambria Math"/>
                        <a:ea typeface="Times New Roman"/>
                      </a:rPr>
                      <m:t>Ι</m:t>
                    </m:r>
                    <m:r>
                      <a:rPr lang="en-US" i="0">
                        <a:effectLst/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</m:num>
                      <m:den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en-US" i="0">
                        <a:effectLst/>
                        <a:latin typeface="Cambria Math"/>
                        <a:ea typeface="Times New Roman"/>
                      </a:rPr>
                      <m:t>ΙΙ</m:t>
                    </m:r>
                    <m:r>
                      <a:rPr lang="en-US" i="0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i="0">
                        <a:effectLst/>
                        <a:latin typeface="Cambria Math"/>
                        <a:ea typeface="Times New Roman"/>
                      </a:rPr>
                      <m:t>x</m:t>
                    </m:r>
                  </m:oMath>
                </a14:m>
                <a:endParaRPr lang="ru-RU" sz="2400" dirty="0" smtClean="0"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endParaRPr lang="ru-RU" dirty="0" smtClean="0"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dirty="0" smtClean="0">
                    <a:effectLst/>
                    <a:ea typeface="Times New Roman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a:rPr lang="ru-RU" i="0">
                        <a:effectLst/>
                        <a:latin typeface="Cambria Math"/>
                        <a:ea typeface="Times New Roman"/>
                      </a:rPr>
                      <m:t>∙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i="0">
                        <a:effectLst/>
                        <a:latin typeface="Cambria Math"/>
                        <a:ea typeface="Times New Roman"/>
                      </a:rPr>
                      <m:t>x</m:t>
                    </m:r>
                    <m:r>
                      <a:rPr lang="ru-RU" i="0">
                        <a:effectLst/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</m:num>
                      <m:den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6</m:t>
                        </m:r>
                      </m:den>
                    </m:f>
                    <m:r>
                      <a:rPr lang="ru-RU" i="0">
                        <a:effectLst/>
                        <a:latin typeface="Cambria Math"/>
                        <a:ea typeface="Times New Roman"/>
                      </a:rPr>
                      <m:t>∙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i="0">
                        <a:effectLst/>
                        <a:latin typeface="Cambria Math"/>
                        <a:ea typeface="Times New Roman"/>
                      </a:rPr>
                      <m:t>y</m:t>
                    </m:r>
                    <m:r>
                      <a:rPr lang="ru-RU" i="0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ru-RU" i="0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i="0">
                        <a:effectLst/>
                        <a:latin typeface="Cambria Math"/>
                        <a:ea typeface="Times New Roman"/>
                      </a:rPr>
                      <m:t>x</m:t>
                    </m:r>
                  </m:oMath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dirty="0" smtClean="0">
                    <a:effectLst/>
                    <a:ea typeface="Times New Roman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9</m:t>
                        </m:r>
                      </m:den>
                    </m:f>
                    <m:r>
                      <m:rPr>
                        <m:sty m:val="p"/>
                      </m:rPr>
                      <a:rPr lang="en-US" i="0">
                        <a:effectLst/>
                        <a:latin typeface="Cambria Math"/>
                        <a:ea typeface="Times New Roman"/>
                      </a:rPr>
                      <m:t>x</m:t>
                    </m:r>
                    <m:r>
                      <a:rPr lang="en-US" i="0">
                        <a:effectLst/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i="0">
                        <a:effectLst/>
                        <a:latin typeface="Cambria Math"/>
                        <a:ea typeface="Times New Roman"/>
                      </a:rPr>
                      <m:t>y</m:t>
                    </m:r>
                    <m:r>
                      <a:rPr lang="en-US" i="0"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en-US" i="0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i="0">
                        <a:effectLst/>
                        <a:latin typeface="Cambria Math"/>
                        <a:ea typeface="Times New Roman"/>
                      </a:rPr>
                      <m:t>x</m:t>
                    </m:r>
                  </m:oMath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996952"/>
                <a:ext cx="2520280" cy="18784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004048" y="2996952"/>
                <a:ext cx="2915816" cy="2878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b="1" dirty="0">
                    <a:latin typeface="Times New Roman"/>
                    <a:ea typeface="Times New Roman"/>
                  </a:rPr>
                  <a:t>2)</a:t>
                </a:r>
                <a:r>
                  <a:rPr lang="en-US" dirty="0">
                    <a:latin typeface="Times New Roman"/>
                    <a:ea typeface="Times New Roman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Times New Roman"/>
                      </a:rPr>
                      <m:t>Ι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Times New Roman"/>
                      </a:rPr>
                      <m:t>ΙΙ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5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𝑦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</a:rPr>
                      <m:t>=1</m:t>
                    </m:r>
                  </m:oMath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=1</m:t>
                      </m:r>
                    </m:oMath>
                  </m:oMathPara>
                </a14:m>
                <a:endParaRPr lang="ru-RU" dirty="0" smtClean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=1</m:t>
                      </m:r>
                    </m:oMath>
                  </m:oMathPara>
                </a14:m>
                <a:endParaRPr lang="ru-RU" dirty="0" smtClean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9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10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=1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996952"/>
                <a:ext cx="2915816" cy="28780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89421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267744" y="332656"/>
            <a:ext cx="4474840" cy="939560"/>
          </a:xfrm>
          <a:blipFill rotWithShape="1">
            <a:blip r:embed="rId2" cstate="print"/>
            <a:stretch>
              <a:fillRect r="-681"/>
            </a:stretch>
          </a:blipFill>
        </p:spPr>
        <p:txBody>
          <a:bodyPr/>
          <a:lstStyle/>
          <a:p>
            <a:pPr>
              <a:buNone/>
            </a:pPr>
            <a:endParaRPr lang="ru-RU" dirty="0">
              <a:noFill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268760"/>
            <a:ext cx="5940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  <a:ea typeface="Times New Roman"/>
                <a:cs typeface="Calibri" pitchFamily="34" charset="0"/>
              </a:rPr>
              <a:t>3,6кг масса первого слитка ; 6кг масса второго слитка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552040" y="1772816"/>
                <a:ext cx="203991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3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</a:rPr>
                        <m:t>∙3,6=1,2</m:t>
                      </m:r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040" y="1772816"/>
                <a:ext cx="2039917" cy="6127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840663" y="2491167"/>
            <a:ext cx="3715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itchFamily="34" charset="0"/>
                <a:ea typeface="Times New Roman"/>
                <a:cs typeface="Calibri" pitchFamily="34" charset="0"/>
              </a:rPr>
              <a:t>1,2кг масса золота в первом слитке.</a:t>
            </a:r>
            <a:endParaRPr lang="ru-RU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638506" y="2996952"/>
                <a:ext cx="1866986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𝑦</m:t>
                      </m:r>
                      <m:r>
                        <a:rPr lang="ru-RU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5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</a:rPr>
                        <m:t>∙6=2,4</m:t>
                      </m:r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06" y="2996952"/>
                <a:ext cx="1866986" cy="6127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793053" y="3717032"/>
            <a:ext cx="3811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itchFamily="34" charset="0"/>
                <a:ea typeface="Times New Roman"/>
                <a:cs typeface="Calibri" pitchFamily="34" charset="0"/>
              </a:rPr>
              <a:t>2,4кг масса золота во втором слитке.</a:t>
            </a:r>
            <a:endParaRPr lang="ru-RU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9641" y="4654373"/>
            <a:ext cx="720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Ответ: Масса золота во втором слитке больше, чем в первом.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15943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разбавление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92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512168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/>
              <a:t>Задача 21. В колбе было 800г 80%-ого спирта. Провизор отлил из колбы 200г этого спирта и затем добавил в неё столько же воды. Определите концентрацию (в %) полученного спирта.</a:t>
            </a:r>
            <a:endParaRPr lang="ru-RU" sz="2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8275905"/>
                  </p:ext>
                </p:extLst>
              </p:nvPr>
            </p:nvGraphicFramePr>
            <p:xfrm>
              <a:off x="539552" y="2204864"/>
              <a:ext cx="7992888" cy="2049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97848"/>
                    <a:gridCol w="1997848"/>
                    <a:gridCol w="1998596"/>
                    <a:gridCol w="1998596"/>
                  </a:tblGrid>
                  <a:tr h="47200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г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вещества, %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растворённого вещества, г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Было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800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800∙0,8=640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01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Отлил раствор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200∙0,8=160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01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 Добавил воду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041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 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800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800∙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=8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848275905"/>
                  </p:ext>
                </p:extLst>
              </p:nvPr>
            </p:nvGraphicFramePr>
            <p:xfrm>
              <a:off x="539552" y="2204864"/>
              <a:ext cx="7992888" cy="2049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97848"/>
                    <a:gridCol w="1997848"/>
                    <a:gridCol w="1998596"/>
                    <a:gridCol w="1998596"/>
                  </a:tblGrid>
                  <a:tr h="7315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Масса  раствора, г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вещества, %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Масса растворённого вещества, г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Было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612" t="-250000" r="-200612" b="-3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250000" r="-100000" b="-3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250000" b="-336538"/>
                          </a:stretch>
                        </a:blipFill>
                      </a:tcPr>
                    </a:tc>
                  </a:tr>
                  <a:tr h="3001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Отлил раствор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612" t="-364000" r="-200612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364000" r="-100000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364000" b="-250000"/>
                          </a:stretch>
                        </a:blipFill>
                      </a:tcPr>
                    </a:tc>
                  </a:tr>
                  <a:tr h="2801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 Добавил воду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612" t="-504348" r="-200612" b="-17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504348" r="-100000" b="-17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504348" b="-171739"/>
                          </a:stretch>
                        </a:blipFill>
                      </a:tcPr>
                    </a:tc>
                  </a:tr>
                  <a:tr h="4176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 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612" t="-408824" r="-200612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408824" r="-1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408824" b="-16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5877272"/>
            <a:ext cx="4873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60% концентрация полученного спирта.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553833"/>
            <a:ext cx="4572000" cy="132343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8x=640-160</a:t>
            </a:r>
            <a:endParaRPr lang="ru-RU" sz="1600" dirty="0" smtClean="0">
              <a:solidFill>
                <a:prstClr val="black"/>
              </a:solidFill>
              <a:latin typeface="Cambria Math" pitchFamily="18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8x=480</a:t>
            </a:r>
            <a:endParaRPr lang="ru-RU" sz="1600" dirty="0" smtClean="0">
              <a:solidFill>
                <a:prstClr val="black"/>
              </a:solidFill>
              <a:latin typeface="Cambria Math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x=60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2160240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/>
              <a:t>Задача 22. Из сосуда, доверху наполненного 99% раствором кислоты, отлили 3,5литра жидкости и долили 3,5 литра 51%-ого раствора этой же кислоты. После этого в сосуде получился 89% раствор кислоты. Сколько литров раствора вмещает сосуд?</a:t>
            </a:r>
            <a:endParaRPr lang="ru-RU" sz="25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854769"/>
                  </p:ext>
                </p:extLst>
              </p:nvPr>
            </p:nvGraphicFramePr>
            <p:xfrm>
              <a:off x="730418" y="2254212"/>
              <a:ext cx="7632848" cy="22996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07855"/>
                    <a:gridCol w="1907855"/>
                    <a:gridCol w="1908569"/>
                    <a:gridCol w="1908569"/>
                  </a:tblGrid>
                  <a:tr h="7945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Объём раствора, л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Концентрация вещества, %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Объём растворённого вещества, л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48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Было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99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∙0,99=0,99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48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Отлили исх. раствор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3,5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99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3,5∙0,99=3,465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48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 Добавили раствор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3,5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51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3,5∙0,51=1,785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48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 Новый раствор 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89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∙0,89=0,89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392854769"/>
                  </p:ext>
                </p:extLst>
              </p:nvPr>
            </p:nvGraphicFramePr>
            <p:xfrm>
              <a:off x="730418" y="2254212"/>
              <a:ext cx="7632848" cy="23185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07855"/>
                    <a:gridCol w="1907855"/>
                    <a:gridCol w="1908569"/>
                    <a:gridCol w="1908569"/>
                  </a:tblGrid>
                  <a:tr h="79455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Объём раствора, л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Концентрация вещества, %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Объём растворённого вещества, л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48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Было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319" t="-306818" r="-200000" b="-5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319" t="-306818" r="-100000" b="-5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319" t="-306818" b="-509091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Отлили исх. раствор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319" t="-223750" r="-200000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319" t="-223750" r="-100000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319" t="-223750" b="-1800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 Добавили раствор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319" t="-323750" r="-200000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319" t="-323750" r="-100000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319" t="-323750" b="-80000"/>
                          </a:stretch>
                        </a:blipFill>
                      </a:tcPr>
                    </a:tc>
                  </a:tr>
                  <a:tr h="2648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 Новый раствор 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0319" t="-788372" r="-200000" b="-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319" t="-788372" r="-100000" b="-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319" t="-788372" b="-488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260842" y="4553833"/>
                <a:ext cx="4572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Times New Roman"/>
                        </a:rPr>
                        <m:t>0,89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=0,99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latin typeface="Cambria Math"/>
                          <a:ea typeface="Times New Roman"/>
                        </a:rPr>
                        <m:t>−3,465+1,785</m:t>
                      </m:r>
                    </m:oMath>
                  </m:oMathPara>
                </a14:m>
                <a:endParaRPr lang="ru-RU" sz="1600" dirty="0" smtClean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ru-RU" sz="1600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0,1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=1,68</m:t>
                      </m:r>
                    </m:oMath>
                  </m:oMathPara>
                </a14:m>
                <a:endParaRPr lang="ru-RU" sz="1600" dirty="0" smtClean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ru-RU" sz="1600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sz="1600" i="1">
                          <a:effectLst/>
                          <a:latin typeface="Cambria Math"/>
                          <a:ea typeface="Times New Roman"/>
                        </a:rPr>
                        <m:t>=16,8</m:t>
                      </m:r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842" y="4553833"/>
                <a:ext cx="4572000" cy="13234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051720" y="5877272"/>
            <a:ext cx="396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itchFamily="34" charset="0"/>
                <a:ea typeface="Times New Roman"/>
                <a:cs typeface="Calibri" pitchFamily="34" charset="0"/>
              </a:rPr>
              <a:t>Ответ: 16,8л раствора вмещает сосуд.</a:t>
            </a:r>
            <a:endParaRPr lang="ru-RU" sz="1600" b="1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2160240"/>
          </a:xfrm>
        </p:spPr>
        <p:txBody>
          <a:bodyPr>
            <a:noAutofit/>
          </a:bodyPr>
          <a:lstStyle/>
          <a:p>
            <a:pPr algn="just"/>
            <a:r>
              <a:rPr lang="ru-RU" sz="2300" dirty="0">
                <a:latin typeface="Calibri" pitchFamily="34" charset="0"/>
                <a:ea typeface="Times New Roman"/>
                <a:cs typeface="Calibri" pitchFamily="34" charset="0"/>
              </a:rPr>
              <a:t>Задача </a:t>
            </a:r>
            <a:r>
              <a:rPr lang="ru-RU" sz="2300" dirty="0" smtClean="0">
                <a:latin typeface="Calibri" pitchFamily="34" charset="0"/>
                <a:ea typeface="Times New Roman"/>
                <a:cs typeface="Calibri" pitchFamily="34" charset="0"/>
              </a:rPr>
              <a:t>23. </a:t>
            </a:r>
            <a:r>
              <a:rPr lang="ru-RU" sz="2300" dirty="0">
                <a:latin typeface="Calibri" pitchFamily="34" charset="0"/>
                <a:ea typeface="Times New Roman"/>
                <a:cs typeface="Calibri" pitchFamily="34" charset="0"/>
              </a:rPr>
              <a:t>Сосуд ёмкостью 8л наполнен воздухом, содержащим 16% кислорода. Из этого сосуда выпускают некоторое количество воздуха и впускают такое же количество азота, после чего опять выпускают такое же, как и в первый раз, количество смеси и опять дополняют таким же количеством азота. В новой смеси оказалось кислорода 9%. Определите, </a:t>
            </a:r>
            <a:r>
              <a:rPr lang="ru-RU" sz="2300" dirty="0" smtClean="0">
                <a:latin typeface="Calibri" pitchFamily="34" charset="0"/>
                <a:ea typeface="Times New Roman"/>
                <a:cs typeface="Calibri" pitchFamily="34" charset="0"/>
              </a:rPr>
              <a:t>по сколько  литров </a:t>
            </a:r>
            <a:r>
              <a:rPr lang="ru-RU" sz="2300" dirty="0">
                <a:latin typeface="Calibri" pitchFamily="34" charset="0"/>
                <a:ea typeface="Times New Roman"/>
                <a:cs typeface="Calibri" pitchFamily="34" charset="0"/>
              </a:rPr>
              <a:t>выпускалось каждый раз из сосуда.</a:t>
            </a:r>
            <a:endParaRPr lang="ru-RU" sz="23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5054947"/>
                  </p:ext>
                </p:extLst>
              </p:nvPr>
            </p:nvGraphicFramePr>
            <p:xfrm>
              <a:off x="539552" y="2688854"/>
              <a:ext cx="7992888" cy="3169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8232"/>
                    <a:gridCol w="1907462"/>
                    <a:gridCol w="1998597"/>
                    <a:gridCol w="1998597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Объём, л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кислорода, %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Объём кислорода, л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135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Было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8∙0,16=1,28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Выпустили исх. воздух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∙0,16=0,16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Впустили азот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Новая воздушная смесь </a:t>
                          </a:r>
                          <a:r>
                            <a:rPr lang="en-US" sz="1600">
                              <a:effectLst/>
                            </a:rPr>
                            <a:t>1 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,28−0,16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∙100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1,28−0,16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Выпустили новую смесь 1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1,28−0,16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∙100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1,28−0,16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Впустили азот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Новая воздушная смесь</a:t>
                          </a: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8∙0,09=0,72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585054947"/>
                  </p:ext>
                </p:extLst>
              </p:nvPr>
            </p:nvGraphicFramePr>
            <p:xfrm>
              <a:off x="539552" y="2688854"/>
              <a:ext cx="7992888" cy="3261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8232"/>
                    <a:gridCol w="1907462"/>
                    <a:gridCol w="1998597"/>
                    <a:gridCol w="1998597"/>
                  </a:tblGrid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Объём, л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кислорода, %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Объём кислорода, л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Было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10256" t="-222500" r="-210256" b="-10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222500" r="-100000" b="-10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222500" b="-10575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Выпустили исх. воздух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10256" t="-161250" r="-210256" b="-42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161250" r="-100000" b="-42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161250" b="-428750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Впустили азот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10256" t="-522500" r="-210256" b="-7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522500" r="-100000" b="-7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522500" b="-7575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Новая воздушная смесь </a:t>
                          </a:r>
                          <a:r>
                            <a:rPr lang="en-US" sz="1600">
                              <a:effectLst/>
                            </a:rPr>
                            <a:t>1 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10256" t="-311250" r="-210256" b="-2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311250" r="-100000" b="-2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311250" b="-27875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Выпустили новую смесь 1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10256" t="-411250" r="-210256" b="-1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411250" r="-100000" b="-1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411250" b="-178750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Впустили азот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10256" t="-1022500" r="-210256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1022500" r="-100000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1022500" b="-2575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Новая воздушная смесь</a:t>
                          </a: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10256" t="-561250" r="-210256" b="-2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0000" t="-561250" r="-100000" b="-2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000" t="-561250" b="-287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491880" y="5949280"/>
                <a:ext cx="408650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Times New Roman"/>
                        </a:rPr>
                        <m:t>1,28−0,16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1,28−0,16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=0,72</m:t>
                      </m:r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949280"/>
                <a:ext cx="4086503" cy="6127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92772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Чтобы найти данное число процентов от числа, нужно проценты записать десятичной дробью, а затем число умножить на эту дробь.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Чтобы найти число по данным его процентам, нужно выразить проценты в виде дроби. А затем значение процентов разделить на эту дробь.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Чтобы найти процентное отношение двух чисел, надо отношение этих чисел умножить на 100%.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</a:rPr>
              <a:t>При решении задач на проценты необходимо уметь находить процент от числа, число по его процентам, процентное отношение: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280084" y="764704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Times New Roman"/>
                        </a:rPr>
                        <m:t>0,16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0,16−0,02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=0,56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0,32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−0,02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−0,56=0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−16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+28=0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84" y="764704"/>
                <a:ext cx="4572000" cy="147732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280084" y="2564904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  <m:r>
                      <a:rPr lang="ru-RU" i="1">
                        <a:effectLst/>
                        <a:latin typeface="Cambria Math"/>
                        <a:ea typeface="Times New Roman"/>
                      </a:rPr>
                      <m:t>=14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</a:rPr>
                  <a:t> - не удовлетворяет условию задачи</a:t>
                </a:r>
                <a:r>
                  <a:rPr lang="ru-RU" dirty="0" smtClean="0">
                    <a:effectLst/>
                    <a:latin typeface="Times New Roman"/>
                    <a:ea typeface="Times New Roman"/>
                  </a:rPr>
                  <a:t>;</a:t>
                </a:r>
              </a:p>
              <a:p>
                <a:pPr>
                  <a:spcAft>
                    <a:spcPts val="0"/>
                  </a:spcAft>
                </a:pPr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  <m:r>
                      <a:rPr lang="ru-RU" i="1">
                        <a:effectLst/>
                        <a:latin typeface="Cambria Math"/>
                        <a:ea typeface="Times New Roman"/>
                      </a:rPr>
                      <m:t>=2</m:t>
                    </m:r>
                  </m:oMath>
                </a14:m>
                <a:r>
                  <a:rPr lang="ru-RU" dirty="0">
                    <a:effectLst/>
                    <a:latin typeface="Times New Roman"/>
                    <a:ea typeface="Times New Roman"/>
                  </a:rPr>
                  <a:t/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84" y="2564904"/>
                <a:ext cx="4572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3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802904" y="386104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itchFamily="34" charset="0"/>
                <a:ea typeface="Times New Roman"/>
                <a:cs typeface="Calibri" pitchFamily="34" charset="0"/>
              </a:rPr>
              <a:t>2л воздушной смеси выпускалось каждый раз.</a:t>
            </a:r>
            <a:endParaRPr lang="ru-RU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0084" y="4684494"/>
            <a:ext cx="117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itchFamily="34" charset="0"/>
                <a:ea typeface="Times New Roman"/>
                <a:cs typeface="Calibri" pitchFamily="34" charset="0"/>
              </a:rPr>
              <a:t>Ответ: </a:t>
            </a:r>
            <a:r>
              <a:rPr lang="ru-RU" b="1" dirty="0" smtClean="0">
                <a:latin typeface="Calibri" pitchFamily="34" charset="0"/>
                <a:ea typeface="Times New Roman"/>
                <a:cs typeface="Calibri" pitchFamily="34" charset="0"/>
              </a:rPr>
              <a:t>2л.</a:t>
            </a:r>
            <a:endParaRPr lang="ru-RU" sz="1600" b="1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045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7885" y="260648"/>
            <a:ext cx="9144000" cy="1947672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latin typeface="Calibri" pitchFamily="34" charset="0"/>
              </a:rPr>
              <a:t>Задача 24. Из бака, наполненного спиртом, вылили часть спирта и долили водой, потом из бака вылили столько же литров смеси. После этого в баке осталось 49 литров чистого спирта. Сколько литров спирта вылили в первый раз и сколько во второй,  если вместимость бака 64 литра?</a:t>
            </a:r>
            <a:endParaRPr lang="ru-RU" sz="25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4297599"/>
                  </p:ext>
                </p:extLst>
              </p:nvPr>
            </p:nvGraphicFramePr>
            <p:xfrm>
              <a:off x="539553" y="2348880"/>
              <a:ext cx="8136902" cy="29116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9893"/>
                    <a:gridCol w="1835792"/>
                    <a:gridCol w="2159532"/>
                    <a:gridCol w="2331685"/>
                  </a:tblGrid>
                  <a:tr h="4494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Объём  раствора, л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вещества, %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Объём  спирта, л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47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Было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47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Отлили спирт 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47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 Добавили воду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216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</a:t>
                          </a:r>
                          <a:r>
                            <a:rPr lang="en-US" sz="1600">
                              <a:effectLst/>
                            </a:rPr>
                            <a:t> 1 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64−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64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∙100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64−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94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Вылили новый раствор 1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64−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64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∙100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64−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6087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 2 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64−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64−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64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∙100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64−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ru-RU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64−</m:t>
                                        </m:r>
                                        <m:r>
                                          <a:rPr lang="ru-RU" sz="16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64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==49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924297599"/>
                  </p:ext>
                </p:extLst>
              </p:nvPr>
            </p:nvGraphicFramePr>
            <p:xfrm>
              <a:off x="539553" y="2348880"/>
              <a:ext cx="8136902" cy="300310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9893"/>
                    <a:gridCol w="1835792"/>
                    <a:gridCol w="2159532"/>
                    <a:gridCol w="2331685"/>
                  </a:tblGrid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Раствор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Объём  раствора, л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Концентрация вещества, %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Объём  спирта, л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Было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003" t="-222500" r="-244850" b="-9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9476" t="-222500" r="-262" b="-902500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Отлили спирт 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003" t="-322500" r="-244850" b="-8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9476" t="-322500" r="-262" b="-802500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 Добавили воду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003" t="-422500" r="-244850" b="-7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9209" t="-422500" r="-108192" b="-7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9476" t="-422500" r="-262" b="-70250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</a:t>
                          </a:r>
                          <a:r>
                            <a:rPr lang="en-US" sz="1600">
                              <a:effectLst/>
                            </a:rPr>
                            <a:t> 1 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003" t="-261250" r="-244850" b="-2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9209" t="-261250" r="-108192" b="-2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9476" t="-261250" r="-262" b="-251250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Вылили новый раствор 1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003" t="-361250" r="-244850" b="-1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9209" t="-361250" r="-108192" b="-1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9476" t="-361250" r="-262" b="-151250"/>
                          </a:stretch>
                        </a:blipFill>
                      </a:tcPr>
                    </a:tc>
                  </a:tr>
                  <a:tr h="7171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</a:rPr>
                            <a:t>Новый раствор 2 </a:t>
                          </a:r>
                          <a:endParaRPr lang="ru-RU" sz="1400">
                            <a:effectLst/>
                            <a:latin typeface="Calibri" pitchFamily="34" charset="0"/>
                            <a:ea typeface="Times New Roman"/>
                            <a:cs typeface="Calibri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99003" t="-312712" r="-244850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9209" t="-312712" r="-108192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9476" t="-312712" r="-262" b="-25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555776" y="5373216"/>
                <a:ext cx="4572000" cy="11838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64−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effectLst/>
                          <a:latin typeface="Cambria Math"/>
                          <a:ea typeface="Times New Roman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</a:rPr>
                                <m:t>64−</m:t>
                              </m:r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64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/>
                          <a:ea typeface="Times New Roman"/>
                        </a:rPr>
                        <m:t>=49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(64−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=64∙49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373216"/>
                <a:ext cx="4572000" cy="118385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968861" y="849101"/>
                <a:ext cx="5270386" cy="3693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  <m:r>
                      <a:rPr lang="ru-RU" i="1">
                        <a:effectLst/>
                        <a:latin typeface="Cambria Math"/>
                        <a:ea typeface="Times New Roman"/>
                      </a:rPr>
                      <m:t>=120</m:t>
                    </m:r>
                  </m:oMath>
                </a14:m>
                <a:r>
                  <a:rPr lang="ru-RU" dirty="0">
                    <a:effectLst/>
                    <a:latin typeface="Calibri" pitchFamily="34" charset="0"/>
                    <a:ea typeface="Times New Roman"/>
                    <a:cs typeface="Calibri" pitchFamily="34" charset="0"/>
                  </a:rPr>
                  <a:t> – не удовлетворяет условию задачи;</a:t>
                </a:r>
                <a:endParaRPr lang="ru-RU" sz="1600" dirty="0">
                  <a:effectLst/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61" y="849101"/>
                <a:ext cx="5270386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153801" y="1412776"/>
                <a:ext cx="900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/>
                          <a:ea typeface="Times New Roman"/>
                        </a:rPr>
                        <m:t>=8</m:t>
                      </m:r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801" y="1412776"/>
                <a:ext cx="900503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024230" y="1988840"/>
            <a:ext cx="3159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itchFamily="34" charset="0"/>
                <a:ea typeface="Times New Roman"/>
                <a:cs typeface="Calibri" pitchFamily="34" charset="0"/>
              </a:rPr>
              <a:t>8л спирта вылили первый раз;</a:t>
            </a:r>
            <a:endParaRPr lang="ru-RU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243720" y="2608550"/>
                <a:ext cx="287565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Times New Roman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∙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64−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64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=8∙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64−8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</a:rPr>
                            <m:t>64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</a:rPr>
                        <m:t>=7</m:t>
                      </m:r>
                    </m:oMath>
                  </m:oMathPara>
                </a14:m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720" y="2608550"/>
                <a:ext cx="2875659" cy="6127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024621" y="3356992"/>
            <a:ext cx="3094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itchFamily="34" charset="0"/>
                <a:ea typeface="Times New Roman"/>
                <a:cs typeface="Calibri" pitchFamily="34" charset="0"/>
              </a:rPr>
              <a:t>7л спирта вылили второй раз.</a:t>
            </a:r>
            <a:endParaRPr lang="ru-RU" sz="16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9766" y="4027220"/>
            <a:ext cx="1520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itchFamily="34" charset="0"/>
                <a:ea typeface="Times New Roman"/>
                <a:cs typeface="Calibri" pitchFamily="34" charset="0"/>
              </a:rPr>
              <a:t>Ответ</a:t>
            </a:r>
            <a:r>
              <a:rPr lang="ru-RU" b="1" dirty="0" smtClean="0">
                <a:latin typeface="Calibri" pitchFamily="34" charset="0"/>
                <a:ea typeface="Times New Roman"/>
                <a:cs typeface="Calibri" pitchFamily="34" charset="0"/>
              </a:rPr>
              <a:t>: 8л</a:t>
            </a:r>
            <a:r>
              <a:rPr lang="ru-RU" b="1" dirty="0">
                <a:latin typeface="Calibri" pitchFamily="34" charset="0"/>
                <a:ea typeface="Times New Roman"/>
                <a:cs typeface="Calibri" pitchFamily="34" charset="0"/>
              </a:rPr>
              <a:t>; 7л.</a:t>
            </a:r>
            <a:endParaRPr lang="ru-RU" sz="1600" b="1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927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Табличный способ решения задач также применим и для решения задач на движение и работу.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движение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285992"/>
          <a:ext cx="7429552" cy="207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659"/>
                <a:gridCol w="1808631"/>
                <a:gridCol w="1902750"/>
                <a:gridCol w="1714512"/>
              </a:tblGrid>
              <a:tr h="7802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Поезд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Путь,км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Скорость,км</a:t>
                      </a:r>
                      <a:r>
                        <a:rPr lang="ru-RU" dirty="0" smtClean="0"/>
                        <a:t>/ч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Время, ч</a:t>
                      </a:r>
                      <a:endParaRPr lang="ru-RU" dirty="0"/>
                    </a:p>
                  </a:txBody>
                  <a:tcPr anchor="ctr"/>
                </a:tc>
              </a:tr>
              <a:tr h="645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Товарный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645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Скорый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X+45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ru-RU" sz="2400" dirty="0" smtClean="0"/>
              <a:t>Задача 25. Товарный поезд каждую минуту проезжает на 750 метров меньше, чем скорый, и на путь в 450км тратит времени на 9 часов больше, чем скорый. Найдите скорость товарного поезда. Ответ дайте в км/ч.</a:t>
            </a:r>
            <a:endParaRPr lang="ru-RU" sz="2400" dirty="0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071810"/>
            <a:ext cx="428628" cy="594548"/>
          </a:xfrm>
          <a:prstGeom prst="rect">
            <a:avLst/>
          </a:prstGeom>
          <a:noFill/>
        </p:spPr>
      </p:pic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786190"/>
            <a:ext cx="704411" cy="571504"/>
          </a:xfrm>
          <a:prstGeom prst="rect">
            <a:avLst/>
          </a:prstGeom>
          <a:noFill/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929198"/>
            <a:ext cx="2108252" cy="642942"/>
          </a:xfrm>
          <a:prstGeom prst="rect">
            <a:avLst/>
          </a:prstGeom>
          <a:noFill/>
        </p:spPr>
      </p:pic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267753"/>
            <a:ext cx="857256" cy="299359"/>
          </a:xfrm>
          <a:prstGeom prst="rect">
            <a:avLst/>
          </a:prstGeom>
          <a:noFill/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643314"/>
            <a:ext cx="928694" cy="2653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4643446"/>
            <a:ext cx="173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Ответ: 30км/ч</a:t>
            </a:r>
            <a:endParaRPr lang="ru-RU" sz="2400" b="1" dirty="0" smtClean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3571876"/>
            <a:ext cx="407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</a:rPr>
              <a:t>- не удовлетворяет условию задачи.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071942"/>
            <a:ext cx="390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30км/ч скорость товарного поезда;</a:t>
            </a:r>
            <a:endParaRPr lang="ru-RU" sz="1050" dirty="0" smtClean="0">
              <a:latin typeface="Arial" pitchFamily="34" charset="0"/>
            </a:endParaRPr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142984"/>
            <a:ext cx="1792597" cy="588409"/>
          </a:xfrm>
          <a:prstGeom prst="rect">
            <a:avLst/>
          </a:prstGeom>
          <a:noFill/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071678"/>
            <a:ext cx="2286017" cy="641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300" b="0" dirty="0" smtClean="0"/>
              <a:t> </a:t>
            </a:r>
            <a:r>
              <a:rPr lang="ru-RU" sz="2300" b="0" dirty="0" smtClean="0"/>
              <a:t>Задача 26.Теплоход, скорость которого в неподвижной воде равна 30км/ч, проходит по течению реки и после стоянки возвращается в исходный пункт. Скорость течения равна 4км/ч, стоянка длится 6 часов, а в исходный пункт теплоход возвращается через 21 час после отплытия из него. Сколько километров прошёл теплоход за весь рейс?</a:t>
            </a:r>
            <a:endParaRPr lang="ru-RU" sz="2300" b="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714620"/>
          <a:ext cx="8229600" cy="207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180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Движение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Путь , км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Скорость, км/ч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Время,ч</a:t>
                      </a:r>
                      <a:endParaRPr lang="ru-RU" dirty="0"/>
                    </a:p>
                  </a:txBody>
                  <a:tcPr anchor="ctr"/>
                </a:tc>
              </a:tr>
              <a:tr h="5512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течению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30+4=34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5512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Против течения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30-4=26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5512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Стоянка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3143248"/>
            <a:ext cx="236873" cy="428628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3714752"/>
            <a:ext cx="239504" cy="433388"/>
          </a:xfrm>
          <a:prstGeom prst="rect">
            <a:avLst/>
          </a:prstGeom>
          <a:noFill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214950"/>
            <a:ext cx="1855508" cy="500066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357298"/>
            <a:ext cx="2071702" cy="261939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85926"/>
            <a:ext cx="1500198" cy="272764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214554"/>
            <a:ext cx="842963" cy="280988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214686"/>
            <a:ext cx="1357322" cy="271465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000364" y="3714752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Ответ: 442км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2714620"/>
            <a:ext cx="3293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221км -  путь в одну сторону;</a:t>
            </a:r>
            <a:endParaRPr lang="ru-RU" sz="1050" dirty="0" smtClean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3143248"/>
            <a:ext cx="386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км прошёл теплоход за весь рейс.</a:t>
            </a:r>
            <a:endParaRPr lang="ru-RU" sz="105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612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300" dirty="0" smtClean="0"/>
              <a:t> </a:t>
            </a:r>
            <a:r>
              <a:rPr lang="ru-RU" sz="2300" dirty="0" smtClean="0"/>
              <a:t>Задача27. Из пункта А в пункт В одновременно выехали два автомобиля. Первый проехал с постоянной скоростью весь путь. Второй проехал первую половину пути со скоростью, меньшей скорости первого на 18км/ч, а вторую половину пути – со скоростью 108км/ч, в результате чего прибыл в пункт В одновременно с первым автомобилем. Найдите скорость первого автомобиля, если известно, что она больше 63км/ч. Ответ дайте в км/ч.</a:t>
            </a:r>
            <a:endParaRPr lang="ru-RU" sz="2300" dirty="0"/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286124"/>
          <a:ext cx="8229600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Автомобиль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Путь. 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Скорость, км/ч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Время. ч</a:t>
                      </a:r>
                      <a:endParaRPr lang="ru-RU" dirty="0"/>
                    </a:p>
                  </a:txBody>
                  <a:tcPr/>
                </a:tc>
              </a:tr>
              <a:tr h="62508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517926"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250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3857628"/>
            <a:ext cx="235744" cy="471488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429132"/>
            <a:ext cx="594973" cy="471488"/>
          </a:xfrm>
          <a:prstGeom prst="rect">
            <a:avLst/>
          </a:prstGeom>
          <a:noFill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000636"/>
            <a:ext cx="357190" cy="483935"/>
          </a:xfrm>
          <a:prstGeom prst="rect">
            <a:avLst/>
          </a:prstGeom>
          <a:noFill/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786454"/>
            <a:ext cx="1964875" cy="542926"/>
          </a:xfrm>
          <a:prstGeom prst="rect">
            <a:avLst/>
          </a:prstGeom>
          <a:noFill/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где                - процентное содержание вещества в смеси,</a:t>
            </a:r>
          </a:p>
          <a:p>
            <a:pPr>
              <a:buNone/>
            </a:pPr>
            <a:r>
              <a:rPr lang="ru-RU" dirty="0" smtClean="0"/>
              <a:t>                              или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 задач на смеси основано на следующей формуле: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714488"/>
            <a:ext cx="4993501" cy="51435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500570"/>
            <a:ext cx="5057796" cy="561977"/>
          </a:xfrm>
          <a:prstGeom prst="rect">
            <a:avLst/>
          </a:prstGeom>
          <a:noFill/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857496"/>
            <a:ext cx="1500193" cy="514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000108"/>
            <a:ext cx="1785918" cy="531976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928802"/>
            <a:ext cx="2155047" cy="571504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143248"/>
            <a:ext cx="889727" cy="3106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85918" y="3143248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не удовлетворяет условию задачи;</a:t>
            </a:r>
            <a:endParaRPr lang="ru-RU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643314"/>
            <a:ext cx="857224" cy="299348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928662" y="4071942"/>
            <a:ext cx="35718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72км/ч – скорость первого автомобиля.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4572008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Ответ: 72км/ч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работу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285992"/>
          <a:ext cx="8215372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66591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Работа, дет.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Производительность, дет/ч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, ч </a:t>
                      </a:r>
                      <a:endParaRPr lang="ru-RU" dirty="0"/>
                    </a:p>
                  </a:txBody>
                  <a:tcPr anchor="ctr"/>
                </a:tc>
              </a:tr>
              <a:tr h="595735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595735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X+1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ru-RU" sz="2400" dirty="0" smtClean="0"/>
              <a:t>Задача 28. На изготовление 40 деталей первый рабочий тратит на два часа больше, чем второй на изготовление 36 деталей. Сколько деталей в час делает первый рабочий. Если известно, что второй рабочий за час делает на одну деталь больше?</a:t>
            </a:r>
            <a:endParaRPr lang="ru-RU" sz="24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3000372"/>
            <a:ext cx="250033" cy="500066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571876"/>
            <a:ext cx="481013" cy="469827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643446"/>
            <a:ext cx="1564144" cy="542926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28604"/>
            <a:ext cx="1646528" cy="57152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285860"/>
            <a:ext cx="1663854" cy="614346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643182"/>
            <a:ext cx="785818" cy="332462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071810"/>
            <a:ext cx="857256" cy="28148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428860" y="3000372"/>
            <a:ext cx="433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r>
              <a:rPr lang="ru-RU" dirty="0" smtClean="0"/>
              <a:t>не удовлетворяет условию задачи.</a:t>
            </a:r>
            <a:endParaRPr lang="ru-RU" dirty="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428728" y="3714752"/>
            <a:ext cx="4429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детали в час делает первый рабочий.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286248" y="4429132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Ответ: 4 детали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0" dirty="0" smtClean="0"/>
              <a:t> </a:t>
            </a:r>
            <a:r>
              <a:rPr lang="ru-RU" sz="2400" b="0" dirty="0" smtClean="0"/>
              <a:t>Задача 29. Каждый из двух рабочих одинаковой квалификации может выполнить заказ за 15часов. Через 5 часов после того, как один из них приступил к выполнению заказа, к нему присоединился второй рабочий, и работу над заказом они довели до конца уже вместе. За сколько часов был выполнен весь заказ?</a:t>
            </a:r>
            <a:endParaRPr lang="ru-RU" sz="2400" b="0" dirty="0"/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786058"/>
          <a:ext cx="8358248" cy="278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2089562"/>
                <a:gridCol w="2089562"/>
                <a:gridCol w="2089562"/>
              </a:tblGrid>
              <a:tr h="8743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Рабочие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Выполненная работа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Производительность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Время, ч</a:t>
                      </a:r>
                      <a:endParaRPr lang="ru-RU" dirty="0"/>
                    </a:p>
                  </a:txBody>
                  <a:tcPr anchor="ctr"/>
                </a:tc>
              </a:tr>
              <a:tr h="637245"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</a:tr>
              <a:tr h="6372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anchor="ctr"/>
                </a:tc>
              </a:tr>
              <a:tr h="637245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730338"/>
            <a:ext cx="642942" cy="502664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271463" cy="54292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357694"/>
            <a:ext cx="381003" cy="500066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000636"/>
            <a:ext cx="374199" cy="491136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00636"/>
            <a:ext cx="271463" cy="54292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14546" y="5715016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Вся работа 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929330"/>
            <a:ext cx="1717563" cy="471488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071546"/>
            <a:ext cx="1010338" cy="642942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000240"/>
            <a:ext cx="681909" cy="35719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571604" y="2928934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 часов  работали вместе оба рабочих;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43042" y="3357562"/>
            <a:ext cx="6572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5+5=10 часов – за столько часов был выполнен весь заказ.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286116" y="3929066"/>
            <a:ext cx="1929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Ответ: 10часов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7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428868"/>
          <a:ext cx="8401080" cy="2376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70"/>
                <a:gridCol w="2100270"/>
                <a:gridCol w="2100270"/>
                <a:gridCol w="2100270"/>
              </a:tblGrid>
              <a:tr h="9193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Смесь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Масса смеси, кг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Концентрация  вещества,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Масса вещества, кг</a:t>
                      </a:r>
                      <a:endParaRPr lang="ru-RU" dirty="0"/>
                    </a:p>
                  </a:txBody>
                  <a:tcPr anchor="ctr"/>
                </a:tc>
              </a:tr>
              <a:tr h="72855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72855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428736"/>
          </a:xfrm>
        </p:spPr>
        <p:txBody>
          <a:bodyPr>
            <a:norm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решения задач удобно использовать таблицу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ru-RU" dirty="0" smtClean="0"/>
              <a:t>  Внимательно прочитать текст задачи.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/>
              <a:t>  Составить таблицу, заполняя ячейки данными из условия задачи.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/>
              <a:t>  Ввести переменные, заполнить пустые ячейки выражениями, содержащими переменные.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/>
              <a:t>  Составить уравнение по правилу : при объединении двух смесей их массы складываются. Аналогично, складываются и массы веществ, составляющих смеси.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/>
              <a:t>  Решить уравнение.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/>
              <a:t>  Выбрать ответ.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 РЕШЕНИЯ ЗАДАЧ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5148"/>
          </a:xfrm>
        </p:spPr>
        <p:txBody>
          <a:bodyPr>
            <a:normAutofit/>
          </a:bodyPr>
          <a:lstStyle/>
          <a:p>
            <a:pPr algn="ctr"/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на нахождение массы исходных растворов и их концентраций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18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</a:rPr>
              <a:t>Задача 1.  В сосуд, содержащий 5 литров 12%-ого водного раствора некоторого вещества, добавили 7 литров воды. Сколько процентов составляет концентрация получившегося раствора?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5842193"/>
              </p:ext>
            </p:extLst>
          </p:nvPr>
        </p:nvGraphicFramePr>
        <p:xfrm>
          <a:off x="1000100" y="2285992"/>
          <a:ext cx="7072362" cy="215168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78272"/>
                <a:gridCol w="1797582"/>
                <a:gridCol w="1798254"/>
                <a:gridCol w="1798254"/>
              </a:tblGrid>
              <a:tr h="85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Раствор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Объём раствора, л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Концентрация вещества, %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Объём растворённого вещества, л</a:t>
                      </a: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  <a:tr h="386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Исходный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5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12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  <a:tr h="386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Вода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7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 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  <a:tr h="527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Новый раствор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5+7=12</a:t>
                      </a:r>
                      <a:endParaRPr lang="ru-RU" sz="16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x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1633" marR="61633" marT="0" marB="0" anchor="ctr"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214686"/>
            <a:ext cx="1028700" cy="20955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8528" y="3933056"/>
            <a:ext cx="1266825" cy="361950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445" y="4773674"/>
            <a:ext cx="885825" cy="20955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2450" y="5150718"/>
            <a:ext cx="419100" cy="20955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331640" y="5527104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Ответ: 5% концентрация нового раствора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2799</Words>
  <Application>Microsoft Office PowerPoint</Application>
  <PresentationFormat>Экран (4:3)</PresentationFormat>
  <Paragraphs>554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Открытая</vt:lpstr>
      <vt:lpstr>Решение задач  на смеси и сплавы</vt:lpstr>
      <vt:lpstr>Слайд 2</vt:lpstr>
      <vt:lpstr>Распределение задач на проценты по классам</vt:lpstr>
      <vt:lpstr>При решении задач на проценты необходимо уметь находить процент от числа, число по его процентам, процентное отношение:</vt:lpstr>
      <vt:lpstr>Решение задач на смеси основано на следующей формуле:</vt:lpstr>
      <vt:lpstr>Для решения задач удобно использовать таблицу</vt:lpstr>
      <vt:lpstr>АЛГОРИТМ РЕШЕНИЯ ЗАДАЧ</vt:lpstr>
      <vt:lpstr>Задачи на нахождение массы исходных растворов и их концентраций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Задачи на сплавы</vt:lpstr>
      <vt:lpstr>Слайд 20</vt:lpstr>
      <vt:lpstr>Слайд 21</vt:lpstr>
      <vt:lpstr>Слайд 22</vt:lpstr>
      <vt:lpstr>Слайд 23</vt:lpstr>
      <vt:lpstr>Задачи на изменение концентрации (процессы сушки, выпаривания) </vt:lpstr>
      <vt:lpstr>Слайд 25</vt:lpstr>
      <vt:lpstr>Слайд 26</vt:lpstr>
      <vt:lpstr>Слайд 27</vt:lpstr>
      <vt:lpstr>Слайд 28</vt:lpstr>
      <vt:lpstr>Задачи на соотношения компонентов </vt:lpstr>
      <vt:lpstr>Слайд 30</vt:lpstr>
      <vt:lpstr>Слайд 31</vt:lpstr>
      <vt:lpstr>Слайд 32</vt:lpstr>
      <vt:lpstr>Слайд 33</vt:lpstr>
      <vt:lpstr>Слайд 34</vt:lpstr>
      <vt:lpstr>Слайд 35</vt:lpstr>
      <vt:lpstr>Задачи на разбавление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Задачи на движение</vt:lpstr>
      <vt:lpstr> Задача 25. Товарный поезд каждую минуту проезжает на 750 метров меньше, чем скорый, и на путь в 450км тратит времени на 9 часов больше, чем скорый. Найдите скорость товарного поезда. Ответ дайте в км/ч.</vt:lpstr>
      <vt:lpstr>Слайд 46</vt:lpstr>
      <vt:lpstr> Задача 26.Теплоход, скорость которого в неподвижной воде равна 30км/ч, проходит по течению реки и после стоянки возвращается в исходный пункт. Скорость течения равна 4км/ч, стоянка длится 6 часов, а в исходный пункт теплоход возвращается через 21 час после отплытия из него. Сколько километров прошёл теплоход за весь рейс?</vt:lpstr>
      <vt:lpstr>Слайд 48</vt:lpstr>
      <vt:lpstr> Задача27. Из пункта А в пункт В одновременно выехали два автомобиля. Первый проехал с постоянной скоростью весь путь. Второй проехал первую половину пути со скоростью, меньшей скорости первого на 18км/ч, а вторую половину пути – со скоростью 108км/ч, в результате чего прибыл в пункт В одновременно с первым автомобилем. Найдите скорость первого автомобиля, если известно, что она больше 63км/ч. Ответ дайте в км/ч.</vt:lpstr>
      <vt:lpstr>Слайд 50</vt:lpstr>
      <vt:lpstr>Задачи на работу</vt:lpstr>
      <vt:lpstr> Задача 28. На изготовление 40 деталей первый рабочий тратит на два часа больше, чем второй на изготовление 36 деталей. Сколько деталей в час делает первый рабочий. Если известно, что второй рабочий за час делает на одну деталь больше?</vt:lpstr>
      <vt:lpstr>Слайд 53</vt:lpstr>
      <vt:lpstr> Задача 29. Каждый из двух рабочих одинаковой квалификации может выполнить заказ за 15часов. Через 5 часов после того, как один из них приступил к выполнению заказа, к нему присоединился второй рабочий, и работу над заказом они довели до конца уже вместе. За сколько часов был выполнен весь заказ?</vt:lpstr>
      <vt:lpstr>Слайд 55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смеси и сплавы</dc:title>
  <cp:lastModifiedBy>27</cp:lastModifiedBy>
  <cp:revision>106</cp:revision>
  <dcterms:modified xsi:type="dcterms:W3CDTF">2013-03-23T05:17:16Z</dcterms:modified>
</cp:coreProperties>
</file>