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3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2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22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3E144-DAF8-4658-88C2-7ABA095FE967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5AF6-14C5-442A-861F-9442EEA7E3A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31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45AF6-14C5-442A-861F-9442EEA7E3A5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45AF6-14C5-442A-861F-9442EEA7E3A5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06A99-D4EA-4E5C-8E6C-5B849C424A5E}" type="datetimeFigureOut">
              <a:rPr lang="ru-RU" smtClean="0"/>
              <a:pPr/>
              <a:t>05.11.2014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63C05-4B6F-4738-8D61-5CE5C01142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071942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Урок обобщения и систематизации знаний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3116"/>
            <a:ext cx="84588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Решение логарифмических уравнений.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логарифма числа </a:t>
            </a:r>
            <a:r>
              <a:rPr lang="en-US" dirty="0" smtClean="0"/>
              <a:t>      </a:t>
            </a:r>
            <a:r>
              <a:rPr lang="ru-RU" dirty="0" smtClean="0"/>
              <a:t>по основанию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Логарифмом положительного числа </a:t>
            </a:r>
            <a:r>
              <a:rPr lang="en-US" dirty="0" smtClean="0"/>
              <a:t>b </a:t>
            </a:r>
            <a:r>
              <a:rPr lang="ru-RU" dirty="0" smtClean="0"/>
              <a:t>по основанию </a:t>
            </a:r>
            <a:r>
              <a:rPr lang="en-US" dirty="0" smtClean="0"/>
              <a:t>a, </a:t>
            </a:r>
            <a:r>
              <a:rPr lang="ru-RU" dirty="0" smtClean="0"/>
              <a:t>где </a:t>
            </a:r>
            <a:r>
              <a:rPr lang="en-US" dirty="0" smtClean="0"/>
              <a:t>a&gt;0, a≠1 </a:t>
            </a:r>
            <a:r>
              <a:rPr lang="ru-RU" dirty="0" smtClean="0"/>
              <a:t>называют показатель степени, в который надо возвести число </a:t>
            </a:r>
            <a:r>
              <a:rPr lang="en-US" dirty="0" smtClean="0"/>
              <a:t>a</a:t>
            </a:r>
            <a:r>
              <a:rPr lang="ru-RU" dirty="0" smtClean="0"/>
              <a:t>, чтобы получить </a:t>
            </a:r>
            <a:r>
              <a:rPr lang="en-US" dirty="0" smtClean="0"/>
              <a:t>b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01024" y="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500042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929066"/>
            <a:ext cx="5229225" cy="1628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логарифма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500306"/>
            <a:ext cx="4582673" cy="51775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1571612"/>
            <a:ext cx="50006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a&gt;0, b&gt;0, c&gt;0, a≠1, c≠1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857760"/>
            <a:ext cx="3071834" cy="506904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143248"/>
            <a:ext cx="3522203" cy="857256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714752"/>
            <a:ext cx="2914650" cy="866775"/>
          </a:xfrm>
          <a:prstGeom prst="rect">
            <a:avLst/>
          </a:prstGeom>
          <a:noFill/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286388"/>
            <a:ext cx="2266950" cy="942975"/>
          </a:xfrm>
          <a:prstGeom prst="rect">
            <a:avLst/>
          </a:prstGeom>
          <a:noFill/>
        </p:spPr>
      </p:pic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828800" lvl="3" indent="-457200">
                  <a:buFont typeface="+mj-lt"/>
                  <a:buAutoNum type="arabicPeriod"/>
                </a:pPr>
                <a:r>
                  <a:rPr lang="ru-RU" dirty="0" smtClean="0"/>
                  <a:t>Найти значение выражения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  <m:r>
                      <a:rPr lang="ru-RU" b="0" i="0" smtClean="0">
                        <a:latin typeface="Cambria Math"/>
                      </a:rPr>
                      <m:t>, если 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=0,2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;</m:t>
                    </m:r>
                  </m:oMath>
                </a14:m>
                <a:endParaRPr lang="ru-RU" dirty="0" smtClean="0"/>
              </a:p>
              <a:p>
                <a:pPr marL="1828800" lvl="3" indent="-457200">
                  <a:buFont typeface="+mj-lt"/>
                  <a:buAutoNum type="arabicPeriod"/>
                </a:pPr>
                <a:endParaRPr lang="ru-RU" dirty="0" smtClean="0"/>
              </a:p>
              <a:p>
                <a:pPr marL="1828800" lvl="3" indent="-457200">
                  <a:buFont typeface="+mj-lt"/>
                  <a:buAutoNum type="arabicPeriod"/>
                </a:pPr>
                <a:r>
                  <a:rPr lang="ru-RU" dirty="0" smtClean="0"/>
                  <a:t>Решить уравнение   </a:t>
                </a:r>
              </a:p>
              <a:p>
                <a:pPr marL="1828800" lvl="3" indent="-457200">
                  <a:buNone/>
                </a:pPr>
                <a:r>
                  <a:rPr lang="ru-RU" dirty="0" smtClean="0"/>
                  <a:t/>
                </a:r>
              </a:p>
              <a:p>
                <a:pPr marL="1828800" lvl="3" indent="-457200">
                  <a:buNone/>
                </a:pPr>
                <a:endParaRPr lang="ru-RU" dirty="0" smtClean="0"/>
              </a:p>
              <a:p>
                <a:pPr marL="1828800" lvl="3" indent="-457200">
                  <a:buNone/>
                </a:pPr>
                <a:endParaRPr lang="ru-RU" dirty="0" smtClean="0"/>
              </a:p>
              <a:p>
                <a:pPr marL="1828800" lvl="3" indent="-457200">
                  <a:buNone/>
                </a:pPr>
                <a:r>
                  <a:rPr lang="ru-RU" dirty="0" smtClean="0"/>
                  <a:t>3.	Сравнить с нулем числа                 </a:t>
                </a:r>
                <a:r>
                  <a:rPr lang="en-US" dirty="0" smtClean="0"/>
                  <a:t>,</a:t>
                </a:r>
                <a:r>
                  <a:rPr lang="ru-RU" dirty="0" smtClean="0"/>
                  <a:t/>
                </a:r>
              </a:p>
              <a:p>
                <a:pPr marL="1828800" lvl="3" indent="-457200">
                  <a:buFont typeface="+mj-lt"/>
                  <a:buAutoNum type="arabicPeriod"/>
                </a:pPr>
                <a:endParaRPr lang="ru-RU" dirty="0" smtClean="0"/>
              </a:p>
              <a:p>
                <a:pPr marL="1828800" lvl="3" indent="-457200">
                  <a:buNone/>
                </a:pPr>
                <a:r>
                  <a:rPr lang="ru-RU" dirty="0" smtClean="0"/>
                  <a:t>4.	Найти </a:t>
                </a:r>
                <a:r>
                  <a:rPr lang="en-US" dirty="0" smtClean="0"/>
                  <a:t>D</a:t>
                </a:r>
                <a:r>
                  <a:rPr lang="ru-RU" dirty="0" smtClean="0"/>
                  <a:t>(</a:t>
                </a:r>
                <a:r>
                  <a:rPr lang="en-US" dirty="0" smtClean="0"/>
                  <a:t>y</a:t>
                </a:r>
                <a:r>
                  <a:rPr lang="ru-RU" dirty="0" smtClean="0"/>
                  <a:t>) ,если   </a:t>
                </a:r>
                <a:r>
                  <a:rPr lang="en-US" sz="2400" dirty="0" smtClean="0"/>
                  <a:t>y</a:t>
                </a:r>
                <a:r>
                  <a:rPr lang="ru-RU" sz="2400" dirty="0" smtClean="0"/>
                  <a:t>=</a:t>
                </a:r>
                <a:endParaRPr lang="ru-RU" dirty="0" smtClean="0"/>
              </a:p>
              <a:p>
                <a:pPr marL="1828800" lvl="3" indent="-457200">
                  <a:buNone/>
                </a:pPr>
                <a:endParaRPr lang="ru-RU" dirty="0" smtClean="0"/>
              </a:p>
              <a:p>
                <a:pPr marL="1828800" lvl="3" indent="-457200">
                  <a:buNone/>
                </a:pPr>
                <a:r>
                  <a:rPr lang="ru-RU" dirty="0" smtClean="0"/>
                  <a:t>5.	Как выглядит график функции </a:t>
                </a:r>
                <a:r>
                  <a:rPr lang="en-US" dirty="0" smtClean="0"/>
                  <a:t>y</a:t>
                </a:r>
                <a:r>
                  <a:rPr lang="ru-RU" dirty="0" smtClean="0"/>
                  <a:t>=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2465942" y="285728"/>
            <a:ext cx="42121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Решить устно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928802"/>
            <a:ext cx="3357586" cy="571504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786058"/>
            <a:ext cx="2286016" cy="571504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429000"/>
            <a:ext cx="1543053" cy="571504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786190"/>
            <a:ext cx="857256" cy="685805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786190"/>
            <a:ext cx="569041" cy="500066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29132"/>
            <a:ext cx="2971800" cy="742950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286388"/>
            <a:ext cx="1000132" cy="5244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i="1" spc="-300" dirty="0" smtClean="0">
                <a:latin typeface="Monotype Corsiva" pitchFamily="66" charset="0"/>
              </a:rPr>
              <a:t>Классная работа</a:t>
            </a:r>
            <a:endParaRPr lang="ru-RU" sz="7200" i="1" spc="-300" dirty="0">
              <a:latin typeface="Monotype Corsiva" pitchFamily="66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>
                  <a:buNone/>
                </a:pPr>
                <a:r>
                  <a:rPr lang="ru-RU" sz="4400" dirty="0" smtClean="0">
                    <a:effectLst>
                      <a:glow rad="635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  <a:latin typeface="Monotype Corsiva" pitchFamily="66" charset="0"/>
                  </a:rPr>
                  <a:t>Упростите выражение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400" i="1" smtClean="0">
                              <a:effectLst>
                                <a:glow rad="635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400" i="1" smtClean="0">
                                  <a:effectLst>
                                    <a:glow rad="63500">
                                      <a:schemeClr val="accent6">
                                        <a:satMod val="175000"/>
                                        <a:alpha val="40000"/>
                                      </a:schemeClr>
                                    </a:glo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400" i="0" smtClean="0">
                                  <a:effectLst>
                                    <a:glow rad="63500">
                                      <a:schemeClr val="accent6">
                                        <a:satMod val="175000"/>
                                        <a:alpha val="40000"/>
                                      </a:schemeClr>
                                    </a:glow>
                                  </a:effectLst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4400" b="0" i="1" smtClean="0">
                                  <a:effectLst>
                                    <a:glow rad="63500">
                                      <a:schemeClr val="accent6">
                                        <a:satMod val="175000"/>
                                        <a:alpha val="40000"/>
                                      </a:schemeClr>
                                    </a:glow>
                                  </a:effectLst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4400" b="0" i="1" smtClean="0">
                              <a:effectLst>
                                <a:glow rad="635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1</m:t>
                          </m:r>
                          <m:r>
                            <a:rPr lang="en-US" sz="4400" b="0" i="1" smtClean="0">
                              <a:effectLst>
                                <a:glow rad="635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2</m:t>
                          </m:r>
                          <m:r>
                            <a:rPr lang="ru-RU" sz="4400" b="0" i="1" smtClean="0">
                              <a:effectLst>
                                <a:glow rad="635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4400" b="0" i="1" smtClean="0">
                                  <a:effectLst>
                                    <a:glow rad="63500">
                                      <a:schemeClr val="accent6">
                                        <a:satMod val="175000"/>
                                        <a:alpha val="40000"/>
                                      </a:schemeClr>
                                    </a:glow>
                                  </a:effectLst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400" b="0" i="1" smtClean="0">
                                      <a:effectLst>
                                        <a:glow rad="63500">
                                          <a:schemeClr val="accent6">
                                            <a:satMod val="175000"/>
                                            <a:alpha val="40000"/>
                                          </a:schemeClr>
                                        </a:glow>
                                      </a:effectLst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400" b="0" i="0" smtClean="0">
                                      <a:effectLst>
                                        <a:glow rad="63500">
                                          <a:schemeClr val="accent6">
                                            <a:satMod val="175000"/>
                                            <a:alpha val="40000"/>
                                          </a:schemeClr>
                                        </a:glow>
                                      </a:effectLst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4400" b="0" i="1" smtClean="0">
                                      <a:effectLst>
                                        <a:glow rad="63500">
                                          <a:schemeClr val="accent6">
                                            <a:satMod val="175000"/>
                                            <a:alpha val="40000"/>
                                          </a:schemeClr>
                                        </a:glow>
                                      </a:effectLst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4400" b="0" i="1" smtClean="0">
                                  <a:effectLst>
                                    <a:glow rad="63500">
                                      <a:schemeClr val="accent6">
                                        <a:satMod val="175000"/>
                                        <a:alpha val="40000"/>
                                      </a:schemeClr>
                                    </a:glow>
                                  </a:effectLst>
                                  <a:latin typeface="Cambria Math"/>
                                </a:rPr>
                                <m:t>7</m:t>
                              </m:r>
                              <m:r>
                                <a:rPr lang="ru-RU" sz="4400" b="0" i="1" smtClean="0">
                                  <a:effectLst>
                                    <a:glow rad="63500">
                                      <a:schemeClr val="accent6">
                                        <a:satMod val="175000"/>
                                        <a:alpha val="40000"/>
                                      </a:schemeClr>
                                    </a:glow>
                                  </a:effectLst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func>
                                <m:funcPr>
                                  <m:ctrlPr>
                                    <a:rPr lang="en-US" sz="4400" b="0" i="1" smtClean="0">
                                      <a:effectLst>
                                        <a:glow rad="63500">
                                          <a:schemeClr val="accent6">
                                            <a:satMod val="175000"/>
                                            <a:alpha val="40000"/>
                                          </a:schemeClr>
                                        </a:glow>
                                      </a:effectLst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400" b="0" i="1" smtClean="0">
                                          <a:effectLst>
                                            <a:glow rad="63500">
                                              <a:schemeClr val="accent6">
                                                <a:satMod val="175000"/>
                                                <a:alpha val="40000"/>
                                              </a:schemeClr>
                                            </a:glow>
                                          </a:effectLst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4400" b="0" i="0" smtClean="0">
                                          <a:effectLst>
                                            <a:glow rad="63500">
                                              <a:schemeClr val="accent6">
                                                <a:satMod val="175000"/>
                                                <a:alpha val="40000"/>
                                              </a:schemeClr>
                                            </a:glow>
                                          </a:effectLst>
                                          <a:latin typeface="Cambria Math"/>
                                          <a:ea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ru-RU" sz="4400" b="0" i="1" smtClean="0">
                                          <a:effectLst>
                                            <a:glow rad="63500">
                                              <a:schemeClr val="accent6">
                                                <a:satMod val="175000"/>
                                                <a:alpha val="40000"/>
                                              </a:schemeClr>
                                            </a:glow>
                                          </a:effectLst>
                                          <a:latin typeface="Cambria Math"/>
                                          <a:ea typeface="Cambria Math"/>
                                        </a:rPr>
                                        <m:t>7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ru-RU" sz="4400" b="0" i="1" smtClean="0">
                                      <a:effectLst>
                                        <a:glow rad="63500">
                                          <a:schemeClr val="accent6">
                                            <a:satMod val="175000"/>
                                            <a:alpha val="40000"/>
                                          </a:schemeClr>
                                        </a:glow>
                                      </a:effectLst>
                                      <a:latin typeface="Cambria Math"/>
                                      <a:ea typeface="Cambria Math"/>
                                    </a:rPr>
                                    <m:t>5∙</m:t>
                                  </m:r>
                                  <m:func>
                                    <m:funcPr>
                                      <m:ctrlPr>
                                        <a:rPr lang="en-US" sz="4400" b="0" i="1" smtClean="0">
                                          <a:effectLst>
                                            <a:glow rad="63500">
                                              <a:schemeClr val="accent6">
                                                <a:satMod val="175000"/>
                                                <a:alpha val="40000"/>
                                              </a:schemeClr>
                                            </a:glow>
                                          </a:effectLst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4400" b="0" i="1" smtClean="0">
                                              <a:effectLst>
                                                <a:glow rad="63500">
                                                  <a:schemeClr val="accent6">
                                                    <a:satMod val="175000"/>
                                                    <a:alpha val="40000"/>
                                                  </a:schemeClr>
                                                </a:glow>
                                              </a:effectLst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4400" b="0" i="0" smtClean="0">
                                              <a:effectLst>
                                                <a:glow rad="63500">
                                                  <a:schemeClr val="accent6">
                                                    <a:satMod val="175000"/>
                                                    <a:alpha val="40000"/>
                                                  </a:schemeClr>
                                                </a:glow>
                                              </a:effectLst>
                                              <a:latin typeface="Cambria Math"/>
                                              <a:ea typeface="Cambria Math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ru-RU" sz="4400" b="0" i="1" smtClean="0">
                                              <a:effectLst>
                                                <a:glow rad="63500">
                                                  <a:schemeClr val="accent6">
                                                    <a:satMod val="175000"/>
                                                    <a:alpha val="40000"/>
                                                  </a:schemeClr>
                                                </a:glow>
                                              </a:effectLst>
                                              <a:latin typeface="Cambria Math"/>
                                              <a:ea typeface="Cambria Math"/>
                                            </a:rPr>
                                            <m:t>5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ru-RU" sz="4400" b="0" i="1" smtClean="0">
                                          <a:effectLst>
                                            <a:glow rad="63500">
                                              <a:schemeClr val="accent6">
                                                <a:satMod val="175000"/>
                                                <a:alpha val="40000"/>
                                              </a:schemeClr>
                                            </a:glow>
                                          </a:effectLst>
                                          <a:latin typeface="Cambria Math"/>
                                          <a:ea typeface="Cambria Math"/>
                                        </a:rPr>
                                        <m:t>4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ru-RU" sz="4400" dirty="0" smtClean="0">
                  <a:effectLst>
                    <a:glow rad="63500">
                      <a:schemeClr val="accent6">
                        <a:satMod val="175000"/>
                        <a:alpha val="40000"/>
                      </a:schemeClr>
                    </a:glow>
                  </a:effectLst>
                  <a:latin typeface="Monotype Corsiva" pitchFamily="66" charset="0"/>
                </a:endParaRPr>
              </a:p>
              <a:p>
                <a:pPr>
                  <a:buNone/>
                </a:pPr>
                <a:r>
                  <a:rPr lang="ru-RU" sz="4400" dirty="0" smtClean="0">
                    <a:effectLst>
                      <a:glow rad="635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  <a:latin typeface="Monotype Corsiva" pitchFamily="66" charset="0"/>
                  </a:rPr>
                  <a:t>Решение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4400" b="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12−</m:t>
                        </m:r>
                        <m:func>
                          <m:funcPr>
                            <m:ctrlPr>
                              <a:rPr lang="en-US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400" b="0" i="0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en-US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7</m:t>
                                </m:r>
                              </m:e>
                              <m:sup>
                                <m:func>
                                  <m:funcPr>
                                    <m:ctrlPr>
                                      <a:rPr lang="en-US" sz="4400" b="0" i="1" smtClean="0">
                                        <a:effectLst>
                                          <a:glow rad="63500">
                                            <a:schemeClr val="accent6">
                                              <a:satMod val="175000"/>
                                              <a:alpha val="40000"/>
                                            </a:schemeClr>
                                          </a:glow>
                                        </a:effectLst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4400" b="0" i="1" smtClean="0">
                                            <a:effectLst>
                                              <a:glow rad="63500">
                                                <a:schemeClr val="accent6">
                                                  <a:satMod val="175000"/>
                                                  <a:alpha val="40000"/>
                                                </a:schemeClr>
                                              </a:glow>
                                            </a:effectLst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4400" b="0" i="0" smtClean="0">
                                            <a:effectLst>
                                              <a:glow rad="63500">
                                                <a:schemeClr val="accent6">
                                                  <a:satMod val="175000"/>
                                                  <a:alpha val="40000"/>
                                                </a:schemeClr>
                                              </a:glow>
                                            </a:effectLst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ru-RU" sz="4400" b="0" i="1" smtClean="0">
                                            <a:effectLst>
                                              <a:glow rad="63500">
                                                <a:schemeClr val="accent6">
                                                  <a:satMod val="175000"/>
                                                  <a:alpha val="40000"/>
                                                </a:schemeClr>
                                              </a:glow>
                                            </a:effectLst>
                                            <a:latin typeface="Cambria Math"/>
                                          </a:rPr>
                                          <m:t>7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ru-RU" sz="4400" b="0" i="1" smtClean="0">
                                        <a:effectLst>
                                          <a:glow rad="63500">
                                            <a:schemeClr val="accent6">
                                              <a:satMod val="175000"/>
                                              <a:alpha val="40000"/>
                                            </a:schemeClr>
                                          </a:glow>
                                        </a:effectLst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func>
                              </m:sup>
                            </m:sSup>
                          </m:e>
                        </m:func>
                      </m:e>
                    </m:func>
                    <m:r>
                      <a:rPr lang="en-US" sz="4400" i="1" smtClean="0">
                        <a:effectLst>
                          <a:glow rad="635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440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ru-RU" sz="4400" b="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  <a:ea typeface="Cambria Math"/>
                          </a:rPr>
                          <m:t>4</m:t>
                        </m:r>
                      </m:e>
                    </m:func>
                  </m:oMath>
                </a14:m>
                <a:r>
                  <a:rPr lang="ru-RU" sz="4400" dirty="0" smtClean="0">
                    <a:effectLst>
                      <a:glow rad="635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  <a:latin typeface="Monotype Corsiva" pitchFamily="66" charset="0"/>
                  </a:rPr>
                  <a:t>=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4400" b="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12−</m:t>
                        </m:r>
                        <m:func>
                          <m:funcPr>
                            <m:ctrlPr>
                              <a:rPr lang="en-US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400" b="0" i="0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5</m:t>
                            </m:r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func>
                              <m:funcPr>
                                <m:ctrlPr>
                                  <a:rPr lang="en-US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400" b="0" i="1" smtClean="0">
                                        <a:effectLst>
                                          <a:glow rad="63500">
                                            <a:schemeClr val="accent6">
                                              <a:satMod val="175000"/>
                                              <a:alpha val="40000"/>
                                            </a:schemeClr>
                                          </a:glow>
                                        </a:effectLst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400" b="0" i="0" smtClean="0">
                                        <a:effectLst>
                                          <a:glow rad="63500">
                                            <a:schemeClr val="accent6">
                                              <a:satMod val="175000"/>
                                              <a:alpha val="40000"/>
                                            </a:schemeClr>
                                          </a:glow>
                                        </a:effectLst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ru-RU" sz="4400" b="0" i="1" smtClean="0">
                                        <a:effectLst>
                                          <a:glow rad="63500">
                                            <a:schemeClr val="accent6">
                                              <a:satMod val="175000"/>
                                              <a:alpha val="40000"/>
                                            </a:schemeClr>
                                          </a:glow>
                                        </a:effectLst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ru-RU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  <a:ea typeface="Cambria Math"/>
                                  </a:rPr>
                                  <m:t>4 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ru-RU" sz="4400" dirty="0" smtClean="0">
                    <a:effectLst>
                      <a:glow rad="635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  <a:latin typeface="Monotype Corsiva" pitchFamily="66" charset="0"/>
                  </a:rPr>
                  <a:t>=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4400" b="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12−</m:t>
                        </m:r>
                        <m:func>
                          <m:funcPr>
                            <m:ctrlPr>
                              <a:rPr lang="en-US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400" b="0" i="0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en-US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5</m:t>
                                </m:r>
                              </m:e>
                              <m:sup>
                                <m:func>
                                  <m:funcPr>
                                    <m:ctrlPr>
                                      <a:rPr lang="en-US" sz="4400" b="0" i="1" smtClean="0">
                                        <a:effectLst>
                                          <a:glow rad="63500">
                                            <a:schemeClr val="accent6">
                                              <a:satMod val="175000"/>
                                              <a:alpha val="40000"/>
                                            </a:schemeClr>
                                          </a:glow>
                                        </a:effectLst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4400" b="0" i="1" smtClean="0">
                                            <a:effectLst>
                                              <a:glow rad="63500">
                                                <a:schemeClr val="accent6">
                                                  <a:satMod val="175000"/>
                                                  <a:alpha val="40000"/>
                                                </a:schemeClr>
                                              </a:glow>
                                            </a:effectLst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4400" b="0" i="0" smtClean="0">
                                            <a:effectLst>
                                              <a:glow rad="63500">
                                                <a:schemeClr val="accent6">
                                                  <a:satMod val="175000"/>
                                                  <a:alpha val="40000"/>
                                                </a:schemeClr>
                                              </a:glow>
                                            </a:effectLst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ru-RU" sz="4400" b="0" i="1" smtClean="0">
                                            <a:effectLst>
                                              <a:glow rad="63500">
                                                <a:schemeClr val="accent6">
                                                  <a:satMod val="175000"/>
                                                  <a:alpha val="40000"/>
                                                </a:schemeClr>
                                              </a:glow>
                                            </a:effectLst>
                                            <a:latin typeface="Cambria Math"/>
                                          </a:rPr>
                                          <m:t>5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ru-RU" sz="4400" b="0" i="1" smtClean="0">
                                        <a:effectLst>
                                          <a:glow rad="63500">
                                            <a:schemeClr val="accent6">
                                              <a:satMod val="175000"/>
                                              <a:alpha val="40000"/>
                                            </a:schemeClr>
                                          </a:glow>
                                        </a:effectLst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func>
                              </m:sup>
                            </m:sSup>
                          </m:e>
                        </m:func>
                      </m:e>
                    </m:func>
                  </m:oMath>
                </a14:m>
                <a:r>
                  <a:rPr lang="ru-RU" sz="4400" dirty="0" smtClean="0">
                    <a:effectLst>
                      <a:glow rad="635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  <a:latin typeface="Monotype Corsiva" pitchFamily="66" charset="0"/>
                  </a:rPr>
                  <a:t>=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4400" b="0" i="1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12−</m:t>
                        </m:r>
                        <m:func>
                          <m:funcPr>
                            <m:ctrlPr>
                              <a:rPr lang="en-US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4400" b="0" i="0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4400" b="0" i="1" smtClean="0">
                                    <a:effectLst>
                                      <a:glow rad="63500">
                                        <a:schemeClr val="accent6">
                                          <a:satMod val="175000"/>
                                          <a:alpha val="40000"/>
                                        </a:schemeClr>
                                      </a:glow>
                                    </a:effectLst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4400" b="0" i="1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4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sz="4400" dirty="0" smtClean="0">
                    <a:effectLst>
                      <a:glow rad="635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  <a:latin typeface="Monotype Corsiva" pitchFamily="66" charset="0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dirty="0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4400" i="1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4400" b="0" i="1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>
                              <a:rPr lang="ru-RU" sz="4400" b="0" i="1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4400" dirty="0" smtClean="0">
                    <a:effectLst>
                      <a:glow rad="635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  <a:latin typeface="Monotype Corsiva" pitchFamily="66" charset="0"/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dirty="0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4400" b="0" i="1" dirty="0" smtClean="0">
                                <a:effectLst>
                                  <a:glow rad="63500">
                                    <a:schemeClr val="accent6">
                                      <a:satMod val="175000"/>
                                      <a:alpha val="40000"/>
                                    </a:schemeClr>
                                  </a:glow>
                                </a:effectLst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4400" b="0" i="1" dirty="0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</a:rPr>
                          <m:t>3</m:t>
                        </m:r>
                        <m:r>
                          <a:rPr lang="ru-RU" sz="4400" b="0" i="1" dirty="0" smtClean="0">
                            <a:effectLst>
                              <a:glow rad="63500">
                                <a:schemeClr val="accent6">
                                  <a:satMod val="175000"/>
                                  <a:alpha val="40000"/>
                                </a:schemeClr>
                              </a:glow>
                            </a:effectLst>
                            <a:latin typeface="Cambria Math"/>
                            <a:ea typeface="Cambria Math"/>
                          </a:rPr>
                          <m:t>=1</m:t>
                        </m:r>
                      </m:e>
                    </m:func>
                  </m:oMath>
                </a14:m>
                <a:endParaRPr lang="ru-RU" sz="4400" dirty="0" smtClean="0">
                  <a:effectLst>
                    <a:glow rad="63500">
                      <a:schemeClr val="accent6">
                        <a:satMod val="175000"/>
                        <a:alpha val="40000"/>
                      </a:schemeClr>
                    </a:glow>
                  </a:effectLst>
                  <a:latin typeface="Monotype Corsiva" pitchFamily="66" charset="0"/>
                </a:endParaRPr>
              </a:p>
              <a:p>
                <a:pPr>
                  <a:buNone/>
                </a:pPr>
                <a:r>
                  <a:rPr lang="ru-RU" sz="4400" dirty="0" smtClean="0">
                    <a:latin typeface="Monotype Corsiva" pitchFamily="66" charset="0"/>
                  </a:rPr>
                  <a:t/>
                </a:r>
                <a:endParaRPr lang="ru-RU" sz="4400" dirty="0">
                  <a:effectLst>
                    <a:glow rad="63500">
                      <a:schemeClr val="accent6">
                        <a:satMod val="175000"/>
                        <a:alpha val="40000"/>
                      </a:schemeClr>
                    </a:glow>
                  </a:effectLst>
                  <a:latin typeface="Monotype Corsiva" pitchFamily="66" charset="0"/>
                </a:endParaRPr>
              </a:p>
            </p:txBody>
          </p:sp>
        </mc:Choice>
        <mc:Fallback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519" t="-4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65</Words>
  <Application>Microsoft Office PowerPoint</Application>
  <PresentationFormat>Экран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Определение логарифма числа       по основанию  </vt:lpstr>
      <vt:lpstr>Свойства логарифма</vt:lpstr>
      <vt:lpstr>Слайд 4</vt:lpstr>
      <vt:lpstr>Классная работа</vt:lpstr>
    </vt:vector>
  </TitlesOfParts>
  <Company>образование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№1</dc:creator>
  <cp:lastModifiedBy>308a</cp:lastModifiedBy>
  <cp:revision>60</cp:revision>
  <cp:lastPrinted>2011-01-17T17:19:34Z</cp:lastPrinted>
  <dcterms:created xsi:type="dcterms:W3CDTF">2009-12-08T13:45:10Z</dcterms:created>
  <dcterms:modified xsi:type="dcterms:W3CDTF">2014-11-05T09:43:21Z</dcterms:modified>
</cp:coreProperties>
</file>