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6" r:id="rId18"/>
    <p:sldId id="277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B5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123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214554"/>
            <a:ext cx="8458200" cy="2071702"/>
          </a:xfrm>
        </p:spPr>
        <p:txBody>
          <a:bodyPr/>
          <a:lstStyle/>
          <a:p>
            <a:pPr algn="ctr"/>
            <a:r>
              <a:rPr lang="ru-RU" dirty="0" smtClean="0"/>
              <a:t>звучание темы </a:t>
            </a:r>
            <a:br>
              <a:rPr lang="ru-RU" dirty="0" smtClean="0"/>
            </a:br>
            <a:r>
              <a:rPr lang="ru-RU" dirty="0" smtClean="0"/>
              <a:t>«Скорость, время, расстояние»</a:t>
            </a:r>
            <a:br>
              <a:rPr lang="ru-RU" dirty="0" smtClean="0"/>
            </a:br>
            <a:r>
              <a:rPr lang="ru-RU" dirty="0" smtClean="0"/>
              <a:t>при решении задач и уравнений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42852"/>
            <a:ext cx="8458200" cy="914400"/>
          </a:xfrm>
        </p:spPr>
        <p:txBody>
          <a:bodyPr/>
          <a:lstStyle/>
          <a:p>
            <a:pPr algn="ctr"/>
            <a:r>
              <a:rPr lang="ru-RU" dirty="0" smtClean="0"/>
              <a:t>МКОУ «Возовская средняя общеобразовательная школа»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cs typeface="Times New Roman" pitchFamily="18" charset="0"/>
              </a:rPr>
              <a:t>Верно ли?    Да - </a:t>
            </a:r>
            <a:r>
              <a:rPr lang="ru-RU" sz="4400" b="1" dirty="0" smtClean="0">
                <a:cs typeface="Times New Roman" pitchFamily="18" charset="0"/>
              </a:rPr>
              <a:t>˄</a:t>
            </a:r>
            <a:r>
              <a:rPr lang="ru-RU" b="1" dirty="0" smtClean="0">
                <a:cs typeface="Times New Roman" pitchFamily="18" charset="0"/>
              </a:rPr>
              <a:t>, </a:t>
            </a:r>
            <a:r>
              <a:rPr lang="ru-RU" dirty="0" smtClean="0">
                <a:cs typeface="Times New Roman" pitchFamily="18" charset="0"/>
              </a:rPr>
              <a:t>нет </a:t>
            </a:r>
            <a:r>
              <a:rPr lang="ru-RU" b="1" dirty="0" smtClean="0">
                <a:cs typeface="Times New Roman"/>
              </a:rPr>
              <a:t>- </a:t>
            </a:r>
            <a:r>
              <a:rPr lang="ru-RU" sz="4000" b="1" dirty="0" smtClean="0">
                <a:latin typeface="Times New Roman"/>
                <a:cs typeface="Times New Roman"/>
              </a:rPr>
              <a:t>—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4089416"/>
          </a:xfrm>
        </p:spPr>
        <p:txBody>
          <a:bodyPr>
            <a:normAutofit/>
          </a:bodyPr>
          <a:lstStyle/>
          <a:p>
            <a:r>
              <a:rPr lang="ru-RU" sz="4400" dirty="0" smtClean="0"/>
              <a:t>4 · 37 ·  25 = 370</a:t>
            </a:r>
          </a:p>
          <a:p>
            <a:r>
              <a:rPr lang="ru-RU" sz="4400" dirty="0" smtClean="0"/>
              <a:t>4242 : 21 = 202</a:t>
            </a:r>
          </a:p>
          <a:p>
            <a:r>
              <a:rPr lang="ru-RU" sz="4400" dirty="0" smtClean="0"/>
              <a:t>3009 : 3 = 1003</a:t>
            </a:r>
          </a:p>
          <a:p>
            <a:r>
              <a:rPr lang="ru-RU" sz="4400" dirty="0" smtClean="0"/>
              <a:t>89 · 11 = 879</a:t>
            </a:r>
          </a:p>
          <a:p>
            <a:r>
              <a:rPr lang="ru-RU" sz="4400" dirty="0" smtClean="0"/>
              <a:t>55 : 5 · 63 = 693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4282" y="5643578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4800" b="1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/>
                <a:cs typeface="Times New Roman"/>
              </a:rPr>
              <a:t>— </a:t>
            </a:r>
            <a:r>
              <a:rPr lang="ru-RU" sz="4400" b="1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cs typeface="Times New Roman" pitchFamily="18" charset="0"/>
              </a:rPr>
              <a:t>˄</a:t>
            </a:r>
            <a:r>
              <a:rPr lang="ru-RU" sz="4800" b="1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/>
                <a:cs typeface="Times New Roman"/>
              </a:rPr>
              <a:t> </a:t>
            </a:r>
            <a:r>
              <a:rPr lang="ru-RU" sz="4400" b="1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cs typeface="Times New Roman" pitchFamily="18" charset="0"/>
              </a:rPr>
              <a:t>˄</a:t>
            </a:r>
            <a:r>
              <a:rPr lang="ru-RU" sz="4800" b="1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/>
                <a:cs typeface="Times New Roman"/>
              </a:rPr>
              <a:t> — </a:t>
            </a:r>
            <a:r>
              <a:rPr lang="ru-RU" sz="4400" b="1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cs typeface="Times New Roman" pitchFamily="18" charset="0"/>
              </a:rPr>
              <a:t>˄</a:t>
            </a:r>
            <a:endParaRPr kumimoji="0" lang="ru-RU" sz="4800" b="1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скорость, время, расстояние</a:t>
            </a:r>
            <a:endParaRPr lang="ru-RU" dirty="0"/>
          </a:p>
        </p:txBody>
      </p:sp>
      <p:pic>
        <p:nvPicPr>
          <p:cNvPr id="22530" name="Picture 2" descr="C:\Users\Пользователь\Desktop\ФОТО\фото школа\урок\P10309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15074" y="4071942"/>
            <a:ext cx="2357454" cy="2264222"/>
          </a:xfrm>
          <a:prstGeom prst="rect">
            <a:avLst/>
          </a:prstGeom>
          <a:noFill/>
        </p:spPr>
      </p:pic>
      <p:pic>
        <p:nvPicPr>
          <p:cNvPr id="22531" name="Picture 3" descr="C:\Users\Пользователь\Desktop\ФОТО\фото школа\урок\P10309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1500174"/>
            <a:ext cx="2286016" cy="2270241"/>
          </a:xfrm>
          <a:prstGeom prst="rect">
            <a:avLst/>
          </a:prstGeom>
          <a:noFill/>
        </p:spPr>
      </p:pic>
      <p:pic>
        <p:nvPicPr>
          <p:cNvPr id="22532" name="Picture 4" descr="C:\Users\Пользователь\Desktop\ФОТО\фото школа\урок\P10309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86116" y="2714620"/>
            <a:ext cx="2500330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</p:spPr>
        <p:txBody>
          <a:bodyPr/>
          <a:lstStyle/>
          <a:p>
            <a:r>
              <a:rPr lang="ru-RU" dirty="0" smtClean="0"/>
              <a:t>Задача 1</a:t>
            </a:r>
            <a:endParaRPr lang="ru-RU" dirty="0"/>
          </a:p>
        </p:txBody>
      </p:sp>
      <p:pic>
        <p:nvPicPr>
          <p:cNvPr id="2355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214422"/>
            <a:ext cx="5072098" cy="5449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285984" y="1785926"/>
            <a:ext cx="435771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Спортсмен Игорь пробежал несколько кругов по 300 метров, а потом еще 100 метров. Сколько кругов по 300 м пробежал Игорь, если вся пройденная его дистанция 1 км?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</p:spPr>
        <p:txBody>
          <a:bodyPr/>
          <a:lstStyle/>
          <a:p>
            <a:r>
              <a:rPr lang="ru-RU" dirty="0" smtClean="0"/>
              <a:t>Задача 2</a:t>
            </a:r>
            <a:endParaRPr lang="ru-RU" dirty="0"/>
          </a:p>
        </p:txBody>
      </p:sp>
      <p:pic>
        <p:nvPicPr>
          <p:cNvPr id="2355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214422"/>
            <a:ext cx="5072098" cy="5449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143108" y="1348800"/>
            <a:ext cx="457203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Из лагеря геологоразведчиков выехал вездеход со скоростью 30 км/ч. Через 2 часа вслед за ним был послан второй вездеход. С какой скоростью он должен ехать, чтобы догнать первый через 150 км после своего выхода?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AutoShape 4"/>
          <p:cNvSpPr>
            <a:spLocks noChangeArrowheads="1"/>
          </p:cNvSpPr>
          <p:nvPr/>
        </p:nvSpPr>
        <p:spPr bwMode="auto">
          <a:xfrm rot="10800000">
            <a:off x="304800" y="4023626"/>
            <a:ext cx="4343400" cy="2405770"/>
          </a:xfrm>
          <a:prstGeom prst="rightArrow">
            <a:avLst>
              <a:gd name="adj1" fmla="val 50000"/>
              <a:gd name="adj2" fmla="val 43750"/>
            </a:avLst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1" name="AutoShape 5"/>
          <p:cNvSpPr>
            <a:spLocks noChangeArrowheads="1"/>
          </p:cNvSpPr>
          <p:nvPr/>
        </p:nvSpPr>
        <p:spPr bwMode="auto">
          <a:xfrm rot="16200000">
            <a:off x="2871439" y="1400507"/>
            <a:ext cx="3553523" cy="2895600"/>
          </a:xfrm>
          <a:prstGeom prst="rightArrow">
            <a:avLst>
              <a:gd name="adj1" fmla="val 50000"/>
              <a:gd name="adj2" fmla="val 31652"/>
            </a:avLst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vert="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3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43042" y="4857760"/>
            <a:ext cx="25717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60 км/ч</a:t>
            </a:r>
            <a:endParaRPr lang="ru-RU" sz="4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929058" y="2285992"/>
            <a:ext cx="150019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45 км/ч</a:t>
            </a:r>
            <a:endParaRPr lang="ru-RU" sz="4400" b="1" dirty="0"/>
          </a:p>
        </p:txBody>
      </p:sp>
      <p:sp>
        <p:nvSpPr>
          <p:cNvPr id="24579" name="AutoShape 3"/>
          <p:cNvSpPr>
            <a:spLocks noChangeArrowheads="1"/>
          </p:cNvSpPr>
          <p:nvPr/>
        </p:nvSpPr>
        <p:spPr bwMode="auto">
          <a:xfrm>
            <a:off x="4648200" y="4023626"/>
            <a:ext cx="4343400" cy="2405770"/>
          </a:xfrm>
          <a:prstGeom prst="rightArrow">
            <a:avLst>
              <a:gd name="adj1" fmla="val 50000"/>
              <a:gd name="adj2" fmla="val 43750"/>
            </a:avLst>
          </a:prstGeom>
          <a:solidFill>
            <a:schemeClr val="bg2">
              <a:lumMod val="90000"/>
            </a:schemeClr>
          </a:solidFill>
          <a:ln w="1270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1400" b="1" dirty="0" smtClean="0"/>
          </a:p>
          <a:p>
            <a:r>
              <a:rPr lang="ru-RU" sz="4400" b="1" dirty="0" smtClean="0"/>
              <a:t>     50 км/ч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457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Автомобиль «Лада - 21099» за 3 часа может проехать 360 км. Бескрылая птица страус – лучший бегун в мире – развивает скорость до 120 км/ч. Сравните скорости автомобиля и страуса.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214282" y="1554162"/>
            <a:ext cx="8777318" cy="4875234"/>
          </a:xfrm>
        </p:spPr>
        <p:txBody>
          <a:bodyPr>
            <a:normAutofit lnSpcReduction="10000"/>
          </a:bodyPr>
          <a:lstStyle/>
          <a:p>
            <a:r>
              <a:rPr lang="ru-RU" sz="4000" dirty="0" smtClean="0"/>
              <a:t>Скорость распространения света самая большая в природе – 300</a:t>
            </a:r>
            <a:r>
              <a:rPr lang="ru-RU" sz="2400" dirty="0" smtClean="0"/>
              <a:t> </a:t>
            </a:r>
            <a:r>
              <a:rPr lang="ru-RU" sz="4000" dirty="0" smtClean="0"/>
              <a:t>000 км/с. На Солнце произошла вспышка. Через какое время увидят ее на Земле, если расстояние от Земли до Солнца 150 000 000 км? </a:t>
            </a:r>
          </a:p>
          <a:p>
            <a:r>
              <a:rPr lang="ru-RU" sz="4000" dirty="0" smtClean="0"/>
              <a:t>Ответ выразите в минутах и секундах.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Пользователь\Desktop\анимация. лес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от </a:t>
            </a:r>
            <a:r>
              <a:rPr lang="ru-RU" dirty="0" err="1" smtClean="0"/>
              <a:t>карлсона</a:t>
            </a:r>
            <a:endParaRPr lang="ru-RU" dirty="0"/>
          </a:p>
        </p:txBody>
      </p:sp>
      <p:pic>
        <p:nvPicPr>
          <p:cNvPr id="1026" name="Picture 2" descr="C:\Users\Пользователь\Desktop\ФОТО\фото школа\урок\P10308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71802" y="1357298"/>
            <a:ext cx="5561002" cy="528641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282" y="1357298"/>
            <a:ext cx="285752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/>
              <a:t>Скорость легкового автомобиля     60 км/ч, а микроавтобуса – 20 км/ч. Во сколько раз скорость легкового автомобиля больше скорости микроавтобуса?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59"/>
          <a:ext cx="8686800" cy="48037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800633">
                <a:tc>
                  <a:txBody>
                    <a:bodyPr/>
                    <a:lstStyle/>
                    <a:p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Что мы обозначаем за </a:t>
            </a:r>
            <a:r>
              <a:rPr lang="ru-RU" sz="2800" i="1" dirty="0" err="1" smtClean="0"/>
              <a:t>х</a:t>
            </a:r>
            <a:r>
              <a:rPr lang="ru-RU" dirty="0" smtClean="0"/>
              <a:t>?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59"/>
          <a:ext cx="8686800" cy="48037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800633"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8" y="1571612"/>
          <a:ext cx="7858180" cy="740562"/>
        </p:xfrm>
        <a:graphic>
          <a:graphicData uri="http://schemas.openxmlformats.org/drawingml/2006/table">
            <a:tbl>
              <a:tblPr/>
              <a:tblGrid>
                <a:gridCol w="642942"/>
                <a:gridCol w="785818"/>
                <a:gridCol w="714380"/>
                <a:gridCol w="714380"/>
                <a:gridCol w="714380"/>
                <a:gridCol w="714380"/>
                <a:gridCol w="714380"/>
                <a:gridCol w="714380"/>
                <a:gridCol w="714380"/>
                <a:gridCol w="714380"/>
                <a:gridCol w="714380"/>
              </a:tblGrid>
              <a:tr h="7143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kern="1200" dirty="0" err="1">
                          <a:solidFill>
                            <a:srgbClr val="000000"/>
                          </a:solidFill>
                          <a:latin typeface="Franklin Gothic Book"/>
                          <a:ea typeface="Times New Roman"/>
                          <a:cs typeface="Arial"/>
                        </a:rPr>
                        <a:t>н</a:t>
                      </a:r>
                      <a:r>
                        <a:rPr lang="ru-RU" sz="4400" kern="1200" dirty="0">
                          <a:solidFill>
                            <a:srgbClr val="000000"/>
                          </a:solidFill>
                          <a:latin typeface="Franklin Gothic Book"/>
                          <a:ea typeface="Times New Roman"/>
                          <a:cs typeface="Arial"/>
                        </a:rPr>
                        <a:t> 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0002" marR="70002" marT="35001" marB="350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kern="1200" dirty="0">
                          <a:solidFill>
                            <a:srgbClr val="000000"/>
                          </a:solidFill>
                          <a:latin typeface="Franklin Gothic Book"/>
                          <a:ea typeface="Times New Roman"/>
                          <a:cs typeface="Arial"/>
                        </a:rPr>
                        <a:t>е 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0002" marR="70002" marT="35001" marB="350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kern="1200" dirty="0">
                          <a:solidFill>
                            <a:srgbClr val="000000"/>
                          </a:solidFill>
                          <a:latin typeface="Franklin Gothic Book"/>
                          <a:ea typeface="Times New Roman"/>
                          <a:cs typeface="Arial"/>
                        </a:rPr>
                        <a:t>и 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0002" marR="70002" marT="35001" marB="350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kern="1200" dirty="0" err="1">
                          <a:solidFill>
                            <a:srgbClr val="000000"/>
                          </a:solidFill>
                          <a:latin typeface="Franklin Gothic Book"/>
                          <a:ea typeface="Times New Roman"/>
                          <a:cs typeface="Arial"/>
                        </a:rPr>
                        <a:t>з</a:t>
                      </a:r>
                      <a:r>
                        <a:rPr lang="ru-RU" sz="4400" kern="1200" dirty="0">
                          <a:solidFill>
                            <a:srgbClr val="000000"/>
                          </a:solidFill>
                          <a:latin typeface="Franklin Gothic Book"/>
                          <a:ea typeface="Times New Roman"/>
                          <a:cs typeface="Arial"/>
                        </a:rPr>
                        <a:t> 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0002" marR="70002" marT="35001" marB="350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kern="1200" dirty="0">
                          <a:solidFill>
                            <a:srgbClr val="000000"/>
                          </a:solidFill>
                          <a:latin typeface="Franklin Gothic Book"/>
                          <a:ea typeface="Times New Roman"/>
                          <a:cs typeface="Arial"/>
                        </a:rPr>
                        <a:t>в 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0002" marR="70002" marT="35001" marB="350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kern="1200" dirty="0">
                          <a:solidFill>
                            <a:srgbClr val="000000"/>
                          </a:solidFill>
                          <a:latin typeface="Franklin Gothic Book"/>
                          <a:ea typeface="Times New Roman"/>
                          <a:cs typeface="Arial"/>
                        </a:rPr>
                        <a:t>е 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0002" marR="70002" marT="35001" marB="350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kern="1200" dirty="0">
                          <a:solidFill>
                            <a:srgbClr val="000000"/>
                          </a:solidFill>
                          <a:latin typeface="Franklin Gothic Book"/>
                          <a:ea typeface="Times New Roman"/>
                          <a:cs typeface="Arial"/>
                        </a:rPr>
                        <a:t>с 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0002" marR="70002" marT="35001" marB="350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kern="1200" dirty="0">
                          <a:solidFill>
                            <a:srgbClr val="000000"/>
                          </a:solidFill>
                          <a:latin typeface="Franklin Gothic Book"/>
                          <a:ea typeface="Times New Roman"/>
                          <a:cs typeface="Arial"/>
                        </a:rPr>
                        <a:t>т 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0002" marR="70002" marT="35001" marB="350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kern="1200" dirty="0" err="1">
                          <a:solidFill>
                            <a:srgbClr val="000000"/>
                          </a:solidFill>
                          <a:latin typeface="Franklin Gothic Book"/>
                          <a:ea typeface="Times New Roman"/>
                          <a:cs typeface="Arial"/>
                        </a:rPr>
                        <a:t>н</a:t>
                      </a:r>
                      <a:r>
                        <a:rPr lang="ru-RU" sz="4400" kern="1200" dirty="0">
                          <a:solidFill>
                            <a:srgbClr val="000000"/>
                          </a:solidFill>
                          <a:latin typeface="Franklin Gothic Book"/>
                          <a:ea typeface="Times New Roman"/>
                          <a:cs typeface="Arial"/>
                        </a:rPr>
                        <a:t> 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0002" marR="70002" marT="35001" marB="350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kern="1200" dirty="0">
                          <a:solidFill>
                            <a:srgbClr val="000000"/>
                          </a:solidFill>
                          <a:latin typeface="Franklin Gothic Book"/>
                          <a:ea typeface="Times New Roman"/>
                          <a:cs typeface="Arial"/>
                        </a:rPr>
                        <a:t>о 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0002" marR="70002" marT="35001" marB="350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kern="1200" dirty="0">
                          <a:solidFill>
                            <a:srgbClr val="000000"/>
                          </a:solidFill>
                          <a:latin typeface="Franklin Gothic Book"/>
                          <a:ea typeface="Times New Roman"/>
                          <a:cs typeface="Arial"/>
                        </a:rPr>
                        <a:t>е 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0002" marR="70002" marT="35001" marB="350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Геометрическая фигура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59"/>
          <a:ext cx="8686800" cy="48037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800633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н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е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и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з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в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е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с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т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н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о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е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00100" y="2357430"/>
          <a:ext cx="5067300" cy="800735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8007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kern="1200" dirty="0" smtClean="0">
                          <a:solidFill>
                            <a:srgbClr val="000000"/>
                          </a:solidFill>
                          <a:latin typeface="Franklin Gothic Book"/>
                          <a:ea typeface="Times New Roman"/>
                          <a:cs typeface="Arial"/>
                        </a:rPr>
                        <a:t>к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kern="1200">
                          <a:solidFill>
                            <a:srgbClr val="000000"/>
                          </a:solidFill>
                          <a:latin typeface="Franklin Gothic Book"/>
                          <a:ea typeface="Times New Roman"/>
                          <a:cs typeface="Arial"/>
                        </a:rPr>
                        <a:t>в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kern="1200" dirty="0">
                          <a:solidFill>
                            <a:srgbClr val="000000"/>
                          </a:solidFill>
                          <a:latin typeface="Franklin Gothic Book"/>
                          <a:ea typeface="Times New Roman"/>
                          <a:cs typeface="Arial"/>
                        </a:rPr>
                        <a:t>а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kern="1200">
                          <a:solidFill>
                            <a:srgbClr val="000000"/>
                          </a:solidFill>
                          <a:latin typeface="Franklin Gothic Book"/>
                          <a:ea typeface="Times New Roman"/>
                          <a:cs typeface="Arial"/>
                        </a:rPr>
                        <a:t>д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kern="1200">
                          <a:solidFill>
                            <a:srgbClr val="000000"/>
                          </a:solidFill>
                          <a:latin typeface="Franklin Gothic Book"/>
                          <a:ea typeface="Times New Roman"/>
                          <a:cs typeface="Arial"/>
                        </a:rPr>
                        <a:t>р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kern="1200">
                          <a:solidFill>
                            <a:srgbClr val="000000"/>
                          </a:solidFill>
                          <a:latin typeface="Franklin Gothic Book"/>
                          <a:ea typeface="Times New Roman"/>
                          <a:cs typeface="Arial"/>
                        </a:rPr>
                        <a:t>а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kern="1200" dirty="0">
                          <a:solidFill>
                            <a:srgbClr val="000000"/>
                          </a:solidFill>
                          <a:latin typeface="Franklin Gothic Book"/>
                          <a:ea typeface="Times New Roman"/>
                          <a:cs typeface="Arial"/>
                        </a:rPr>
                        <a:t>т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Компонент действия деления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59"/>
          <a:ext cx="8686800" cy="48037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800633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н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е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и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з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в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е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с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т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н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о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е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к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в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а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д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р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а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т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pPr algn="ctr"/>
                      <a:endParaRPr lang="ru-RU" sz="44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00298" y="3143248"/>
          <a:ext cx="5067300" cy="800735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8007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kern="1200" dirty="0" err="1">
                          <a:solidFill>
                            <a:srgbClr val="000000"/>
                          </a:solidFill>
                          <a:latin typeface="Franklin Gothic Book"/>
                          <a:ea typeface="Times New Roman"/>
                          <a:cs typeface="Arial"/>
                        </a:rPr>
                        <a:t>д</a:t>
                      </a:r>
                      <a:r>
                        <a:rPr lang="ru-RU" sz="4400" kern="1200" dirty="0">
                          <a:solidFill>
                            <a:srgbClr val="000000"/>
                          </a:solidFill>
                          <a:latin typeface="Franklin Gothic Book"/>
                          <a:ea typeface="Times New Roman"/>
                          <a:cs typeface="Arial"/>
                        </a:rPr>
                        <a:t>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kern="1200" dirty="0">
                          <a:solidFill>
                            <a:srgbClr val="000000"/>
                          </a:solidFill>
                          <a:latin typeface="Franklin Gothic Book"/>
                          <a:ea typeface="Times New Roman"/>
                          <a:cs typeface="Arial"/>
                        </a:rPr>
                        <a:t>е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kern="1200">
                          <a:solidFill>
                            <a:srgbClr val="000000"/>
                          </a:solidFill>
                          <a:latin typeface="Franklin Gothic Book"/>
                          <a:ea typeface="Times New Roman"/>
                          <a:cs typeface="Arial"/>
                        </a:rPr>
                        <a:t>л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kern="1200">
                          <a:solidFill>
                            <a:srgbClr val="000000"/>
                          </a:solidFill>
                          <a:latin typeface="Franklin Gothic Book"/>
                          <a:ea typeface="Times New Roman"/>
                          <a:cs typeface="Arial"/>
                        </a:rPr>
                        <a:t>и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kern="1200">
                          <a:solidFill>
                            <a:srgbClr val="000000"/>
                          </a:solidFill>
                          <a:latin typeface="Franklin Gothic Book"/>
                          <a:ea typeface="Times New Roman"/>
                          <a:cs typeface="Arial"/>
                        </a:rPr>
                        <a:t>м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kern="1200">
                          <a:solidFill>
                            <a:srgbClr val="000000"/>
                          </a:solidFill>
                          <a:latin typeface="Franklin Gothic Book"/>
                          <a:ea typeface="Times New Roman"/>
                          <a:cs typeface="Arial"/>
                        </a:rPr>
                        <a:t>о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kern="1200" dirty="0">
                          <a:solidFill>
                            <a:srgbClr val="000000"/>
                          </a:solidFill>
                          <a:latin typeface="Franklin Gothic Book"/>
                          <a:ea typeface="Times New Roman"/>
                          <a:cs typeface="Arial"/>
                        </a:rPr>
                        <a:t>е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 Путь, пройденный пешеходом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59"/>
          <a:ext cx="8686800" cy="48037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800633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н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е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и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з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в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е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с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т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н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о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е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к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в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а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д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р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а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т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pPr algn="ctr"/>
                      <a:endParaRPr lang="ru-RU" sz="44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д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е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л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и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м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о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е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14480" y="3929066"/>
          <a:ext cx="7239000" cy="8006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800633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р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а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с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с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т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о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я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н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и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е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5. Состоит из цифр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59"/>
          <a:ext cx="8686800" cy="48037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800633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н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е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и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з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в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е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с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т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н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о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е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к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в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а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д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р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а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т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pPr algn="ctr"/>
                      <a:endParaRPr lang="ru-RU" sz="44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д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е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л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и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м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о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е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р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а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с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с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т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о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я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н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и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е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00298" y="4714884"/>
          <a:ext cx="3619500" cy="8006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3900"/>
                <a:gridCol w="723900"/>
                <a:gridCol w="723900"/>
                <a:gridCol w="723900"/>
                <a:gridCol w="723900"/>
              </a:tblGrid>
              <a:tr h="800633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ч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и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с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л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о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6. Число 2 при делении 14 на 3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59"/>
          <a:ext cx="8686800" cy="48037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800633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н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е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и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з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в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е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с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т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н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о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е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к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в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а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д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р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а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т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pPr algn="ctr"/>
                      <a:endParaRPr lang="ru-RU" sz="44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д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е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л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и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м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о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е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р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а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с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с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т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о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я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н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и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е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ч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и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с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л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о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063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8" y="5572140"/>
          <a:ext cx="5067300" cy="8006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800633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о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с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т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а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т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о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к</a:t>
                      </a:r>
                      <a:endParaRPr lang="ru-RU" sz="4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урока: «решение задач»</a:t>
            </a:r>
            <a:endParaRPr lang="ru-RU" dirty="0"/>
          </a:p>
        </p:txBody>
      </p:sp>
      <p:pic>
        <p:nvPicPr>
          <p:cNvPr id="21506" name="Picture 2" descr="C:\Users\Пользователь\Desktop\ФОТО\фото школа\урок\P10308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285860"/>
            <a:ext cx="7643866" cy="53329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171</TotalTime>
  <Words>483</Words>
  <PresentationFormat>Экран (4:3)</PresentationFormat>
  <Paragraphs>229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звучание темы  «Скорость, время, расстояние» при решении задач и уравнений</vt:lpstr>
      <vt:lpstr>Слайд 2</vt:lpstr>
      <vt:lpstr>1. Что мы обозначаем за х?</vt:lpstr>
      <vt:lpstr>2. Геометрическая фигура</vt:lpstr>
      <vt:lpstr>3. Компонент действия деления</vt:lpstr>
      <vt:lpstr>4. Путь, пройденный пешеходом</vt:lpstr>
      <vt:lpstr>5. Состоит из цифр</vt:lpstr>
      <vt:lpstr>6. Число 2 при делении 14 на 3</vt:lpstr>
      <vt:lpstr>Тема урока: «решение задач»</vt:lpstr>
      <vt:lpstr>Верно ли?    Да - ˄, нет - —</vt:lpstr>
      <vt:lpstr>скорость, время, расстояние</vt:lpstr>
      <vt:lpstr>Задача 1</vt:lpstr>
      <vt:lpstr>Задача 2</vt:lpstr>
      <vt:lpstr>Слайд 14</vt:lpstr>
      <vt:lpstr>Слайд 15</vt:lpstr>
      <vt:lpstr>Слайд 16</vt:lpstr>
      <vt:lpstr>Слайд 17</vt:lpstr>
      <vt:lpstr>Слайд 18</vt:lpstr>
      <vt:lpstr>Задача от карлсона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Поэтическое звучание темы «Скорость, время, расстояние»</dc:title>
  <dc:creator>Пользователь</dc:creator>
  <cp:lastModifiedBy>Пользователь</cp:lastModifiedBy>
  <cp:revision>30</cp:revision>
  <dcterms:created xsi:type="dcterms:W3CDTF">2011-11-09T06:15:02Z</dcterms:created>
  <dcterms:modified xsi:type="dcterms:W3CDTF">2014-11-04T11:30:06Z</dcterms:modified>
</cp:coreProperties>
</file>