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77" r:id="rId9"/>
    <p:sldId id="278" r:id="rId10"/>
    <p:sldId id="27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9D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8" autoAdjust="0"/>
    <p:restoredTop sz="94660"/>
  </p:normalViewPr>
  <p:slideViewPr>
    <p:cSldViewPr>
      <p:cViewPr varScale="1">
        <p:scale>
          <a:sx n="55" d="100"/>
          <a:sy n="55" d="100"/>
        </p:scale>
        <p:origin x="-96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68FC-A0A1-42E8-A32E-110E274CE0D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168FC-A0A1-42E8-A32E-110E274CE0D7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7572-5B9C-4413-B1C3-18D1146C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ti.religiousbook.org.ua/big_foto1/l1.html" TargetMode="External"/><Relationship Id="rId3" Type="http://schemas.openxmlformats.org/officeDocument/2006/relationships/hyperlink" Target="http://fb.ru/article/73111/oleniy-moh---manna-nebesnaya" TargetMode="External"/><Relationship Id="rId7" Type="http://schemas.openxmlformats.org/officeDocument/2006/relationships/hyperlink" Target="http://kamfotos.ru/photo/rastitelnyj_mir_kamchatki/foto_4761/20-114" TargetMode="External"/><Relationship Id="rId2" Type="http://schemas.openxmlformats.org/officeDocument/2006/relationships/hyperlink" Target="http://biouroki.ru/material/plants/lishainik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mfotos.ru/photo/rastitelnyj_mir_kamchatki/foto_4761/20-0-114" TargetMode="External"/><Relationship Id="rId5" Type="http://schemas.openxmlformats.org/officeDocument/2006/relationships/hyperlink" Target="http://biologiyavklasse.ru/otdel-lishajniki.html" TargetMode="External"/><Relationship Id="rId10" Type="http://schemas.openxmlformats.org/officeDocument/2006/relationships/hyperlink" Target="http://www.innature.kz/allphoto.php?stype=photos&amp;stext=%C0%F1%FB+&amp;method=AND&amp;datelimit=0&amp;fields=2&amp;sort=datestamp&amp;order=0&amp;chars=50&amp;forum_id=0&amp;rowstart=250" TargetMode="External"/><Relationship Id="rId4" Type="http://schemas.openxmlformats.org/officeDocument/2006/relationships/hyperlink" Target="http://ru.wikipedia.org/wiki/%CB%E8%F8%E0%E9%ED%E8%EA%E8" TargetMode="External"/><Relationship Id="rId9" Type="http://schemas.openxmlformats.org/officeDocument/2006/relationships/hyperlink" Target="http://lode.piru.be/displayimage.php?album=lastup&amp;cat=0&amp;pos=54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24231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Учитель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биологии и экологии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МБОУ СОШ №5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г. Балаково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Саратовской области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Ефимова   Ю.С.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bochkavpechatleniy.com/data/photo/33208/1c0ac1895c8d074c92b55c17575e0d5e_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915055"/>
            <a:ext cx="3384375" cy="2538281"/>
          </a:xfrm>
          <a:prstGeom prst="rect">
            <a:avLst/>
          </a:prstGeom>
          <a:noFill/>
        </p:spPr>
      </p:pic>
      <p:pic>
        <p:nvPicPr>
          <p:cNvPr id="1030" name="Picture 6" descr="http://club.itdrom.com/files/gallery/gal_photo/macro/45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5676" y="0"/>
            <a:ext cx="2558324" cy="1700808"/>
          </a:xfrm>
          <a:prstGeom prst="rect">
            <a:avLst/>
          </a:prstGeom>
          <a:noFill/>
        </p:spPr>
      </p:pic>
      <p:pic>
        <p:nvPicPr>
          <p:cNvPr id="1032" name="Picture 8" descr="http://im8-tub-ru.yandex.net/i?id=81000127-2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3140968"/>
            <a:ext cx="2655507" cy="1991630"/>
          </a:xfrm>
          <a:prstGeom prst="rect">
            <a:avLst/>
          </a:prstGeom>
          <a:noFill/>
        </p:spPr>
      </p:pic>
      <p:pic>
        <p:nvPicPr>
          <p:cNvPr id="19458" name="Picture 2" descr="http://www.redbook.ru/foto/albums/iremel/RGB_7694q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6" y="0"/>
            <a:ext cx="2967452" cy="2276872"/>
          </a:xfrm>
          <a:prstGeom prst="rect">
            <a:avLst/>
          </a:prstGeom>
          <a:noFill/>
        </p:spPr>
      </p:pic>
      <p:pic>
        <p:nvPicPr>
          <p:cNvPr id="19460" name="Picture 4" descr="http://img-fotki.yandex.ru/get/4406/maha-yoh.38/0_aecf7_331cd328_XL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3642996" cy="2924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043659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69D8FF"/>
                </a:solidFill>
              </a:rPr>
              <a:t>лишайники</a:t>
            </a:r>
            <a:endParaRPr lang="ru-RU" sz="7200" b="1" dirty="0">
              <a:solidFill>
                <a:srgbClr val="69D8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CCFF"/>
                </a:solidFill>
              </a:rPr>
              <a:t>             Кустистые лишайники</a:t>
            </a:r>
            <a:endParaRPr lang="ru-RU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уснея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кладония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://macroid.ru/_data/medium/41/img_1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124744"/>
            <a:ext cx="4713040" cy="3341472"/>
          </a:xfrm>
          <a:prstGeom prst="rect">
            <a:avLst/>
          </a:prstGeom>
          <a:noFill/>
        </p:spPr>
      </p:pic>
      <p:pic>
        <p:nvPicPr>
          <p:cNvPr id="32772" name="Picture 4" descr="http://fr.academic.ru/pictures/frwiki/85/Usnea_filipendula_170406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24155" y="2924944"/>
            <a:ext cx="4819845" cy="3744416"/>
          </a:xfrm>
          <a:prstGeom prst="rect">
            <a:avLst/>
          </a:prstGeom>
          <a:noFill/>
        </p:spPr>
      </p:pic>
      <p:sp>
        <p:nvSpPr>
          <p:cNvPr id="7" name="Стрелка вверх 6"/>
          <p:cNvSpPr/>
          <p:nvPr/>
        </p:nvSpPr>
        <p:spPr>
          <a:xfrm>
            <a:off x="1187624" y="4725144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956376" y="2708920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332656" y="-999492"/>
            <a:ext cx="10476656" cy="78574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9CCFF"/>
                </a:solidFill>
              </a:rPr>
              <a:t>Размножение лишайников</a:t>
            </a:r>
            <a:endParaRPr lang="ru-RU" sz="4800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39552" y="908720"/>
            <a:ext cx="3528392" cy="280831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Вегетативное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кусочками слоевища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716016" y="764704"/>
            <a:ext cx="3384376" cy="3024336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Спорами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Половым и </a:t>
            </a:r>
          </a:p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бесполым путем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4" name="Picture 4" descr="http://supersadovod.ru/wp-content/uploads/2013/05/Kokkokarpiya-krasnodrevesnay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23" y="3933056"/>
            <a:ext cx="3784274" cy="2492896"/>
          </a:xfrm>
          <a:prstGeom prst="rect">
            <a:avLst/>
          </a:prstGeom>
          <a:noFill/>
        </p:spPr>
      </p:pic>
      <p:pic>
        <p:nvPicPr>
          <p:cNvPr id="15366" name="Picture 6" descr="http://www.anbg.gov.au/images/photo_cd/LICHENS_2/Image-094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861048"/>
            <a:ext cx="3886200" cy="2562226"/>
          </a:xfrm>
          <a:prstGeom prst="rect">
            <a:avLst/>
          </a:prstGeom>
          <a:noFill/>
        </p:spPr>
      </p:pic>
      <p:sp>
        <p:nvSpPr>
          <p:cNvPr id="9" name="Стрелка вниз 8"/>
          <p:cNvSpPr/>
          <p:nvPr/>
        </p:nvSpPr>
        <p:spPr>
          <a:xfrm>
            <a:off x="2123728" y="3356992"/>
            <a:ext cx="576064" cy="7920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300192" y="3429000"/>
            <a:ext cx="648072" cy="7920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36712" y="-1377534"/>
            <a:ext cx="10980712" cy="82355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22413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9CCFF"/>
                </a:solidFill>
              </a:rPr>
              <a:t>«Манна небесная»</a:t>
            </a:r>
            <a:endParaRPr lang="ru-RU" sz="4800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Библейская </a:t>
            </a:r>
            <a:r>
              <a:rPr lang="ru-RU" sz="2800" dirty="0">
                <a:solidFill>
                  <a:schemeClr val="bg1"/>
                </a:solidFill>
              </a:rPr>
              <a:t>легенда гласит о том, что когда Моисей вел свой народ через пустыню, и все запасы еды были съедены, изнеможенные люди уже готовы были умереть от голода. Но неожиданно поднялся </a:t>
            </a:r>
            <a:r>
              <a:rPr lang="ru-RU" sz="2800" dirty="0" smtClean="0">
                <a:solidFill>
                  <a:schemeClr val="bg1"/>
                </a:solidFill>
              </a:rPr>
              <a:t>ветер, и </a:t>
            </a:r>
            <a:r>
              <a:rPr lang="ru-RU" sz="2800" dirty="0">
                <a:solidFill>
                  <a:schemeClr val="bg1"/>
                </a:solidFill>
              </a:rPr>
              <a:t>на горячий </a:t>
            </a:r>
            <a:r>
              <a:rPr lang="ru-RU" sz="2800" dirty="0" smtClean="0">
                <a:solidFill>
                  <a:schemeClr val="bg1"/>
                </a:solidFill>
              </a:rPr>
              <a:t>песок посыпались </a:t>
            </a:r>
            <a:r>
              <a:rPr lang="ru-RU" sz="2800" dirty="0">
                <a:solidFill>
                  <a:schemeClr val="bg1"/>
                </a:solidFill>
              </a:rPr>
              <a:t>серые </a:t>
            </a:r>
            <a:r>
              <a:rPr lang="ru-RU" sz="2800" dirty="0" smtClean="0">
                <a:solidFill>
                  <a:schemeClr val="bg1"/>
                </a:solidFill>
              </a:rPr>
              <a:t>комочки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bg1"/>
                </a:solidFill>
              </a:rPr>
              <a:t>которые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изголодавшиеся люди ели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сырыми </a:t>
            </a:r>
            <a:r>
              <a:rPr lang="ru-RU" sz="2800" dirty="0">
                <a:solidFill>
                  <a:schemeClr val="bg1"/>
                </a:solidFill>
              </a:rPr>
              <a:t>и </a:t>
            </a:r>
            <a:r>
              <a:rPr lang="ru-RU" sz="2800" dirty="0" smtClean="0">
                <a:solidFill>
                  <a:schemeClr val="bg1"/>
                </a:solidFill>
              </a:rPr>
              <a:t>из </a:t>
            </a:r>
            <a:r>
              <a:rPr lang="ru-RU" sz="2800" dirty="0">
                <a:solidFill>
                  <a:schemeClr val="bg1"/>
                </a:solidFill>
              </a:rPr>
              <a:t>которых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варили кашу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>Впервые увидев его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они спрашивали друг у друга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«Манна» (в переводе на русский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«Что это?»).  И думали</a:t>
            </a:r>
            <a:r>
              <a:rPr lang="ru-RU" sz="2800" dirty="0">
                <a:solidFill>
                  <a:schemeClr val="bg1"/>
                </a:solidFill>
              </a:rPr>
              <a:t>, что это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Бог послам </a:t>
            </a:r>
            <a:r>
              <a:rPr lang="ru-RU" sz="2800" dirty="0">
                <a:solidFill>
                  <a:schemeClr val="bg1"/>
                </a:solidFill>
              </a:rPr>
              <a:t>им манну </a:t>
            </a:r>
            <a:r>
              <a:rPr lang="ru-RU" sz="2800" dirty="0" smtClean="0">
                <a:solidFill>
                  <a:schemeClr val="bg1"/>
                </a:solidFill>
              </a:rPr>
              <a:t>небесную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4340" name="Picture 4" descr="олений мо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2492896"/>
            <a:ext cx="3675877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CCFF"/>
                </a:solidFill>
              </a:rPr>
              <a:t>        Виды лишайников</a:t>
            </a:r>
            <a:endParaRPr lang="ru-RU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Напочвенные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эпигейные</a:t>
            </a:r>
            <a:r>
              <a:rPr lang="ru-RU" dirty="0" smtClean="0">
                <a:solidFill>
                  <a:schemeClr val="bg1"/>
                </a:solidFill>
              </a:rPr>
              <a:t>) лишайники</a:t>
            </a:r>
          </a:p>
          <a:p>
            <a:pPr algn="ctr">
              <a:buNone/>
            </a:pPr>
            <a:r>
              <a:rPr lang="ru-RU" sz="1800" dirty="0">
                <a:solidFill>
                  <a:schemeClr val="bg1"/>
                </a:solidFill>
              </a:rPr>
              <a:t>могут расти как на открытых </a:t>
            </a:r>
            <a:r>
              <a:rPr lang="ru-RU" sz="1800" dirty="0" smtClean="0">
                <a:solidFill>
                  <a:schemeClr val="bg1"/>
                </a:solidFill>
              </a:rPr>
              <a:t>местах, </a:t>
            </a:r>
            <a:r>
              <a:rPr lang="ru-RU" sz="1800" dirty="0">
                <a:solidFill>
                  <a:schemeClr val="bg1"/>
                </a:solidFill>
              </a:rPr>
              <a:t>так и в лесах. Они должны выдерживать сильную конкуренцию со стороны быстро растущих </a:t>
            </a:r>
            <a:r>
              <a:rPr lang="ru-RU" sz="1800" dirty="0" smtClean="0">
                <a:solidFill>
                  <a:schemeClr val="bg1"/>
                </a:solidFill>
              </a:rPr>
              <a:t>растений. Лишайники </a:t>
            </a:r>
            <a:r>
              <a:rPr lang="ru-RU" sz="1800" dirty="0">
                <a:solidFill>
                  <a:schemeClr val="bg1"/>
                </a:solidFill>
              </a:rPr>
              <a:t>редко встречаются на плодородных почвах и достигают большего развития в местах, мало пригодных для высших </a:t>
            </a:r>
            <a:r>
              <a:rPr lang="ru-RU" sz="1800" dirty="0" smtClean="0">
                <a:solidFill>
                  <a:schemeClr val="bg1"/>
                </a:solidFill>
              </a:rPr>
              <a:t>растений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        </a:t>
            </a:r>
            <a:r>
              <a:rPr lang="ru-RU" sz="2800" b="1" dirty="0" err="1" smtClean="0">
                <a:solidFill>
                  <a:schemeClr val="bg1"/>
                </a:solidFill>
              </a:rPr>
              <a:t>цетрария</a:t>
            </a:r>
            <a:r>
              <a:rPr lang="ru-RU" sz="2800" b="1" dirty="0" smtClean="0">
                <a:solidFill>
                  <a:schemeClr val="bg1"/>
                </a:solidFill>
              </a:rPr>
              <a:t>                         кладония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316" name="Picture 4" descr="http://www.hayah.cc/forum/imgcache/19100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3356992"/>
            <a:ext cx="2390504" cy="3501008"/>
          </a:xfrm>
          <a:prstGeom prst="rect">
            <a:avLst/>
          </a:prstGeom>
          <a:noFill/>
        </p:spPr>
      </p:pic>
      <p:pic>
        <p:nvPicPr>
          <p:cNvPr id="13320" name="Picture 8" descr="Камчатка фото. Кладония олень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356992"/>
            <a:ext cx="4668011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332656" y="-999492"/>
            <a:ext cx="10476656" cy="78574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b="1" dirty="0" smtClean="0">
                <a:solidFill>
                  <a:srgbClr val="99CCFF"/>
                </a:solidFill>
              </a:rPr>
              <a:t>Эпифитные лишайники</a:t>
            </a:r>
            <a:endParaRPr lang="ru-RU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lvl="2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/>
                </a:solidFill>
              </a:rPr>
              <a:t>поселяются </a:t>
            </a:r>
            <a:r>
              <a:rPr lang="ru-RU" dirty="0">
                <a:solidFill>
                  <a:schemeClr val="bg1"/>
                </a:solidFill>
              </a:rPr>
              <a:t>на деревьях и </a:t>
            </a:r>
            <a:r>
              <a:rPr lang="ru-RU" dirty="0" smtClean="0">
                <a:solidFill>
                  <a:schemeClr val="bg1"/>
                </a:solidFill>
              </a:rPr>
              <a:t>кустарниках</a:t>
            </a:r>
          </a:p>
          <a:p>
            <a:pPr marL="0" lvl="2" indent="0" algn="ctr">
              <a:spcBef>
                <a:spcPts val="0"/>
              </a:spcBef>
              <a:buNone/>
            </a:pPr>
            <a:endParaRPr lang="ru-RU" sz="1400" dirty="0">
              <a:solidFill>
                <a:schemeClr val="bg1"/>
              </a:solidFill>
            </a:endParaRPr>
          </a:p>
          <a:p>
            <a:pPr marL="0" lvl="2" indent="0" algn="ctr">
              <a:spcBef>
                <a:spcPts val="0"/>
              </a:spcBef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lvl="2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ПАРМЕЛИЯ БОРОЗДЧАТАЯ                                       УСНЕЯ ДЛИННЕЙШАЯ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292" name="Picture 4" descr="http://plushealth.ru/sites/default/files/u81/2011/07/Parmel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420888"/>
            <a:ext cx="4186436" cy="4186436"/>
          </a:xfrm>
          <a:prstGeom prst="rect">
            <a:avLst/>
          </a:prstGeom>
          <a:noFill/>
        </p:spPr>
      </p:pic>
      <p:pic>
        <p:nvPicPr>
          <p:cNvPr id="7170" name="Picture 2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2420888"/>
            <a:ext cx="313184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4584" y="-513438"/>
            <a:ext cx="9828584" cy="7371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CCFF"/>
                </a:solidFill>
              </a:rPr>
              <a:t>    ЭПИЛИТНЫЕ ЛИШАЙНИКИ</a:t>
            </a:r>
            <a:endParaRPr lang="ru-RU" sz="3600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Поселяются на камнях и скалах, черепичных крышах, кирпичных стенах</a:t>
            </a:r>
          </a:p>
          <a:p>
            <a:pPr algn="just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Калоплака</a:t>
            </a:r>
            <a:r>
              <a:rPr lang="ru-RU" dirty="0" smtClean="0">
                <a:solidFill>
                  <a:schemeClr val="bg1"/>
                </a:solidFill>
              </a:rPr>
              <a:t> стенная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8" name="Picture 4" descr="http://www.ecosystema.ru/08nature/world/71galt/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528" y="2636912"/>
            <a:ext cx="5405173" cy="4053880"/>
          </a:xfrm>
          <a:prstGeom prst="rect">
            <a:avLst/>
          </a:prstGeom>
          <a:noFill/>
        </p:spPr>
      </p:pic>
      <p:pic>
        <p:nvPicPr>
          <p:cNvPr id="11270" name="Picture 6" descr="http://www.fotoregion.ru/data/media/4/-0508-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5998" y="1916832"/>
            <a:ext cx="3245967" cy="49411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824135" y="3244334"/>
            <a:ext cx="149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/>
              <a:t>Фотогалерея</a:t>
            </a:r>
            <a:r>
              <a:rPr lang="ru-RU" u="sng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CCFF"/>
                </a:solidFill>
              </a:rPr>
              <a:t>         Водные лишайники</a:t>
            </a:r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Растут на камнях у воды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stanford.edu/~siegelr/australia/tasmania2012/IMG_7484%20water%20rocks%20liche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2060848"/>
            <a:ext cx="6912768" cy="4605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68560" y="-351420"/>
            <a:ext cx="9612560" cy="720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CCFF"/>
                </a:solidFill>
              </a:rPr>
              <a:t>         Значение лишайников</a:t>
            </a:r>
            <a:endParaRPr lang="ru-RU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 результате их жизнедеятельности подготавливается почва для поселения растений.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Корм для животных. Ягель –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 корм для северных оленей.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3. В медицине (получение антибиотиков)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4. В химической промышленности (красители</a:t>
            </a:r>
          </a:p>
          <a:p>
            <a:pPr marL="514350" indent="-51435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ксантория</a:t>
            </a:r>
            <a:r>
              <a:rPr lang="ru-RU" dirty="0" smtClean="0">
                <a:solidFill>
                  <a:schemeClr val="bg1"/>
                </a:solidFill>
              </a:rPr>
              <a:t> стенная – </a:t>
            </a:r>
            <a:r>
              <a:rPr lang="ru-RU" dirty="0" err="1" smtClean="0">
                <a:solidFill>
                  <a:schemeClr val="bg1"/>
                </a:solidFill>
              </a:rPr>
              <a:t>золотянка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5. Индикаторы чистоты воздуха.</a:t>
            </a:r>
          </a:p>
        </p:txBody>
      </p:sp>
      <p:pic>
        <p:nvPicPr>
          <p:cNvPr id="6146" name="Picture 2" descr="http://4.bp.blogspot.com/_UKtQBdkz7Eg/RvbFG80EnpI/AAAAAAAAAx8/gRMG3cEksW0/s400/Picture%2B1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2060848"/>
            <a:ext cx="2130140" cy="1656184"/>
          </a:xfrm>
          <a:prstGeom prst="rect">
            <a:avLst/>
          </a:prstGeom>
          <a:noFill/>
        </p:spPr>
      </p:pic>
      <p:pic>
        <p:nvPicPr>
          <p:cNvPr id="6148" name="Picture 4" descr="http://hobbygradina.ro/wp-content/gallery/licheni/800px-xanthoria_parietina_06_03_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4653136"/>
            <a:ext cx="2627445" cy="1970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К.А.Тимирязев</a:t>
            </a:r>
            <a:r>
              <a:rPr lang="ru-RU" sz="2400" dirty="0" smtClean="0">
                <a:solidFill>
                  <a:schemeClr val="bg1"/>
                </a:solidFill>
              </a:rPr>
              <a:t> в своей знаменитой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книге "Жизнь растений" писал: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"Выступит ли из волн океана водный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утёс, оторвется ли обломок скалы, выломается ли валун, века пролежавший под землёй, везде на голой бесплодной поверхности первым появляется лишайник, разлагая горную породу, превращая её в плодоносную почву»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tonb.ru/upload/iblock/aa2/aa21ccf6b71b62fba32bd9d164df71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260648"/>
            <a:ext cx="2952328" cy="3288757"/>
          </a:xfrm>
          <a:prstGeom prst="rect">
            <a:avLst/>
          </a:prstGeom>
          <a:noFill/>
        </p:spPr>
      </p:pic>
      <p:pic>
        <p:nvPicPr>
          <p:cNvPr id="5124" name="Picture 4" descr="http://img.zoneland.ru/images00/e26b4ebf31f1c09c29b385be53009893.jp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188640"/>
            <a:ext cx="33909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>
                <a:solidFill>
                  <a:srgbClr val="99CCFF"/>
                </a:solidFill>
              </a:rPr>
              <a:t>Домашнее задание</a:t>
            </a:r>
            <a:endParaRPr lang="ru-RU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Учебник стр. 32-36, ответить на вопросы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Творческое задание: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Написать стихотворение про лишайники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Получить краску из лишайников на пришкольной территории: отделить лишайник от субстрата, измельчить, положить в сосуд с раствором пищевой соды, через 5 минут попробовать окрасить им бумагу, нить.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CCFF"/>
                </a:solidFill>
              </a:rPr>
              <a:t>Цель урока:</a:t>
            </a:r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Познакомить учащихся с особенностями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строения и жизнедеятельности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лишайников как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симбиотических организмов.</a:t>
            </a: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2"/>
              </a:rPr>
              <a:t>1. Активные ссылки на страницы материалов в интернете:</a:t>
            </a:r>
          </a:p>
          <a:p>
            <a:pPr>
              <a:buNone/>
            </a:pPr>
            <a:r>
              <a:rPr lang="ru-RU" u="sng" dirty="0" smtClean="0">
                <a:hlinkClick r:id="rId2"/>
              </a:rPr>
              <a:t>Статья по теме «Лишайники»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2"/>
              </a:rPr>
              <a:t>http://biouroki.ru/material/plants/lishainiki.html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hlinkClick r:id="rId3"/>
              </a:rPr>
              <a:t>Статья по теме «Манна небесная»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hlinkClick r:id="rId3"/>
              </a:rPr>
              <a:t>http://fb.ru/article/73111/oleniy-moh---manna-nebesnaya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hlinkClick r:id="rId4"/>
              </a:rPr>
              <a:t>http://ru.wikipedia.org/wiki/%CB%E8%F8%E0%E9%ED%E8%EA%E8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http://biologiyavklasse.ru/otdel-lishajniki.html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hlinkClick r:id="rId2"/>
              </a:rPr>
              <a:t>2. Активные ссылки на использованные изображения: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hlinkClick r:id="rId6"/>
              </a:rPr>
              <a:t>Изображение лишайника кладония оленья: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7"/>
              </a:rPr>
              <a:t>http://kamfotos.ru/photo/rastitelnyj_mir_kamchatki/foto_4761/20-114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hlinkClick r:id="rId8"/>
              </a:rPr>
              <a:t>Накипные лишайники:</a:t>
            </a:r>
          </a:p>
          <a:p>
            <a:pPr>
              <a:buNone/>
            </a:pPr>
            <a:r>
              <a:rPr lang="ru-RU" dirty="0" smtClean="0">
                <a:hlinkClick r:id="rId8"/>
              </a:rPr>
              <a:t> </a:t>
            </a:r>
            <a:r>
              <a:rPr lang="en-US" dirty="0" smtClean="0">
                <a:hlinkClick r:id="rId8"/>
              </a:rPr>
              <a:t>http://www.deti.religiousbook.org.ua/big_foto1/l1.html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9"/>
              </a:rPr>
              <a:t>Фотография лишайника </a:t>
            </a:r>
            <a:r>
              <a:rPr lang="ru-RU" dirty="0" err="1" smtClean="0">
                <a:hlinkClick r:id="rId9"/>
              </a:rPr>
              <a:t>уснея</a:t>
            </a:r>
            <a:r>
              <a:rPr lang="ru-RU" dirty="0" smtClean="0">
                <a:hlinkClick r:id="rId9"/>
              </a:rPr>
              <a:t>:</a:t>
            </a:r>
          </a:p>
          <a:p>
            <a:pPr>
              <a:buNone/>
            </a:pPr>
            <a:r>
              <a:rPr lang="en-US" dirty="0" smtClean="0">
                <a:hlinkClick r:id="rId9"/>
              </a:rPr>
              <a:t>http://lode.piru.be/displayimage.php?album=lastup&amp;cat=0&amp;pos=542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10"/>
              </a:rPr>
              <a:t>http://www.innature.kz/allphoto.php?stype=photos&amp;stext=%C0%F1%FB+&amp;method=AND&amp;datelimit=0&amp;fields=2&amp;sort=datestamp&amp;order=0&amp;chars=50&amp;forum_id=0&amp;rowstart=250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  <a:hlinkClick r:id="rId2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rgbClr val="99CCFF"/>
                </a:solidFill>
              </a:rPr>
              <a:t>Интернет ресурсы:</a:t>
            </a:r>
            <a:endParaRPr lang="ru-RU" dirty="0">
              <a:solidFill>
                <a:srgbClr val="99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4584" y="-513438"/>
            <a:ext cx="9828584" cy="73714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- Наука о лишайниках.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1803г.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Эрик </a:t>
            </a:r>
            <a:r>
              <a:rPr lang="ru-RU" sz="3600" b="1" dirty="0" err="1" smtClean="0">
                <a:solidFill>
                  <a:schemeClr val="bg1"/>
                </a:solidFill>
              </a:rPr>
              <a:t>Ахариус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«отец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л</a:t>
            </a:r>
            <a:r>
              <a:rPr lang="ru-RU" dirty="0" smtClean="0">
                <a:solidFill>
                  <a:schemeClr val="bg1"/>
                </a:solidFill>
              </a:rPr>
              <a:t>ихенологии», выделил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лишайники в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самостоятельную группу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 впервые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истематизировал их.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99CCFF"/>
                </a:solidFill>
              </a:rPr>
              <a:t>Лихенология </a:t>
            </a:r>
            <a:endParaRPr lang="ru-RU" sz="5400" b="1" dirty="0">
              <a:solidFill>
                <a:srgbClr val="99CCFF"/>
              </a:solidFill>
            </a:endParaRPr>
          </a:p>
        </p:txBody>
      </p:sp>
      <p:pic>
        <p:nvPicPr>
          <p:cNvPr id="19460" name="Picture 4" descr="File:Erik Achariu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217387"/>
            <a:ext cx="4211960" cy="4640613"/>
          </a:xfrm>
          <a:prstGeom prst="rect">
            <a:avLst/>
          </a:prstGeom>
          <a:ln/>
          <a:scene3d>
            <a:camera prst="perspective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6" descr="File:Haeckel Lichen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684584" y="-603447"/>
            <a:ext cx="2952328" cy="3347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44624" y="-783468"/>
            <a:ext cx="10188624" cy="76414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5212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симбиоз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                                        </a:t>
            </a:r>
            <a:r>
              <a:rPr lang="ru-RU" sz="3600" b="1" dirty="0" smtClean="0">
                <a:solidFill>
                  <a:schemeClr val="bg1"/>
                </a:solidFill>
              </a:rPr>
              <a:t>лишайник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2808312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гриб</a:t>
            </a:r>
            <a:endParaRPr lang="ru-RU" sz="6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77072"/>
            <a:ext cx="288032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водоросль</a:t>
            </a:r>
            <a:endParaRPr lang="ru-RU" sz="4400" b="1" dirty="0"/>
          </a:p>
        </p:txBody>
      </p:sp>
      <p:sp>
        <p:nvSpPr>
          <p:cNvPr id="8" name="Плюс 7"/>
          <p:cNvSpPr/>
          <p:nvPr/>
        </p:nvSpPr>
        <p:spPr>
          <a:xfrm>
            <a:off x="827584" y="2852936"/>
            <a:ext cx="1584176" cy="1584176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3275856" y="2780928"/>
            <a:ext cx="1656184" cy="2016224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442" name="Picture 10" descr="http://biouroki.ru/content/page/687/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988840"/>
            <a:ext cx="367665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40768" y="-459432"/>
            <a:ext cx="12025336" cy="9019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08012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99CCFF"/>
                </a:solidFill>
              </a:rPr>
              <a:t>Строение лишайника</a:t>
            </a:r>
            <a:endParaRPr lang="ru-RU" sz="6000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4" name="Picture 6" descr="http://biouroki.ru/content/page/687/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64704"/>
            <a:ext cx="5071577" cy="4968552"/>
          </a:xfrm>
          <a:prstGeom prst="rect">
            <a:avLst/>
          </a:prstGeom>
          <a:noFill/>
        </p:spPr>
      </p:pic>
      <p:pic>
        <p:nvPicPr>
          <p:cNvPr id="17416" name="Picture 8" descr="http://www.dr-ralf-wagner.de/Bilder/Cetraria_nivalis-QS-630x-obe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908720"/>
            <a:ext cx="4464496" cy="4464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004048" y="2636912"/>
            <a:ext cx="1224136" cy="288032"/>
          </a:xfrm>
          <a:prstGeom prst="line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4005064"/>
            <a:ext cx="3384376" cy="792088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348864" cy="7893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Форма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соединения с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гифами гриба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Верхний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bg1"/>
                </a:solidFill>
              </a:rPr>
              <a:t>к</a:t>
            </a:r>
            <a:r>
              <a:rPr lang="ru-RU" sz="2800" b="1" dirty="0" smtClean="0">
                <a:solidFill>
                  <a:schemeClr val="bg1"/>
                </a:solidFill>
              </a:rPr>
              <a:t>орковый слой</a:t>
            </a:r>
          </a:p>
          <a:p>
            <a:pPr algn="r">
              <a:spcBef>
                <a:spcPts val="0"/>
              </a:spcBef>
              <a:buNone/>
            </a:pPr>
            <a:endParaRPr lang="ru-RU" sz="2800" b="1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Слой водорослей</a:t>
            </a:r>
          </a:p>
          <a:p>
            <a:pPr algn="r">
              <a:spcBef>
                <a:spcPts val="0"/>
              </a:spcBef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Сердцевина</a:t>
            </a:r>
          </a:p>
          <a:p>
            <a:pPr algn="r">
              <a:spcBef>
                <a:spcPts val="0"/>
              </a:spcBef>
              <a:buNone/>
            </a:pPr>
            <a:endParaRPr lang="ru-RU" sz="2800" b="1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Нижний корковый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bg1"/>
                </a:solidFill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</a:rPr>
              <a:t>лой с ризоидами </a:t>
            </a:r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31746" name="Picture 2" descr="Отдел лишайни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84584" y="-243408"/>
            <a:ext cx="6328214" cy="6912768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5508104" y="980728"/>
            <a:ext cx="648072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508104" y="3645024"/>
            <a:ext cx="45719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580112" y="2996952"/>
            <a:ext cx="72008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436096" y="3861048"/>
            <a:ext cx="720080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436096" y="4797152"/>
            <a:ext cx="720080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36096" y="5661248"/>
            <a:ext cx="720080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332656" y="-171400"/>
            <a:ext cx="10729192" cy="8046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99CCFF"/>
                </a:solidFill>
              </a:rPr>
              <a:t>Типы слоевища</a:t>
            </a:r>
            <a:endParaRPr lang="ru-RU" sz="5400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накипные</a:t>
            </a:r>
            <a:r>
              <a:rPr lang="ru-RU" sz="4000" b="1" dirty="0" smtClean="0">
                <a:solidFill>
                  <a:schemeClr val="bg1"/>
                </a:solidFill>
              </a:rPr>
              <a:t>                             кустистые</a:t>
            </a:r>
          </a:p>
          <a:p>
            <a:pPr algn="ctr">
              <a:buNone/>
            </a:pPr>
            <a:r>
              <a:rPr lang="ru-RU" sz="4400" b="1" dirty="0" err="1" smtClean="0">
                <a:solidFill>
                  <a:schemeClr val="bg1"/>
                </a:solidFill>
              </a:rPr>
              <a:t>листоватые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75656" y="1268760"/>
            <a:ext cx="2088232" cy="7920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99992" y="1340768"/>
            <a:ext cx="0" cy="1656184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80112" y="1268760"/>
            <a:ext cx="1800200" cy="7920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6" descr="http://abc-24.info/uploads/posts/2012-03/1331204433_2ed88e866973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05308" y="2924945"/>
            <a:ext cx="3265139" cy="2520280"/>
          </a:xfrm>
          <a:prstGeom prst="rect">
            <a:avLst/>
          </a:prstGeom>
          <a:noFill/>
        </p:spPr>
      </p:pic>
      <p:pic>
        <p:nvPicPr>
          <p:cNvPr id="16394" name="Picture 10" descr="http://www.dr-ralf-wagner.de/Bilder/Cetraria_nivalis-Habitu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2924944"/>
            <a:ext cx="3059832" cy="2566276"/>
          </a:xfrm>
          <a:prstGeom prst="rect">
            <a:avLst/>
          </a:prstGeom>
          <a:noFill/>
        </p:spPr>
      </p:pic>
      <p:pic>
        <p:nvPicPr>
          <p:cNvPr id="16396" name="Picture 12" descr="http://do.gendocs.ru/pars_docs/tw_refs/194/193184/193184_html_30e3d9a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752" y="3831773"/>
            <a:ext cx="4032448" cy="302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332656" y="-171400"/>
            <a:ext cx="10729192" cy="8046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CCFF"/>
                </a:solidFill>
              </a:rPr>
              <a:t>Накипные лишайники</a:t>
            </a:r>
            <a:endParaRPr lang="ru-RU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леканора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innature.kz/images/photoalbum/album_54/05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132856"/>
            <a:ext cx="4211960" cy="5615946"/>
          </a:xfrm>
          <a:prstGeom prst="rect">
            <a:avLst/>
          </a:prstGeom>
          <a:noFill/>
        </p:spPr>
      </p:pic>
      <p:pic>
        <p:nvPicPr>
          <p:cNvPr id="1028" name="Picture 4" descr="http://dic.academic.ru/pictures/dic_biology/n_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124744"/>
            <a:ext cx="4345970" cy="3960440"/>
          </a:xfrm>
          <a:prstGeom prst="rect">
            <a:avLst/>
          </a:prstGeom>
          <a:noFill/>
        </p:spPr>
      </p:pic>
      <p:pic>
        <p:nvPicPr>
          <p:cNvPr id="1030" name="Picture 6" descr="http://nature.doublea.ru/pix/lichen001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5193704"/>
            <a:ext cx="2339752" cy="233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it.cc/i/5976e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CCFF"/>
                </a:solidFill>
              </a:rPr>
              <a:t>                 </a:t>
            </a:r>
            <a:r>
              <a:rPr lang="ru-RU" b="1" dirty="0" err="1" smtClean="0">
                <a:solidFill>
                  <a:srgbClr val="99CCFF"/>
                </a:solidFill>
              </a:rPr>
              <a:t>Листоватые</a:t>
            </a:r>
            <a:r>
              <a:rPr lang="ru-RU" b="1" dirty="0" smtClean="0">
                <a:solidFill>
                  <a:srgbClr val="99CCFF"/>
                </a:solidFill>
              </a:rPr>
              <a:t> лишайники</a:t>
            </a:r>
            <a:endParaRPr lang="ru-RU" b="1" dirty="0">
              <a:solidFill>
                <a:srgbClr val="99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</a:t>
            </a:r>
            <a:r>
              <a:rPr lang="ru-RU" b="1" dirty="0" err="1" smtClean="0">
                <a:solidFill>
                  <a:schemeClr val="bg1"/>
                </a:solidFill>
              </a:rPr>
              <a:t>лобария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ксантория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mfoto.ru/upload/iblock/ab7/ab706bca45d5f3d646a8330a262a5e5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6614" y="1412776"/>
            <a:ext cx="4166177" cy="3240360"/>
          </a:xfrm>
          <a:prstGeom prst="rect">
            <a:avLst/>
          </a:prstGeom>
          <a:noFill/>
        </p:spPr>
      </p:pic>
      <p:pic>
        <p:nvPicPr>
          <p:cNvPr id="31748" name="Picture 4" descr="http://plants-about.ru/wp-content/uploads/2011/01/xanthoria-v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81500" y="1484784"/>
            <a:ext cx="47625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523</Words>
  <Application>Microsoft Office PowerPoint</Application>
  <PresentationFormat>Экран 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лишайники</vt:lpstr>
      <vt:lpstr>Цель урока:</vt:lpstr>
      <vt:lpstr>Лихенология </vt:lpstr>
      <vt:lpstr>симбиоз</vt:lpstr>
      <vt:lpstr>Строение лишайника</vt:lpstr>
      <vt:lpstr>Форма  соединения с гифами гриба </vt:lpstr>
      <vt:lpstr>Типы слоевища</vt:lpstr>
      <vt:lpstr>Накипные лишайники</vt:lpstr>
      <vt:lpstr>                 Листоватые лишайники</vt:lpstr>
      <vt:lpstr>             Кустистые лишайники</vt:lpstr>
      <vt:lpstr>Размножение лишайников</vt:lpstr>
      <vt:lpstr>«Манна небесная»</vt:lpstr>
      <vt:lpstr>        Виды лишайников</vt:lpstr>
      <vt:lpstr>Эпифитные лишайники</vt:lpstr>
      <vt:lpstr>    ЭПИЛИТНЫЕ ЛИШАЙНИКИ</vt:lpstr>
      <vt:lpstr>         Водные лишайники</vt:lpstr>
      <vt:lpstr>         Значение лишайников</vt:lpstr>
      <vt:lpstr>Слайд 18</vt:lpstr>
      <vt:lpstr>        Домашнее задание</vt:lpstr>
      <vt:lpstr>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лишайники</dc:title>
  <dc:creator>атто</dc:creator>
  <cp:lastModifiedBy>атто</cp:lastModifiedBy>
  <cp:revision>56</cp:revision>
  <dcterms:created xsi:type="dcterms:W3CDTF">2013-10-05T16:51:46Z</dcterms:created>
  <dcterms:modified xsi:type="dcterms:W3CDTF">2013-12-23T18:48:45Z</dcterms:modified>
</cp:coreProperties>
</file>