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8" r:id="rId3"/>
    <p:sldId id="258" r:id="rId4"/>
    <p:sldId id="277" r:id="rId5"/>
    <p:sldId id="261" r:id="rId6"/>
    <p:sldId id="262" r:id="rId7"/>
    <p:sldId id="260" r:id="rId8"/>
    <p:sldId id="276" r:id="rId9"/>
    <p:sldId id="278" r:id="rId10"/>
    <p:sldId id="263" r:id="rId11"/>
    <p:sldId id="265" r:id="rId12"/>
    <p:sldId id="264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7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800000"/>
    <a:srgbClr val="009900"/>
    <a:srgbClr val="0066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24" autoAdjust="0"/>
  </p:normalViewPr>
  <p:slideViewPr>
    <p:cSldViewPr>
      <p:cViewPr varScale="1">
        <p:scale>
          <a:sx n="71" d="100"/>
          <a:sy n="71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4F0C3E-C4C8-4008-A04F-41050B2CBA78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ED36C6-CF96-4D5E-AE57-BD6CBC195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65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554AAF-BF2D-42E9-86F7-CA33D198EBE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8B5766-A7CC-4769-8AC1-2916466DF6E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FA518D-D661-4191-9312-ACD5B8BF6EB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0D2627-619B-4B13-8159-2228EBD513A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4AC06-A90F-4132-9F70-9141A7ED9AB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0DE77F-3559-429E-ADF4-199FE8A26AC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F33AE-0BA5-4415-9917-062A344D05E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4C3E7A-D2FC-44CE-AA53-262ACEE92A2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E0FB8-9720-4744-AE07-1FE6D8BDC717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5C3FB-AAB8-47F7-A526-0733E3F70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59EE-EF49-4407-AE0E-A83C917655FB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E8E81-CAD6-4B51-B1EB-A6556050F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C4002-CDD8-47A1-BB6E-2A09399E98A8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0F930-9C56-402C-B20F-D69D2CD29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193D6-B25F-4FE7-A081-009DCE46BF62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80F56-48C7-403F-81FF-79095D3BA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20B59-B6F8-4500-A5CA-16F540253FB7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B2457-404E-43D0-8484-DA487401A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89ECB-957F-4463-AF0A-31BBC96BE976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D4181-9EA4-4CA2-A225-2773CD19F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198E9-2F15-4670-8A49-789BC43D6E72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87AC4-90EC-4D40-8193-0C076D47D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D9D8F-7D57-4E63-B0B9-1B4EFCFFCC03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524F9-4DDD-4584-B93F-BA4229705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8FC54-3781-4DE9-8B10-9197D2DD92A7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564DB-3F3A-4439-8449-37F26D3D4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FA927-84BC-4BF9-82F4-696D2386A876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53897-8AF2-45D9-9D22-E7A43205B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170C4-E5A0-44A7-B8DD-32ACD09E7BCD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FF619-5C4D-4D2F-A4EA-D2C184E41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E3A4E8-EB59-447C-9D4C-41A811FEAB61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9500D2-7EDA-4A5A-82AF-7E18A5705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povarenok.ru/recipes/show/7682/" TargetMode="External"/><Relationship Id="rId7" Type="http://schemas.openxmlformats.org/officeDocument/2006/relationships/hyperlink" Target="http://www.goodfon.ru/download.html?id=29931&amp;rash=1280x102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18.jpeg"/><Relationship Id="rId5" Type="http://schemas.openxmlformats.org/officeDocument/2006/relationships/hyperlink" Target="http://08maria.mylivepage.ru/image/1514/13084_31.jpg" TargetMode="External"/><Relationship Id="rId10" Type="http://schemas.openxmlformats.org/officeDocument/2006/relationships/hyperlink" Target="http://www.granmulino.ru/images/stories/formats/peria-bolshie.jpg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mak.ua/media/file.n774.jpg?i=774-1255421298&amp;options=800:0:0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gallerix.ru/pic/200-Russian/glrx-170147705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oboi-na.ru/preview.php?id=240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u-lekar.ru/img/photoblog/082010/wheat12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%EB%A9%94%EB%B0%80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Колосья пшеницы | Зеленые колосья с еще несозревшими зернами пшеницы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6227763" y="5876925"/>
            <a:ext cx="2695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FFFF00"/>
                </a:solidFill>
                <a:latin typeface="Calibri" pitchFamily="34" charset="0"/>
              </a:rPr>
              <a:t>Стропус Л.Ю.</a:t>
            </a:r>
            <a:endParaRPr lang="ru-RU" sz="2400" b="1" i="1">
              <a:solidFill>
                <a:srgbClr val="FFFF00"/>
              </a:solidFill>
            </a:endParaRPr>
          </a:p>
          <a:p>
            <a:pPr algn="ctr"/>
            <a:r>
              <a:rPr lang="ru-RU" sz="2400" b="1" i="1">
                <a:solidFill>
                  <a:srgbClr val="FFFF00"/>
                </a:solidFill>
                <a:latin typeface="Calibri" pitchFamily="34" charset="0"/>
              </a:rPr>
              <a:t>Сафиулина Л.Р</a:t>
            </a:r>
            <a:r>
              <a:rPr lang="ru-RU" sz="2400" b="1" i="1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1187450" y="2008188"/>
            <a:ext cx="6840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3616325" y="1865313"/>
            <a:ext cx="4268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341" name="WordArt 10"/>
          <p:cNvSpPr>
            <a:spLocks noChangeArrowheads="1" noChangeShapeType="1" noTextEdit="1"/>
          </p:cNvSpPr>
          <p:nvPr/>
        </p:nvSpPr>
        <p:spPr bwMode="auto">
          <a:xfrm>
            <a:off x="1403350" y="1989138"/>
            <a:ext cx="604837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Зерновые культуры</a:t>
            </a:r>
          </a:p>
        </p:txBody>
      </p:sp>
    </p:spTree>
  </p:cSld>
  <p:clrMapOvr>
    <a:masterClrMapping/>
  </p:clrMapOvr>
  <p:transition spd="slow">
    <p:wheel spokes="1"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995738" y="2852738"/>
            <a:ext cx="45958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800000"/>
                </a:solidFill>
                <a:latin typeface="Georgia" pitchFamily="18" charset="0"/>
              </a:rPr>
              <a:t> Влажность почвы</a:t>
            </a:r>
          </a:p>
        </p:txBody>
      </p:sp>
      <p:pic>
        <p:nvPicPr>
          <p:cNvPr id="27666" name="Picture 18" descr="Зеленая рож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484313"/>
            <a:ext cx="33131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3779838" y="1268413"/>
            <a:ext cx="48879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i="1">
                <a:solidFill>
                  <a:srgbClr val="800000"/>
                </a:solidFill>
                <a:latin typeface="Georgia" pitchFamily="18" charset="0"/>
              </a:rPr>
              <a:t>Температура</a:t>
            </a:r>
          </a:p>
          <a:p>
            <a:pPr algn="ctr"/>
            <a:r>
              <a:rPr lang="ru-RU" sz="4000" b="1" i="1">
                <a:solidFill>
                  <a:srgbClr val="800000"/>
                </a:solidFill>
                <a:latin typeface="Georgia" pitchFamily="18" charset="0"/>
              </a:rPr>
              <a:t> почвы и воздуха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4140200" y="4221163"/>
            <a:ext cx="42719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i="1">
                <a:solidFill>
                  <a:srgbClr val="800000"/>
                </a:solidFill>
                <a:latin typeface="Georgia" pitchFamily="18" charset="0"/>
              </a:rPr>
              <a:t>Длина </a:t>
            </a:r>
          </a:p>
          <a:p>
            <a:pPr algn="ctr"/>
            <a:r>
              <a:rPr lang="ru-RU" sz="4000" b="1" i="1">
                <a:solidFill>
                  <a:srgbClr val="800000"/>
                </a:solidFill>
                <a:latin typeface="Georgia" pitchFamily="18" charset="0"/>
              </a:rPr>
              <a:t>светового дня</a:t>
            </a:r>
            <a:r>
              <a:rPr lang="ru-RU"/>
              <a:t>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2" grpId="0"/>
      <p:bldP spid="27667" grpId="0"/>
      <p:bldP spid="276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WordArt 8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7272338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Изделия из зерновых культур</a:t>
            </a:r>
          </a:p>
        </p:txBody>
      </p:sp>
      <p:pic>
        <p:nvPicPr>
          <p:cNvPr id="29708" name="Picture 12" descr="Свадебный Каравай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557338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14" descr="31.jpg">
            <a:hlinkClick r:id="rId5" tooltip="31.jp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2492375"/>
            <a:ext cx="22479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6" name="Picture 20" descr="Обои картинки фото хлеб, сдоба, еда">
            <a:hlinkClick r:id="rId7" tooltip="Обои хлеб, сдоба, еда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56325" y="1844675"/>
            <a:ext cx="233045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8" name="Picture 22" descr="Гречневая каша, фото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5288" y="4292600"/>
            <a:ext cx="218122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539750" y="3643313"/>
            <a:ext cx="1579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800000"/>
                </a:solidFill>
                <a:latin typeface="Georgia" pitchFamily="18" charset="0"/>
              </a:rPr>
              <a:t>каравай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3708400" y="4724400"/>
            <a:ext cx="1189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800000"/>
                </a:solidFill>
                <a:latin typeface="Georgia" pitchFamily="18" charset="0"/>
              </a:rPr>
              <a:t>торт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6372225" y="3933825"/>
            <a:ext cx="184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800000"/>
                </a:solidFill>
                <a:latin typeface="Georgia" pitchFamily="18" charset="0"/>
              </a:rPr>
              <a:t>плетёнка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755650" y="6308725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800000"/>
                </a:solidFill>
                <a:latin typeface="Georgia" pitchFamily="18" charset="0"/>
              </a:rPr>
              <a:t>каша</a:t>
            </a:r>
          </a:p>
        </p:txBody>
      </p:sp>
      <p:pic>
        <p:nvPicPr>
          <p:cNvPr id="29724" name="Picture 28" descr="peria-bolshie-sm">
            <a:hlinkClick r:id="rId10" tooltip="перья большие №64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56325" y="4437063"/>
            <a:ext cx="223043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6711950" y="6111875"/>
            <a:ext cx="114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800000"/>
                </a:solidFill>
                <a:latin typeface="Georgia" pitchFamily="18" charset="0"/>
              </a:rPr>
              <a:t>перья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9" grpId="0"/>
      <p:bldP spid="29720" grpId="0"/>
      <p:bldP spid="29721" grpId="0"/>
      <p:bldP spid="29722" grpId="0"/>
      <p:bldP spid="297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WordArt 13"/>
          <p:cNvSpPr>
            <a:spLocks noChangeArrowheads="1" noChangeShapeType="1" noTextEdit="1"/>
          </p:cNvSpPr>
          <p:nvPr/>
        </p:nvSpPr>
        <p:spPr bwMode="auto">
          <a:xfrm>
            <a:off x="2268538" y="333375"/>
            <a:ext cx="38893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Крупы</a:t>
            </a:r>
          </a:p>
        </p:txBody>
      </p:sp>
      <p:pic>
        <p:nvPicPr>
          <p:cNvPr id="31759" name="Picture 15" descr="Крупа гречневая ядри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412875"/>
            <a:ext cx="1992313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Picture 17" descr="219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1412875"/>
            <a:ext cx="194468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6804025" y="2997200"/>
            <a:ext cx="1581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800000"/>
                </a:solidFill>
                <a:latin typeface="Georgia" pitchFamily="18" charset="0"/>
              </a:rPr>
              <a:t>овсяные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827088" y="3141663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800000"/>
                </a:solidFill>
                <a:latin typeface="Georgia" pitchFamily="18" charset="0"/>
              </a:rPr>
              <a:t>гречневая</a:t>
            </a:r>
          </a:p>
        </p:txBody>
      </p:sp>
      <p:pic>
        <p:nvPicPr>
          <p:cNvPr id="31765" name="Picture 21" descr="30748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1412875"/>
            <a:ext cx="19050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3708400" y="2997200"/>
            <a:ext cx="153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800000"/>
                </a:solidFill>
                <a:latin typeface="Georgia" pitchFamily="18" charset="0"/>
              </a:rPr>
              <a:t>ячневая</a:t>
            </a:r>
          </a:p>
        </p:txBody>
      </p:sp>
      <p:pic>
        <p:nvPicPr>
          <p:cNvPr id="31768" name="Picture 24" descr="Перловая крупа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0" y="4005263"/>
            <a:ext cx="2087563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900113" y="5805488"/>
            <a:ext cx="1735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800000"/>
                </a:solidFill>
                <a:latin typeface="Georgia" pitchFamily="18" charset="0"/>
              </a:rPr>
              <a:t>перловая</a:t>
            </a:r>
          </a:p>
        </p:txBody>
      </p:sp>
      <p:pic>
        <p:nvPicPr>
          <p:cNvPr id="31771" name="Picture 27" descr="30748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35375" y="4005263"/>
            <a:ext cx="1873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3492500" y="5876925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800000"/>
                </a:solidFill>
                <a:latin typeface="Georgia" pitchFamily="18" charset="0"/>
              </a:rPr>
              <a:t>пшеничная</a:t>
            </a:r>
          </a:p>
        </p:txBody>
      </p:sp>
      <p:pic>
        <p:nvPicPr>
          <p:cNvPr id="31774" name="Picture 30" descr="70804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59563" y="4005263"/>
            <a:ext cx="19431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6588125" y="5876925"/>
            <a:ext cx="216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800000"/>
                </a:solidFill>
                <a:latin typeface="Georgia" pitchFamily="18" charset="0"/>
              </a:rPr>
              <a:t>кукурузная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1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2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2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2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20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2" grpId="0"/>
      <p:bldP spid="31763" grpId="0"/>
      <p:bldP spid="31769" grpId="0"/>
      <p:bldP spid="31772" grpId="0"/>
      <p:bldP spid="317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WordArt 4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7493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Арифметическая грамматика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950913" y="1647825"/>
            <a:ext cx="347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800000"/>
                </a:solidFill>
                <a:latin typeface="Georgia" pitchFamily="18" charset="0"/>
              </a:rPr>
              <a:t>Города – да + х =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971550" y="2852738"/>
            <a:ext cx="2581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800000"/>
                </a:solidFill>
                <a:latin typeface="Georgia" pitchFamily="18" charset="0"/>
              </a:rPr>
              <a:t>Кол + ось – ь =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971550" y="4076700"/>
            <a:ext cx="4545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800000"/>
                </a:solidFill>
                <a:latin typeface="Georgia" pitchFamily="18" charset="0"/>
              </a:rPr>
              <a:t>Греция – ци + чих – я + а =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1042988" y="5445125"/>
            <a:ext cx="5326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800000"/>
                </a:solidFill>
                <a:latin typeface="Georgia" pitchFamily="18" charset="0"/>
              </a:rPr>
              <a:t>Мороженое – мо – е + ь – ено =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7235825" y="1628775"/>
            <a:ext cx="1109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66"/>
                </a:solidFill>
                <a:latin typeface="Georgia" pitchFamily="18" charset="0"/>
              </a:rPr>
              <a:t>горох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7235825" y="2781300"/>
            <a:ext cx="1128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66"/>
                </a:solidFill>
                <a:latin typeface="Georgia" pitchFamily="18" charset="0"/>
              </a:rPr>
              <a:t>колос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7164388" y="4005263"/>
            <a:ext cx="1503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66"/>
                </a:solidFill>
                <a:latin typeface="Georgia" pitchFamily="18" charset="0"/>
              </a:rPr>
              <a:t>гречиха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7308850" y="5445125"/>
            <a:ext cx="110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66"/>
                </a:solidFill>
                <a:latin typeface="Georgia" pitchFamily="18" charset="0"/>
              </a:rPr>
              <a:t>рожь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48134" grpId="0"/>
      <p:bldP spid="48135" grpId="0"/>
      <p:bldP spid="48136" grpId="0"/>
      <p:bldP spid="48137" grpId="0"/>
      <p:bldP spid="48138" grpId="0"/>
      <p:bldP spid="48139" grpId="0"/>
      <p:bldP spid="481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8351838" cy="930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Картины и фотографии хлебных полей</a:t>
            </a:r>
          </a:p>
        </p:txBody>
      </p:sp>
      <p:pic>
        <p:nvPicPr>
          <p:cNvPr id="38917" name="Picture 5" descr="Жатва. А. Венециан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557338"/>
            <a:ext cx="326231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987675" y="6237288"/>
            <a:ext cx="2581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800000"/>
                </a:solidFill>
                <a:latin typeface="Georgia" pitchFamily="18" charset="0"/>
              </a:rPr>
              <a:t>А. Венецианов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Рож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60350"/>
            <a:ext cx="8048625" cy="5513388"/>
          </a:xfrm>
          <a:prstGeom prst="rect">
            <a:avLst/>
          </a:prstGeom>
          <a:noFill/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708400" y="5948363"/>
            <a:ext cx="2462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800000"/>
                </a:solidFill>
                <a:latin typeface="Georgia" pitchFamily="18" charset="0"/>
              </a:rPr>
              <a:t>И.И.Шишкин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МЯСОЕДОВ Григорий - Страдная пора (Косцы)">
            <a:hlinkClick r:id="rId2" tooltip="МЯСОЕДОВ Григорий - Страдная пора (Косцы)&#10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49275"/>
            <a:ext cx="8382000" cy="4860925"/>
          </a:xfrm>
          <a:prstGeom prst="rect">
            <a:avLst/>
          </a:prstGeom>
          <a:noFill/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348038" y="5876925"/>
            <a:ext cx="2163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800000"/>
                </a:solidFill>
                <a:latin typeface="Georgia" pitchFamily="18" charset="0"/>
              </a:rPr>
              <a:t>Г. Мясоедов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Рож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04813"/>
            <a:ext cx="7654925" cy="5249862"/>
          </a:xfrm>
          <a:prstGeom prst="rect">
            <a:avLst/>
          </a:prstGeom>
          <a:noFill/>
        </p:spPr>
      </p:pic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3563938" y="6021388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800000"/>
                </a:solidFill>
                <a:latin typeface="Georgia" pitchFamily="18" charset="0"/>
              </a:rPr>
              <a:t>А. Саврасов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38" name="Picture 130" descr="Хлеба России, хлеб,  пшеница,  колосья,  колоски,  поле,  небо,  облака,  картина,  пейзаж,  Росс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1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7202420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2363" y="1700213"/>
            <a:ext cx="3924300" cy="4752975"/>
          </a:xfrm>
        </p:spPr>
        <p:txBody>
          <a:bodyPr/>
          <a:lstStyle/>
          <a:p>
            <a:pPr eaLnBrk="1" hangingPunct="1"/>
            <a:r>
              <a:rPr lang="ru-RU" sz="2000" smtClean="0"/>
              <a:t>В 3 – 4 тысячелетии до новой эры в стране Шумер зародилась пшеница.</a:t>
            </a:r>
          </a:p>
          <a:p>
            <a:pPr eaLnBrk="1" hangingPunct="1"/>
            <a:r>
              <a:rPr lang="ru-RU" sz="2000" smtClean="0"/>
              <a:t>Из Передней Азии ещё в глубокой древности пшеница расселилась по всей Европе и Азии.</a:t>
            </a:r>
          </a:p>
          <a:p>
            <a:pPr eaLnBrk="1" hangingPunct="1"/>
            <a:r>
              <a:rPr lang="ru-RU" sz="2000" smtClean="0"/>
              <a:t>В процессе эволюции род пшеницы претерпел значительные изменения.</a:t>
            </a:r>
          </a:p>
          <a:p>
            <a:pPr eaLnBrk="1" hangingPunct="1"/>
            <a:r>
              <a:rPr lang="ru-RU" sz="2000" smtClean="0"/>
              <a:t>В дореволюционной России пшеницу выращивали в основном на Украине, на Дону и Кубани, в Поволжье, на юге Урала, в Сибири.</a:t>
            </a:r>
          </a:p>
          <a:p>
            <a:pPr eaLnBrk="1" hangingPunct="1"/>
            <a:endParaRPr lang="ru-RU" sz="2000" smtClean="0"/>
          </a:p>
        </p:txBody>
      </p:sp>
      <p:pic>
        <p:nvPicPr>
          <p:cNvPr id="16393" name="Picture 9" descr="обои картинки фото колос, природа">
            <a:hlinkClick r:id="rId2" tooltip="&quot;обои картинки фото колос, природа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420938"/>
            <a:ext cx="4392612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WordArt 10"/>
          <p:cNvSpPr>
            <a:spLocks noChangeArrowheads="1" noChangeShapeType="1" noTextEdit="1"/>
          </p:cNvSpPr>
          <p:nvPr/>
        </p:nvSpPr>
        <p:spPr bwMode="auto">
          <a:xfrm>
            <a:off x="250825" y="404813"/>
            <a:ext cx="79533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FFCC00"/>
                </a:solidFill>
                <a:latin typeface="Arial"/>
                <a:cs typeface="Arial"/>
              </a:rPr>
              <a:t>Из истории происхождения пшеницы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5" name="Picture 9" descr="Колоски пшеницы фото, красивые виды природы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9" name="Picture 9" descr="пшеница фото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1258888" y="2708275"/>
            <a:ext cx="6842125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за внимание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поле пшеницы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00034" y="1714488"/>
            <a:ext cx="3788217" cy="2062103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Матушкой-весной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В платье цветном,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Матушкой-зимой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В саване одном.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57752" y="1500174"/>
            <a:ext cx="3539752" cy="2062103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Загадаю загадку,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Закину на грядку,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А время пройдёт,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Калачом взойдёт.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4546" y="428604"/>
            <a:ext cx="3759362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Угадай-ка!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-566769">
            <a:off x="3398838" y="3511550"/>
            <a:ext cx="1047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u="sng">
                <a:solidFill>
                  <a:srgbClr val="FFFF00"/>
                </a:solidFill>
                <a:latin typeface="Calibri" pitchFamily="34" charset="0"/>
              </a:rPr>
              <a:t>поле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-599445">
            <a:off x="7613650" y="3387725"/>
            <a:ext cx="1216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u="sng">
                <a:solidFill>
                  <a:srgbClr val="FFFF00"/>
                </a:solidFill>
                <a:latin typeface="Calibri" pitchFamily="34" charset="0"/>
              </a:rPr>
              <a:t>зерно</a:t>
            </a:r>
          </a:p>
        </p:txBody>
      </p:sp>
      <p:pic>
        <p:nvPicPr>
          <p:cNvPr id="7" name="Рисунок 6" descr="602b-sm.jpg"/>
          <p:cNvPicPr>
            <a:picLocks noChangeAspect="1"/>
          </p:cNvPicPr>
          <p:nvPr/>
        </p:nvPicPr>
        <p:blipFill>
          <a:blip r:embed="rId4" cstate="print"/>
          <a:srcRect t="4182" b="24728"/>
          <a:stretch>
            <a:fillRect/>
          </a:stretch>
        </p:blipFill>
        <p:spPr>
          <a:xfrm>
            <a:off x="5143504" y="3929066"/>
            <a:ext cx="2428882" cy="2428892"/>
          </a:xfrm>
          <a:prstGeom prst="ellipse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00"/>
                            </p:stCondLst>
                            <p:childTnLst>
                              <p:par>
                                <p:cTn id="3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idx="1"/>
          </p:nvPr>
        </p:nvSpPr>
        <p:spPr>
          <a:xfrm>
            <a:off x="323850" y="765175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6000" b="1" i="1" smtClean="0">
                <a:solidFill>
                  <a:srgbClr val="800000"/>
                </a:solidFill>
                <a:latin typeface="Georgia" pitchFamily="18" charset="0"/>
              </a:rPr>
              <a:t>Какие виды зерновых культур вы знаете?</a:t>
            </a:r>
          </a:p>
          <a:p>
            <a:pPr eaLnBrk="1" hangingPunct="1"/>
            <a:endParaRPr lang="ru-RU" smtClean="0"/>
          </a:p>
        </p:txBody>
      </p:sp>
      <p:sp>
        <p:nvSpPr>
          <p:cNvPr id="19458" name="Rectangle 4"/>
          <p:cNvSpPr>
            <a:spLocks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400">
              <a:latin typeface="Calibri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WordArt 7"/>
          <p:cNvSpPr>
            <a:spLocks noChangeArrowheads="1" noChangeShapeType="1" noTextEdit="1"/>
          </p:cNvSpPr>
          <p:nvPr/>
        </p:nvSpPr>
        <p:spPr bwMode="auto">
          <a:xfrm>
            <a:off x="1692275" y="404813"/>
            <a:ext cx="5616575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Виды зерновых культур</a:t>
            </a:r>
          </a:p>
        </p:txBody>
      </p:sp>
      <p:pic>
        <p:nvPicPr>
          <p:cNvPr id="21512" name="Picture 8" descr="Пшеница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484313"/>
            <a:ext cx="28797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187450" y="5949950"/>
            <a:ext cx="1820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800000"/>
                </a:solidFill>
                <a:latin typeface="Georgia" pitchFamily="18" charset="0"/>
              </a:rPr>
              <a:t>пшеница</a:t>
            </a:r>
          </a:p>
        </p:txBody>
      </p:sp>
      <p:pic>
        <p:nvPicPr>
          <p:cNvPr id="21515" name="Picture 11" descr="publication_9742_088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484313"/>
            <a:ext cx="3160712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011863" y="5876925"/>
            <a:ext cx="1100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800000"/>
                </a:solidFill>
                <a:latin typeface="Georgia" pitchFamily="18" charset="0"/>
              </a:rPr>
              <a:t>рожь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  <p:bldP spid="215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89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125538"/>
            <a:ext cx="3040062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258888" y="5589588"/>
            <a:ext cx="141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800000"/>
                </a:solidFill>
                <a:latin typeface="Georgia" pitchFamily="18" charset="0"/>
              </a:rPr>
              <a:t>ячмень</a:t>
            </a:r>
          </a:p>
        </p:txBody>
      </p:sp>
      <p:pic>
        <p:nvPicPr>
          <p:cNvPr id="23560" name="Picture 8" descr=" Фото 14. Рис.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260350"/>
            <a:ext cx="3203575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300788" y="2781300"/>
            <a:ext cx="75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800000"/>
                </a:solidFill>
                <a:latin typeface="Georgia" pitchFamily="18" charset="0"/>
              </a:rPr>
              <a:t>рис</a:t>
            </a:r>
          </a:p>
        </p:txBody>
      </p:sp>
      <p:pic>
        <p:nvPicPr>
          <p:cNvPr id="23563" name="Picture 11" descr="12mesyatce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3429000"/>
            <a:ext cx="3100388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6227763" y="6019800"/>
            <a:ext cx="893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800000"/>
                </a:solidFill>
                <a:latin typeface="Georgia" pitchFamily="18" charset="0"/>
              </a:rPr>
              <a:t>овёс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23561" grpId="0"/>
      <p:bldP spid="235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9" name="Picture 9" descr="Гречиха">
            <a:hlinkClick r:id="rId3" tooltip="Гречиха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76250"/>
            <a:ext cx="28082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3" descr="кукуруз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3789363"/>
            <a:ext cx="36004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3203575" y="6237288"/>
            <a:ext cx="176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800000"/>
                </a:solidFill>
                <a:latin typeface="Georgia" pitchFamily="18" charset="0"/>
              </a:rPr>
              <a:t>кукуруза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684213" y="4005263"/>
            <a:ext cx="1503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800000"/>
                </a:solidFill>
                <a:latin typeface="Georgia" pitchFamily="18" charset="0"/>
              </a:rPr>
              <a:t>гречиха</a:t>
            </a:r>
          </a:p>
        </p:txBody>
      </p:sp>
      <p:pic>
        <p:nvPicPr>
          <p:cNvPr id="25616" name="Picture 16" descr=" Фото 16. Просо.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625" y="476250"/>
            <a:ext cx="30241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6659563" y="3860800"/>
            <a:ext cx="1146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800000"/>
                </a:solidFill>
                <a:latin typeface="Georgia" pitchFamily="18" charset="0"/>
              </a:rPr>
              <a:t>просо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4" grpId="0"/>
      <p:bldP spid="25615" grpId="0"/>
      <p:bldP spid="256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6000" b="1" i="1" smtClean="0">
                <a:solidFill>
                  <a:srgbClr val="800000"/>
                </a:solidFill>
                <a:latin typeface="Georgia" pitchFamily="18" charset="0"/>
              </a:rPr>
              <a:t>Как вы думаете, достаточно ли зерно посадить в сухую почву?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6000" b="1" i="1" smtClean="0">
                <a:solidFill>
                  <a:srgbClr val="800000"/>
                </a:solidFill>
                <a:latin typeface="Georgia" pitchFamily="18" charset="0"/>
              </a:rPr>
              <a:t>Какие условия будут влиять на прорастание и развитие зерновых культур?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235</Words>
  <Application>Microsoft Office PowerPoint</Application>
  <PresentationFormat>Экран (4:3)</PresentationFormat>
  <Paragraphs>72</Paragraphs>
  <Slides>22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456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Учитель</cp:lastModifiedBy>
  <cp:revision>86</cp:revision>
  <dcterms:created xsi:type="dcterms:W3CDTF">2009-05-07T14:25:37Z</dcterms:created>
  <dcterms:modified xsi:type="dcterms:W3CDTF">2015-02-15T16:50:21Z</dcterms:modified>
</cp:coreProperties>
</file>